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  <p:sldId id="512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86413" autoAdjust="0"/>
  </p:normalViewPr>
  <p:slideViewPr>
    <p:cSldViewPr>
      <p:cViewPr varScale="1">
        <p:scale>
          <a:sx n="94" d="100"/>
          <a:sy n="94" d="100"/>
        </p:scale>
        <p:origin x="-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DBMS_CRYPTO </a:t>
            </a:r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암호화 슈트 관련 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DES_CBC_PKCS5</a:t>
            </a:r>
            <a:r>
              <a:rPr lang="en-US" altLang="ko-KR" sz="1400" dirty="0"/>
              <a:t>  : ENCRYPT_DES + CHAIN_CBC + PAD_PKCS5 </a:t>
            </a:r>
            <a:r>
              <a:rPr lang="ko-KR" altLang="ko-KR" sz="1400" dirty="0"/>
              <a:t>가 결합된 슈트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DES3_CBC_PKCS5</a:t>
            </a:r>
            <a:r>
              <a:rPr lang="en-US" altLang="ko-KR" sz="1400" dirty="0"/>
              <a:t> : ENCRYPT_3DES + CHAIN_CBC + PAD_PKCS5 </a:t>
            </a:r>
            <a:r>
              <a:rPr lang="ko-KR" altLang="ko-KR" sz="1400" dirty="0"/>
              <a:t>가 결합된 슈트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/>
              <a:t>암호화 해시 함수 관련 </a:t>
            </a:r>
            <a:r>
              <a:rPr lang="ko-KR" altLang="en-US" sz="1400" b="1" dirty="0" smtClean="0"/>
              <a:t>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HASH_MD4</a:t>
            </a:r>
            <a:r>
              <a:rPr lang="en-US" altLang="ko-KR" sz="1400" dirty="0"/>
              <a:t>  : MD4 . 128</a:t>
            </a:r>
            <a:r>
              <a:rPr lang="ko-KR" altLang="ko-KR" sz="1400" dirty="0"/>
              <a:t>비트 해시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HASH_MD5</a:t>
            </a:r>
            <a:r>
              <a:rPr lang="en-US" altLang="ko-KR" sz="1400" dirty="0"/>
              <a:t>  : MD5. 128</a:t>
            </a:r>
            <a:r>
              <a:rPr lang="ko-KR" altLang="ko-KR" sz="1400" dirty="0"/>
              <a:t>비트 해시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HASH_SH1</a:t>
            </a:r>
            <a:r>
              <a:rPr lang="en-US" altLang="ko-KR" sz="1400" dirty="0"/>
              <a:t>  : SH1. 160</a:t>
            </a:r>
            <a:r>
              <a:rPr lang="ko-KR" altLang="ko-KR" sz="1400" dirty="0"/>
              <a:t>비트 해시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MAC </a:t>
            </a:r>
            <a:r>
              <a:rPr lang="ko-KR" altLang="en-US" sz="1400" b="1" dirty="0"/>
              <a:t>함수 관련 </a:t>
            </a:r>
            <a:r>
              <a:rPr lang="ko-KR" altLang="en-US" sz="1400" b="1" dirty="0" smtClean="0"/>
              <a:t>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HMAC_MD5</a:t>
            </a:r>
            <a:r>
              <a:rPr lang="en-US" altLang="ko-KR" sz="1400" dirty="0"/>
              <a:t> : </a:t>
            </a:r>
            <a:r>
              <a:rPr lang="ko-KR" altLang="ko-KR" sz="1400" dirty="0"/>
              <a:t>해시값을 검증하기 위해 비밀키를 사용하는 점만 제외하면</a:t>
            </a:r>
            <a:r>
              <a:rPr lang="en-US" altLang="ko-KR" sz="1400" dirty="0"/>
              <a:t> MD5</a:t>
            </a:r>
            <a:r>
              <a:rPr lang="ko-KR" altLang="ko-KR" sz="1400" dirty="0"/>
              <a:t>와 같다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ko-KR" altLang="ko-KR" sz="1400" dirty="0"/>
              <a:t> </a:t>
            </a:r>
            <a:r>
              <a:rPr lang="en-US" altLang="ko-KR" sz="1400" b="1" dirty="0"/>
              <a:t>HMAC_SH1</a:t>
            </a:r>
            <a:r>
              <a:rPr lang="en-US" altLang="ko-KR" sz="1400" dirty="0"/>
              <a:t> : </a:t>
            </a:r>
            <a:r>
              <a:rPr lang="ko-KR" altLang="ko-KR" sz="1400" dirty="0"/>
              <a:t>해시값을 검증하기 위해 비밀키를 사용하는 점만 제외하면</a:t>
            </a:r>
            <a:r>
              <a:rPr lang="en-US" altLang="ko-KR" sz="1400" dirty="0"/>
              <a:t> SHA1</a:t>
            </a:r>
            <a:r>
              <a:rPr lang="ko-KR" altLang="ko-KR" sz="1400" dirty="0"/>
              <a:t>과 같다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ENCRYPT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 smtClean="0"/>
              <a:t>키와 </a:t>
            </a:r>
            <a:r>
              <a:rPr lang="ko-KR" altLang="ko-KR" sz="1400" b="1" dirty="0"/>
              <a:t>암호화 대상 데이터를 입력 받아 </a:t>
            </a:r>
            <a:r>
              <a:rPr lang="ko-KR" altLang="ko-KR" sz="1400" b="1" dirty="0" smtClean="0"/>
              <a:t>암호화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 뒤 그 결과 </a:t>
            </a:r>
            <a:r>
              <a:rPr lang="ko-KR" altLang="en-US" sz="1400" dirty="0" smtClean="0"/>
              <a:t>반</a:t>
            </a:r>
            <a:r>
              <a:rPr lang="ko-KR" altLang="ko-KR" sz="1400" dirty="0" smtClean="0"/>
              <a:t>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DBMS_CRYPTO.</a:t>
            </a:r>
            <a:r>
              <a:rPr lang="en-US" altLang="ko-KR" sz="1400" b="1" dirty="0"/>
              <a:t>ENCRYPT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RAW</a:t>
            </a:r>
            <a:r>
              <a:rPr lang="en-US" altLang="ko-KR" sz="1400" dirty="0" smtClean="0"/>
              <a:t>,            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ko-KR" sz="1400" dirty="0">
                <a:solidFill>
                  <a:srgbClr val="FF0000"/>
                </a:solidFill>
              </a:rPr>
              <a:t>암호화할 대상 데이터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err="1" smtClean="0"/>
              <a:t>typ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IN PLS_INTEGER</a:t>
            </a:r>
            <a:r>
              <a:rPr lang="en-US" altLang="ko-KR" sz="1400" dirty="0" smtClean="0"/>
              <a:t>,  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ko-KR" sz="1400" dirty="0">
                <a:solidFill>
                  <a:srgbClr val="FF0000"/>
                </a:solidFill>
              </a:rPr>
              <a:t>암호화에 사용될 </a:t>
            </a:r>
            <a:r>
              <a:rPr lang="ko-KR" altLang="ko-KR" sz="1400" dirty="0" smtClean="0">
                <a:solidFill>
                  <a:srgbClr val="FF0000"/>
                </a:solidFill>
              </a:rPr>
              <a:t>슈트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key   </a:t>
            </a:r>
            <a:r>
              <a:rPr lang="en-US" altLang="ko-KR" sz="1400" dirty="0"/>
              <a:t>IN RAW</a:t>
            </a:r>
            <a:r>
              <a:rPr lang="en-US" altLang="ko-KR" sz="1400" dirty="0" smtClean="0"/>
              <a:t>,                        </a:t>
            </a:r>
            <a:r>
              <a:rPr lang="en-US" altLang="ko-KR" sz="1400" dirty="0">
                <a:solidFill>
                  <a:srgbClr val="FF0000"/>
                </a:solidFill>
              </a:rPr>
              <a:t>-- </a:t>
            </a:r>
            <a:r>
              <a:rPr lang="ko-KR" altLang="ko-KR" sz="1400" dirty="0" smtClean="0">
                <a:solidFill>
                  <a:srgbClr val="FF0000"/>
                </a:solidFill>
              </a:rPr>
              <a:t>암호화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키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iv    </a:t>
            </a:r>
            <a:r>
              <a:rPr lang="en-US" altLang="ko-KR" sz="1400" dirty="0"/>
              <a:t>IN RAW DEFAULT NULL </a:t>
            </a:r>
            <a:r>
              <a:rPr lang="en-US" altLang="ko-KR" sz="1400" dirty="0" smtClean="0"/>
              <a:t>)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en-US" sz="1400" dirty="0" smtClean="0">
                <a:solidFill>
                  <a:srgbClr val="FF0000"/>
                </a:solidFill>
              </a:rPr>
              <a:t>초기화 벡터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RETURN </a:t>
            </a:r>
            <a:r>
              <a:rPr lang="en-US" altLang="ko-KR" sz="1400" dirty="0"/>
              <a:t>RAW;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 </a:t>
            </a:r>
            <a:r>
              <a:rPr lang="ko-KR" altLang="ko-KR" sz="1400" dirty="0"/>
              <a:t>암호화 대상이</a:t>
            </a:r>
            <a:r>
              <a:rPr lang="en-US" altLang="ko-KR" sz="1400" dirty="0"/>
              <a:t> VARCHAR2 </a:t>
            </a:r>
            <a:r>
              <a:rPr lang="ko-KR" altLang="ko-KR" sz="1400" dirty="0" smtClean="0"/>
              <a:t>타입이</a:t>
            </a:r>
            <a:r>
              <a:rPr lang="ko-KR" altLang="en-US" sz="1400" dirty="0" smtClean="0"/>
              <a:t>면 </a:t>
            </a:r>
            <a:r>
              <a:rPr lang="en-US" altLang="ko-KR" sz="1400" dirty="0" smtClean="0"/>
              <a:t>AL32UTF8 </a:t>
            </a:r>
            <a:r>
              <a:rPr lang="ko-KR" altLang="ko-KR" sz="1400" dirty="0"/>
              <a:t>문자셋의</a:t>
            </a:r>
            <a:r>
              <a:rPr lang="en-US" altLang="ko-KR" sz="1400" dirty="0"/>
              <a:t> VARCHAR2</a:t>
            </a:r>
            <a:r>
              <a:rPr lang="ko-KR" altLang="ko-KR" sz="1400" dirty="0"/>
              <a:t>로 변환해야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>
                <a:sym typeface="Wingdings" pitchFamily="2" charset="2"/>
              </a:rPr>
              <a:t> UTL_I18N.STRING_TO_RAW (‘</a:t>
            </a:r>
            <a:r>
              <a:rPr lang="ko-KR" altLang="en-US" sz="1400" b="1" dirty="0">
                <a:sym typeface="Wingdings" pitchFamily="2" charset="2"/>
              </a:rPr>
              <a:t>입력문자열’</a:t>
            </a:r>
            <a:r>
              <a:rPr lang="en-US" altLang="ko-KR" sz="1400" b="1" dirty="0">
                <a:sym typeface="Wingdings" pitchFamily="2" charset="2"/>
              </a:rPr>
              <a:t>, 'AL32UTF8');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ENCRYPT </a:t>
            </a:r>
            <a:r>
              <a:rPr lang="ko-KR" altLang="en-US" sz="1600" b="1" dirty="0" smtClean="0"/>
              <a:t>프로시저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ENCRYPT </a:t>
            </a:r>
            <a:r>
              <a:rPr lang="ko-KR" altLang="en-US" sz="1400" b="1" dirty="0" smtClean="0"/>
              <a:t>함수와 같은 기능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암호화 결과를 </a:t>
            </a:r>
            <a:r>
              <a:rPr lang="en-US" altLang="ko-KR" sz="1400" b="1" dirty="0" smtClean="0"/>
              <a:t>OUT </a:t>
            </a:r>
            <a:r>
              <a:rPr lang="ko-KR" altLang="en-US" sz="1400" b="1" dirty="0" smtClean="0"/>
              <a:t>변수에 담는다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DBMS_CRYPTO.</a:t>
            </a:r>
            <a:r>
              <a:rPr lang="en-US" altLang="ko-KR" sz="1400" b="1" dirty="0"/>
              <a:t>ENCRYPT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  IN OUT NOCOPY BLOB</a:t>
            </a:r>
            <a:r>
              <a:rPr lang="en-US" altLang="ko-KR" sz="1400" dirty="0" smtClean="0"/>
              <a:t>, 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-- </a:t>
            </a:r>
            <a:r>
              <a:rPr lang="ko-KR" altLang="en-US" sz="1400" dirty="0" smtClean="0">
                <a:solidFill>
                  <a:srgbClr val="FF0000"/>
                </a:solidFill>
              </a:rPr>
              <a:t>암호화 결과</a:t>
            </a:r>
            <a:endParaRPr lang="ko-KR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 IN BLOB,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 IN PLS_INTEGER,</a:t>
            </a:r>
            <a:endParaRPr lang="ko-KR" altLang="ko-KR" sz="1400" dirty="0"/>
          </a:p>
          <a:p>
            <a:r>
              <a:rPr lang="en-US" altLang="ko-KR" sz="1400" dirty="0"/>
              <a:t>     key  IN RAW,</a:t>
            </a:r>
            <a:endParaRPr lang="ko-KR" altLang="ko-KR" sz="1400" dirty="0"/>
          </a:p>
          <a:p>
            <a:r>
              <a:rPr lang="en-US" altLang="ko-KR" sz="1400" dirty="0" smtClean="0"/>
              <a:t>     iv   </a:t>
            </a:r>
            <a:r>
              <a:rPr lang="en-US" altLang="ko-KR" sz="1400" dirty="0"/>
              <a:t>IN RAW DEFAULT NULL);</a:t>
            </a:r>
            <a:endParaRPr lang="ko-KR" altLang="ko-KR" sz="1400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ENCRYPT </a:t>
            </a:r>
            <a:r>
              <a:rPr lang="ko-KR" altLang="en-US" sz="1600" b="1" dirty="0" smtClean="0"/>
              <a:t>프로시저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매개변수가 </a:t>
            </a:r>
            <a:r>
              <a:rPr lang="en-US" altLang="ko-KR" sz="1400" b="1" dirty="0" smtClean="0"/>
              <a:t>CLOB </a:t>
            </a:r>
            <a:r>
              <a:rPr lang="ko-KR" altLang="en-US" sz="1400" b="1" dirty="0" smtClean="0"/>
              <a:t>타입인 다른 버전의 프로시저가 있음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dirty="0"/>
              <a:t>DBMS_CRYPTO.</a:t>
            </a:r>
            <a:r>
              <a:rPr lang="en-US" altLang="ko-KR" sz="1400" b="1" dirty="0"/>
              <a:t>ENCRYPT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  IN OUT NOCOPY BLOB,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 IN CLOB CHARACTER SET ANY_CS,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 IN PLS_INTEGER,</a:t>
            </a:r>
            <a:endParaRPr lang="ko-KR" altLang="ko-KR" sz="1400" dirty="0"/>
          </a:p>
          <a:p>
            <a:r>
              <a:rPr lang="en-US" altLang="ko-KR" sz="1400" dirty="0"/>
              <a:t>     key  IN RAW,</a:t>
            </a:r>
            <a:endParaRPr lang="ko-KR" altLang="ko-KR" sz="1400" dirty="0"/>
          </a:p>
          <a:p>
            <a:r>
              <a:rPr lang="en-US" altLang="ko-KR" sz="1400" dirty="0" smtClean="0"/>
              <a:t>      iv  </a:t>
            </a:r>
            <a:r>
              <a:rPr lang="en-US" altLang="ko-KR" sz="1400" dirty="0"/>
              <a:t>IN RAW DEFAULT NULL);</a:t>
            </a:r>
            <a:endParaRPr lang="ko-KR" altLang="ko-KR" sz="1400" dirty="0"/>
          </a:p>
          <a:p>
            <a:endParaRPr lang="en-US" altLang="ko-KR" sz="14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DECRYPT </a:t>
            </a:r>
            <a:r>
              <a:rPr lang="ko-KR" altLang="en-US" sz="1600" b="1" dirty="0"/>
              <a:t>함수와 </a:t>
            </a:r>
            <a:r>
              <a:rPr lang="en-US" altLang="ko-KR" sz="1600" b="1" dirty="0"/>
              <a:t>DECRYPT </a:t>
            </a:r>
            <a:r>
              <a:rPr lang="ko-KR" altLang="en-US" sz="1600" b="1" dirty="0"/>
              <a:t>프로시저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암호화된 데이터를 매개변수로 받아 복호화 </a:t>
            </a:r>
            <a:r>
              <a:rPr lang="ko-KR" altLang="en-US" sz="1400" b="1" dirty="0" smtClean="0"/>
              <a:t>수행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복호화를 위해서는 암호화 시 사용했던 암호화 키와 슈트를 사용해야 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DECRYPT </a:t>
            </a:r>
            <a:r>
              <a:rPr lang="ko-KR" altLang="en-US" sz="1400" b="1" dirty="0" smtClean="0"/>
              <a:t>함수 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/>
              <a:t>DBMS_CRYPTO.</a:t>
            </a:r>
            <a:r>
              <a:rPr lang="en-US" altLang="ko-KR" sz="1400" b="1" dirty="0"/>
              <a:t>DECRYPT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IN RAW,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IN PLS_INTEGER,</a:t>
            </a:r>
            <a:endParaRPr lang="ko-KR" altLang="ko-KR" sz="1400" dirty="0"/>
          </a:p>
          <a:p>
            <a:r>
              <a:rPr lang="en-US" altLang="ko-KR" sz="1400" dirty="0"/>
              <a:t>     key IN RAW,</a:t>
            </a:r>
            <a:endParaRPr lang="ko-KR" altLang="ko-KR" sz="1400" dirty="0"/>
          </a:p>
          <a:p>
            <a:r>
              <a:rPr lang="en-US" altLang="ko-KR" sz="1400" dirty="0"/>
              <a:t>     iv  IN RAW DEFAULT NULL)</a:t>
            </a:r>
            <a:endParaRPr lang="ko-KR" altLang="ko-KR" sz="1400" dirty="0"/>
          </a:p>
          <a:p>
            <a:r>
              <a:rPr lang="en-US" altLang="ko-KR" sz="1400" dirty="0"/>
              <a:t>     RETURN RAW;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RAW </a:t>
            </a:r>
            <a:r>
              <a:rPr lang="ko-KR" altLang="en-US" sz="1400" dirty="0" smtClean="0"/>
              <a:t>타입 </a:t>
            </a:r>
            <a:r>
              <a:rPr lang="ko-KR" altLang="ko-KR" sz="1400" dirty="0" smtClean="0"/>
              <a:t>복호화 결과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en-US" altLang="ko-KR" sz="1400" dirty="0" smtClean="0"/>
              <a:t>‘</a:t>
            </a:r>
            <a:r>
              <a:rPr lang="en-US" altLang="ko-KR" sz="1400" dirty="0"/>
              <a:t>AL32UTF8’ </a:t>
            </a:r>
            <a:r>
              <a:rPr lang="ko-KR" altLang="ko-KR" sz="1400" dirty="0"/>
              <a:t>문자셋의</a:t>
            </a:r>
            <a:r>
              <a:rPr lang="en-US" altLang="ko-KR" sz="1400" dirty="0"/>
              <a:t> VARCHAR2</a:t>
            </a:r>
            <a:r>
              <a:rPr lang="ko-KR" altLang="ko-KR" sz="1400" dirty="0"/>
              <a:t>로 </a:t>
            </a:r>
            <a:r>
              <a:rPr lang="ko-KR" altLang="ko-KR" sz="1400" dirty="0" smtClean="0"/>
              <a:t>변환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UTL_I18N.RAW_TO_CHAR </a:t>
            </a:r>
            <a:r>
              <a:rPr lang="en-US" altLang="ko-KR" sz="1400" b="1" dirty="0"/>
              <a:t>(‘</a:t>
            </a:r>
            <a:r>
              <a:rPr lang="ko-KR" altLang="en-US" sz="1400" b="1" dirty="0"/>
              <a:t>입력문자열’</a:t>
            </a:r>
            <a:r>
              <a:rPr lang="en-US" altLang="ko-KR" sz="1400" b="1" dirty="0"/>
              <a:t>, 'AL32UTF8</a:t>
            </a:r>
            <a:r>
              <a:rPr lang="en-US" altLang="ko-KR" sz="1400" b="1" dirty="0" smtClean="0"/>
              <a:t>');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DECRYPT </a:t>
            </a:r>
            <a:r>
              <a:rPr lang="ko-KR" altLang="en-US" sz="1600" b="1" dirty="0"/>
              <a:t>함수와 </a:t>
            </a:r>
            <a:r>
              <a:rPr lang="en-US" altLang="ko-KR" sz="1600" b="1" dirty="0"/>
              <a:t>DECRYPT </a:t>
            </a:r>
            <a:r>
              <a:rPr lang="ko-KR" altLang="en-US" sz="1600" b="1" dirty="0"/>
              <a:t>프로시저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DECRYPT </a:t>
            </a:r>
            <a:r>
              <a:rPr lang="ko-KR" altLang="en-US" sz="1400" b="1" dirty="0" smtClean="0"/>
              <a:t>프로시</a:t>
            </a:r>
            <a:r>
              <a:rPr lang="ko-KR" altLang="en-US" sz="1400" b="1" dirty="0"/>
              <a:t>저</a:t>
            </a:r>
            <a:r>
              <a:rPr lang="ko-KR" altLang="en-US" sz="1400" b="1" dirty="0" smtClean="0"/>
              <a:t> 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DBMS_CRYPTO.</a:t>
            </a:r>
            <a:r>
              <a:rPr lang="en-US" altLang="ko-KR" sz="1400" b="1" dirty="0" smtClean="0"/>
              <a:t>DECRYPT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dst</a:t>
            </a:r>
            <a:r>
              <a:rPr lang="en-US" altLang="ko-KR" sz="1400" dirty="0"/>
              <a:t>  IN OUT NOCOPY BLOB,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 IN BLOB,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 IN PLS_INTEGER,</a:t>
            </a:r>
            <a:endParaRPr lang="ko-KR" altLang="ko-KR" sz="1400" dirty="0"/>
          </a:p>
          <a:p>
            <a:r>
              <a:rPr lang="en-US" altLang="ko-KR" sz="1400" dirty="0"/>
              <a:t>    key  IN RAW,</a:t>
            </a:r>
            <a:endParaRPr lang="ko-KR" altLang="ko-KR" sz="1400" dirty="0"/>
          </a:p>
          <a:p>
            <a:r>
              <a:rPr lang="en-US" altLang="ko-KR" sz="1400" dirty="0"/>
              <a:t>    iv   IN RAW DEFAULT NULL</a:t>
            </a:r>
            <a:r>
              <a:rPr lang="en-US" altLang="ko-KR" sz="1400" dirty="0" smtClean="0"/>
              <a:t>);</a:t>
            </a:r>
            <a:endParaRPr lang="en-US" altLang="ko-KR" sz="1600" b="1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HASH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77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MD4, MD5, SHA-1 </a:t>
            </a:r>
            <a:r>
              <a:rPr lang="ko-KR" altLang="ko-KR" sz="1400" b="1" dirty="0"/>
              <a:t>을 사용해 해시 값을 생성해 반환하는 </a:t>
            </a:r>
            <a:r>
              <a:rPr lang="ko-KR" altLang="ko-KR" sz="1400" b="1" dirty="0" smtClean="0"/>
              <a:t>함수</a:t>
            </a:r>
            <a:r>
              <a:rPr lang="en-US" altLang="ko-KR" sz="1400" b="1" dirty="0" smtClean="0"/>
              <a:t>, 3</a:t>
            </a:r>
            <a:r>
              <a:rPr lang="ko-KR" altLang="en-US" sz="1400" b="1" dirty="0" smtClean="0"/>
              <a:t>가지 버전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/>
              <a:t>DBMS_CRYPTO.</a:t>
            </a:r>
            <a:r>
              <a:rPr lang="en-US" altLang="ko-KR" sz="1400" b="1" dirty="0"/>
              <a:t>HASH</a:t>
            </a:r>
            <a:r>
              <a:rPr lang="en-US" altLang="ko-KR" sz="1400" dirty="0"/>
              <a:t>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IN RAW,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IN PLS_INTEGER)</a:t>
            </a:r>
            <a:endParaRPr lang="ko-KR" altLang="ko-KR" sz="1400" dirty="0"/>
          </a:p>
          <a:p>
            <a:r>
              <a:rPr lang="en-US" altLang="ko-KR" sz="1400" dirty="0"/>
              <a:t>     RETURN RAW;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DBMS_CRYPTO.</a:t>
            </a:r>
            <a:r>
              <a:rPr lang="en-US" altLang="ko-KR" sz="1400" b="1" dirty="0"/>
              <a:t> HASH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IN BLOB,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IN PLS_INTEGER)</a:t>
            </a:r>
            <a:endParaRPr lang="ko-KR" altLang="ko-KR" sz="1400" dirty="0"/>
          </a:p>
          <a:p>
            <a:r>
              <a:rPr lang="en-US" altLang="ko-KR" sz="1400" dirty="0"/>
              <a:t>     RETURN RAW;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DBMS_CRYPTO.</a:t>
            </a:r>
            <a:r>
              <a:rPr lang="en-US" altLang="ko-KR" sz="1400" b="1" dirty="0"/>
              <a:t> HASH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IN CLOB CHARACTER SET ANY_CS,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typ</a:t>
            </a:r>
            <a:r>
              <a:rPr lang="en-US" altLang="ko-KR" sz="1400" dirty="0"/>
              <a:t> IN PLS_INTEGER)</a:t>
            </a:r>
            <a:endParaRPr lang="ko-KR" altLang="ko-KR" sz="1400" dirty="0"/>
          </a:p>
          <a:p>
            <a:r>
              <a:rPr lang="en-US" altLang="ko-KR" sz="1400" dirty="0"/>
              <a:t>     RETURN RAW;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MAC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77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HASH </a:t>
            </a:r>
            <a:r>
              <a:rPr lang="ko-KR" altLang="ko-KR" sz="1400" b="1" dirty="0"/>
              <a:t>함수와 비슷하나 매개변수로 사용할 비밀 키를 더 입력 </a:t>
            </a:r>
            <a:r>
              <a:rPr lang="ko-KR" altLang="ko-KR" sz="1400" b="1" dirty="0" smtClean="0"/>
              <a:t>받는다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200" dirty="0"/>
              <a:t> </a:t>
            </a:r>
            <a:r>
              <a:rPr lang="en-US" altLang="ko-KR" sz="1200" dirty="0"/>
              <a:t>DBMS_CRYPTO.</a:t>
            </a:r>
            <a:r>
              <a:rPr lang="en-US" altLang="ko-KR" sz="1200" b="1" dirty="0"/>
              <a:t>MAC</a:t>
            </a:r>
            <a:r>
              <a:rPr lang="en-US" altLang="ko-KR" sz="1200" dirty="0"/>
              <a:t> (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 IN RAW,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typ</a:t>
            </a:r>
            <a:r>
              <a:rPr lang="en-US" altLang="ko-KR" sz="1200" dirty="0"/>
              <a:t>  IN PLS_INTEGER,</a:t>
            </a:r>
            <a:endParaRPr lang="ko-KR" altLang="ko-KR" sz="1200" dirty="0"/>
          </a:p>
          <a:p>
            <a:r>
              <a:rPr lang="en-US" altLang="ko-KR" sz="1200" dirty="0"/>
              <a:t>     key  IN RAW)</a:t>
            </a:r>
            <a:endParaRPr lang="ko-KR" altLang="ko-KR" sz="1200" dirty="0"/>
          </a:p>
          <a:p>
            <a:r>
              <a:rPr lang="en-US" altLang="ko-KR" sz="1200" dirty="0"/>
              <a:t>     RETURN RAW;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  DBMS_CRYPTO</a:t>
            </a:r>
            <a:r>
              <a:rPr lang="en-US" altLang="ko-KR" sz="1200" b="1" dirty="0"/>
              <a:t>.MAC</a:t>
            </a:r>
            <a:r>
              <a:rPr lang="en-US" altLang="ko-KR" sz="1200" dirty="0"/>
              <a:t> (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 IN BLOB,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typ</a:t>
            </a:r>
            <a:r>
              <a:rPr lang="en-US" altLang="ko-KR" sz="1200" dirty="0"/>
              <a:t>  IN PLS_INTEGER</a:t>
            </a:r>
            <a:endParaRPr lang="ko-KR" altLang="ko-KR" sz="1200" dirty="0"/>
          </a:p>
          <a:p>
            <a:r>
              <a:rPr lang="en-US" altLang="ko-KR" sz="1200" dirty="0"/>
              <a:t>     key  IN RAW)</a:t>
            </a:r>
            <a:endParaRPr lang="ko-KR" altLang="ko-KR" sz="1200" dirty="0"/>
          </a:p>
          <a:p>
            <a:r>
              <a:rPr lang="en-US" altLang="ko-KR" sz="1200" dirty="0"/>
              <a:t>     RETURN RAW;</a:t>
            </a:r>
            <a:endParaRPr lang="ko-KR" altLang="ko-KR" sz="1200" dirty="0"/>
          </a:p>
          <a:p>
            <a:r>
              <a:rPr lang="en-US" altLang="ko-KR" sz="1200" dirty="0"/>
              <a:t> </a:t>
            </a:r>
            <a:endParaRPr lang="ko-KR" altLang="ko-KR" sz="1200" dirty="0"/>
          </a:p>
          <a:p>
            <a:r>
              <a:rPr lang="en-US" altLang="ko-KR" sz="1200" dirty="0"/>
              <a:t>  DBMS_CRYPTO.</a:t>
            </a:r>
            <a:r>
              <a:rPr lang="en-US" altLang="ko-KR" sz="1200" b="1" dirty="0"/>
              <a:t>MAC</a:t>
            </a:r>
            <a:r>
              <a:rPr lang="en-US" altLang="ko-KR" sz="1200" dirty="0"/>
              <a:t> (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 IN CLOB CHARACTER SET ANY_CS,</a:t>
            </a:r>
            <a:endParaRPr lang="ko-KR" altLang="ko-KR" sz="1200" dirty="0"/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typ</a:t>
            </a:r>
            <a:r>
              <a:rPr lang="en-US" altLang="ko-KR" sz="1200" dirty="0"/>
              <a:t>  IN PLS_INTEGER</a:t>
            </a:r>
            <a:endParaRPr lang="ko-KR" altLang="ko-KR" sz="1200" dirty="0"/>
          </a:p>
          <a:p>
            <a:r>
              <a:rPr lang="en-US" altLang="ko-KR" sz="1200" dirty="0"/>
              <a:t>     key  IN RAW)</a:t>
            </a:r>
            <a:endParaRPr lang="ko-KR" altLang="ko-KR" sz="1200" dirty="0"/>
          </a:p>
          <a:p>
            <a:r>
              <a:rPr lang="en-US" altLang="ko-KR" sz="1200" dirty="0"/>
              <a:t>     RETURN RAW;</a:t>
            </a:r>
            <a:endParaRPr lang="ko-KR" altLang="ko-KR" sz="12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RANDOMBYTES </a:t>
            </a:r>
            <a:r>
              <a:rPr lang="ko-KR" altLang="en-US" sz="1600" b="1" dirty="0" smtClean="0"/>
              <a:t>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 smtClean="0"/>
              <a:t>암호화 </a:t>
            </a:r>
            <a:r>
              <a:rPr lang="ko-KR" altLang="ko-KR" sz="1400" b="1" dirty="0"/>
              <a:t>요건을 충족시키는 안전한 무작위 </a:t>
            </a:r>
            <a:r>
              <a:rPr lang="ko-KR" altLang="ko-KR" sz="1400" b="1" dirty="0" err="1"/>
              <a:t>난수</a:t>
            </a:r>
            <a:r>
              <a:rPr lang="ko-KR" altLang="ko-KR" sz="1400" b="1" dirty="0"/>
              <a:t> 바이트</a:t>
            </a:r>
            <a:r>
              <a:rPr lang="en-US" altLang="ko-KR" sz="1400" b="1" dirty="0"/>
              <a:t>(RAW </a:t>
            </a:r>
            <a:r>
              <a:rPr lang="ko-KR" altLang="ko-KR" sz="1400" b="1" dirty="0"/>
              <a:t>타입</a:t>
            </a:r>
            <a:r>
              <a:rPr lang="en-US" altLang="ko-KR" sz="1400" b="1" dirty="0"/>
              <a:t>) </a:t>
            </a:r>
            <a:r>
              <a:rPr lang="ko-KR" altLang="ko-KR" sz="1400" b="1" dirty="0"/>
              <a:t>값을 </a:t>
            </a:r>
            <a:r>
              <a:rPr lang="ko-KR" altLang="ko-KR" sz="1400" b="1" dirty="0" smtClean="0"/>
              <a:t>반환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ko-KR" sz="1400" b="1" dirty="0" smtClean="0"/>
              <a:t>보통 </a:t>
            </a:r>
            <a:r>
              <a:rPr lang="ko-KR" altLang="ko-KR" sz="1400" b="1" dirty="0"/>
              <a:t>암호화 키를 생성할 때 </a:t>
            </a:r>
            <a:r>
              <a:rPr lang="ko-KR" altLang="ko-KR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/>
              <a:t> </a:t>
            </a:r>
            <a:r>
              <a:rPr lang="en-US" altLang="ko-KR" sz="1400" dirty="0"/>
              <a:t>DBMS_CRYPTO.</a:t>
            </a:r>
            <a:r>
              <a:rPr lang="en-US" altLang="ko-KR" sz="1400" b="1" dirty="0"/>
              <a:t>RANDOMBYTES</a:t>
            </a:r>
            <a:r>
              <a:rPr lang="en-US" altLang="ko-KR" sz="1400" dirty="0"/>
              <a:t> (</a:t>
            </a:r>
            <a:endParaRPr lang="ko-KR" altLang="ko-KR" sz="1400" dirty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number_bytes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IN POSITIVE</a:t>
            </a:r>
            <a:r>
              <a:rPr lang="en-US" altLang="ko-KR" sz="1400" dirty="0" smtClean="0"/>
              <a:t>) 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생성할 무작위 </a:t>
            </a:r>
            <a:r>
              <a:rPr lang="ko-KR" altLang="ko-KR" sz="1200" dirty="0" err="1">
                <a:solidFill>
                  <a:srgbClr val="FF0000"/>
                </a:solidFill>
              </a:rPr>
              <a:t>난수</a:t>
            </a:r>
            <a:r>
              <a:rPr lang="ko-KR" altLang="ko-KR" sz="1200" dirty="0">
                <a:solidFill>
                  <a:srgbClr val="FF0000"/>
                </a:solidFill>
              </a:rPr>
              <a:t> 바이트 수</a:t>
            </a:r>
          </a:p>
          <a:p>
            <a:r>
              <a:rPr lang="en-US" altLang="ko-KR" sz="1400" dirty="0" smtClean="0"/>
              <a:t>    RETURN </a:t>
            </a:r>
            <a:r>
              <a:rPr lang="en-US" altLang="ko-KR" sz="1400" dirty="0"/>
              <a:t>RAW;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기타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HASH, MAC </a:t>
            </a:r>
            <a:r>
              <a:rPr lang="ko-KR" altLang="en-US" sz="1400" b="1" dirty="0" smtClean="0"/>
              <a:t>함수는 사용자 아이디와 비밀번호를 체크하는데 주로 사용됨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b="1" dirty="0" smtClean="0"/>
              <a:t>암호화에 있어서는 암호화 키 관리가 핵심임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키를 잃어버리거나 외부 유출 시 암호화된 데이터는 무용지물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안전한 키 관리 방법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err="1" smtClean="0">
                <a:latin typeface="맑은 고딕"/>
                <a:ea typeface="맑은 고딕"/>
                <a:sym typeface="Wingdings" pitchFamily="2" charset="2"/>
              </a:rPr>
              <a:t>ㆍ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  <a:r>
              <a:rPr lang="ko-KR" altLang="en-US" sz="1400" b="1" dirty="0" smtClean="0">
                <a:sym typeface="Wingdings" pitchFamily="2" charset="2"/>
              </a:rPr>
              <a:t>암호화 키를 관리하는 패키지 생성 후 암호화 키를 패키지 상수로 선언 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err="1">
                <a:sym typeface="Wingdings" pitchFamily="2" charset="2"/>
              </a:rPr>
              <a:t>ㆍ</a:t>
            </a:r>
            <a:r>
              <a:rPr lang="en-US" altLang="ko-KR" sz="1400" b="1" dirty="0">
                <a:sym typeface="Wingdings" pitchFamily="2" charset="2"/>
              </a:rPr>
              <a:t> DBMS_DDL.CREATE_WRAPPED </a:t>
            </a:r>
            <a:r>
              <a:rPr lang="ko-KR" altLang="en-US" sz="1400" b="1" dirty="0" smtClean="0">
                <a:sym typeface="Wingdings" pitchFamily="2" charset="2"/>
              </a:rPr>
              <a:t>시스템 패키지를 사용해 암호하 키 보관 패키지를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    </a:t>
            </a:r>
            <a:r>
              <a:rPr lang="ko-KR" altLang="en-US" sz="1400" b="1" dirty="0" smtClean="0">
                <a:sym typeface="Wingdings" pitchFamily="2" charset="2"/>
              </a:rPr>
              <a:t>감춘다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해당 패키지 내용을 볼 수 없음 </a:t>
            </a:r>
            <a:endParaRPr lang="en-US" altLang="ko-KR" sz="1400" b="1" dirty="0" smtClean="0"/>
          </a:p>
          <a:p>
            <a:endParaRPr lang="ko-KR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데이터 암호화</a:t>
            </a:r>
            <a:r>
              <a:rPr lang="en-US" altLang="ko-KR" sz="3200" b="1" dirty="0" smtClean="0">
                <a:solidFill>
                  <a:srgbClr val="F84818"/>
                </a:solidFill>
              </a:rPr>
              <a:t>, </a:t>
            </a:r>
            <a:r>
              <a:rPr lang="ko-KR" altLang="en-US" sz="3200" b="1" dirty="0" smtClean="0">
                <a:solidFill>
                  <a:srgbClr val="F84818"/>
                </a:solidFill>
              </a:rPr>
              <a:t>유틸리티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넷째 </a:t>
            </a:r>
            <a:r>
              <a:rPr lang="ko-KR" altLang="en-US" sz="1600" dirty="0"/>
              <a:t>마당</a:t>
            </a:r>
            <a:r>
              <a:rPr lang="en-US" altLang="ko-KR" sz="1600" dirty="0"/>
              <a:t>. </a:t>
            </a:r>
            <a:r>
              <a:rPr lang="ko-KR" altLang="en-US" sz="1600" dirty="0"/>
              <a:t>실무 능력을 높이는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프로그래밍 기법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19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나만의 유틸리티 프로그램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유틸리티 프로그램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지금까지 이 책에서 배운 내용을 토대로 유용하게 사용할 수 있는 유틸리티 프로그램을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smtClean="0"/>
              <a:t>작성해 보자</a:t>
            </a:r>
            <a:r>
              <a:rPr lang="en-US" altLang="ko-KR" sz="1400" b="1" dirty="0" smtClean="0"/>
              <a:t>. </a:t>
            </a:r>
          </a:p>
          <a:p>
            <a:endParaRPr lang="en-US" altLang="ko-KR" sz="1400" dirty="0"/>
          </a:p>
          <a:p>
            <a:endParaRPr lang="ko-KR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004048" y="4522428"/>
            <a:ext cx="861642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796136" y="4522428"/>
            <a:ext cx="28083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데이터 암호화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유틸리티 프로그램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004048" y="5185508"/>
            <a:ext cx="861642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데이터 암호화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유틸리티 프로그램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데이터 암호화란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/>
              <a:t>민감하고 중요한 데이터를 </a:t>
            </a:r>
            <a:r>
              <a:rPr lang="ko-KR" altLang="en-US" sz="1400" b="1" dirty="0" smtClean="0"/>
              <a:t>암호화해 </a:t>
            </a:r>
            <a:r>
              <a:rPr lang="ko-KR" altLang="en-US" sz="1400" b="1" dirty="0"/>
              <a:t>테이블에 </a:t>
            </a:r>
            <a:r>
              <a:rPr lang="ko-KR" altLang="en-US" sz="1400" b="1" dirty="0" smtClean="0"/>
              <a:t>저장하고 조회 시 복호화 </a:t>
            </a:r>
            <a:r>
              <a:rPr lang="ko-KR" altLang="en-US" sz="1400" b="1" dirty="0"/>
              <a:t>하는 일련의 과정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dirty="0"/>
              <a:t>“</a:t>
            </a:r>
            <a:r>
              <a:rPr lang="ko-KR" altLang="ko-KR" sz="1400" b="1" i="1" dirty="0"/>
              <a:t>데이터를 암호화할 만한 좋은 이유가 많긴 하지만</a:t>
            </a:r>
            <a:r>
              <a:rPr lang="en-US" altLang="ko-KR" sz="1400" b="1" i="1" dirty="0"/>
              <a:t>, </a:t>
            </a:r>
            <a:r>
              <a:rPr lang="ko-KR" altLang="ko-KR" sz="1400" b="1" i="1" dirty="0"/>
              <a:t>데이터를 암호화하지 말아야 할 이유도 많다</a:t>
            </a:r>
            <a:r>
              <a:rPr lang="en-US" altLang="ko-KR" sz="1400" b="1" i="1" dirty="0"/>
              <a:t>. </a:t>
            </a:r>
            <a:r>
              <a:rPr lang="en-US" altLang="ko-KR" sz="1400" b="1" i="1" dirty="0" smtClean="0"/>
              <a:t> </a:t>
            </a:r>
          </a:p>
          <a:p>
            <a:r>
              <a:rPr lang="en-US" altLang="ko-KR" sz="1400" b="1" i="1" dirty="0" smtClean="0"/>
              <a:t>     </a:t>
            </a:r>
            <a:r>
              <a:rPr lang="ko-KR" altLang="ko-KR" sz="1400" b="1" i="1" dirty="0" smtClean="0"/>
              <a:t>암호화는 모든 보안문제를 해결해 주지 않으며</a:t>
            </a:r>
            <a:r>
              <a:rPr lang="en-US" altLang="ko-KR" sz="1400" b="1" i="1" dirty="0" smtClean="0"/>
              <a:t>, </a:t>
            </a:r>
            <a:r>
              <a:rPr lang="ko-KR" altLang="ko-KR" sz="1400" b="1" i="1" dirty="0" smtClean="0"/>
              <a:t>일부는 문제를 더 악화시킬 수 있다</a:t>
            </a:r>
            <a:r>
              <a:rPr lang="en-US" altLang="ko-KR" sz="1400" b="1" dirty="0" smtClean="0"/>
              <a:t>”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오라클에서는 시스템 패키지를 이용해 암호화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복호화 수행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DBMS_CRYPTO </a:t>
            </a:r>
            <a:r>
              <a:rPr lang="ko-KR" altLang="en-US" sz="1400" b="1" dirty="0" smtClean="0"/>
              <a:t>패키지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사용 전 권한 할당 </a:t>
            </a:r>
            <a:r>
              <a:rPr lang="en-US" altLang="ko-KR" sz="1400" b="1" dirty="0" smtClean="0">
                <a:sym typeface="Wingdings" pitchFamily="2" charset="2"/>
              </a:rPr>
              <a:t>: </a:t>
            </a:r>
            <a:r>
              <a:rPr lang="en-US" altLang="ko-KR" sz="1400" b="1" dirty="0"/>
              <a:t>grant execute on DBMS_CRYPTO to public;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암호화 알고리즘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DES (Data Encryption Standard</a:t>
            </a:r>
            <a:r>
              <a:rPr lang="en-US" altLang="ko-KR" sz="1400" b="1" dirty="0" smtClean="0"/>
              <a:t>)</a:t>
            </a:r>
          </a:p>
          <a:p>
            <a:r>
              <a:rPr lang="en-US" altLang="ko-KR" sz="1400" b="1" dirty="0" smtClean="0"/>
              <a:t> </a:t>
            </a:r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/>
              <a:t>3DES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AES (Advanced Encryption Standard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RC4 (Advanced Encryption Standard)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MD5 (Message-Digest algorithm5)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MD4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SHA-1 (Secure Hash Algorithm-1)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MAC(Message Authentication Code, </a:t>
            </a:r>
            <a:r>
              <a:rPr lang="ko-KR" altLang="ko-KR" sz="1400" b="1" dirty="0"/>
              <a:t>메시지인증코드</a:t>
            </a:r>
            <a:r>
              <a:rPr lang="en-US" altLang="ko-KR" sz="1400" b="1" dirty="0"/>
              <a:t>)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블록 암호화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암호화 대상 데이터의 길이가 블록 길이보다 크면 이 데이터를 블록 단위로 잘라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ko-KR" sz="1400" b="1" dirty="0" smtClean="0"/>
              <a:t>암호화 </a:t>
            </a:r>
            <a:r>
              <a:rPr lang="ko-KR" altLang="ko-KR" sz="1400" b="1" dirty="0"/>
              <a:t>알고리즘을 적용해 </a:t>
            </a:r>
            <a:r>
              <a:rPr lang="ko-KR" altLang="ko-KR" sz="1400" b="1" dirty="0" smtClean="0"/>
              <a:t>암호</a:t>
            </a:r>
            <a:r>
              <a:rPr lang="ko-KR" altLang="en-US" sz="1400" b="1" dirty="0" smtClean="0"/>
              <a:t>화 하는 방식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ECB (Electric CodeBook</a:t>
            </a:r>
            <a:r>
              <a:rPr lang="en-US" altLang="ko-KR" sz="1400" b="1" dirty="0" smtClean="0"/>
              <a:t>)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CBC (Cipher Block Chaining)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CFB (Cipher-</a:t>
            </a:r>
            <a:r>
              <a:rPr lang="en-US" altLang="ko-KR" sz="1400" b="1" dirty="0" err="1"/>
              <a:t>FeedBack</a:t>
            </a:r>
            <a:r>
              <a:rPr lang="en-US" altLang="ko-KR" sz="1400" b="1" dirty="0" smtClean="0"/>
              <a:t>)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OFB (Output-</a:t>
            </a:r>
            <a:r>
              <a:rPr lang="en-US" altLang="ko-KR" sz="1400" b="1" dirty="0" err="1"/>
              <a:t>FeedBack</a:t>
            </a:r>
            <a:r>
              <a:rPr lang="en-US" altLang="ko-KR" sz="1400" b="1" dirty="0"/>
              <a:t>)</a:t>
            </a:r>
            <a:r>
              <a:rPr lang="en-US" altLang="ko-KR" sz="1400" dirty="0"/>
              <a:t> 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/>
              <a:t>CTR (CounTeR) </a:t>
            </a:r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DBMS_CRYPTO </a:t>
            </a:r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암호화 </a:t>
            </a:r>
            <a:r>
              <a:rPr lang="ko-KR" altLang="en-US" sz="1400" b="1" dirty="0" smtClean="0"/>
              <a:t>알고리즘 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ENCRYPT_DES</a:t>
            </a:r>
            <a:r>
              <a:rPr lang="en-US" altLang="ko-KR" sz="1400" dirty="0"/>
              <a:t> : DES </a:t>
            </a:r>
            <a:r>
              <a:rPr lang="ko-KR" altLang="ko-KR" sz="1400" dirty="0"/>
              <a:t>암호화 알고리즘</a:t>
            </a:r>
            <a:r>
              <a:rPr lang="en-US" altLang="ko-KR" sz="1400" dirty="0"/>
              <a:t>. </a:t>
            </a:r>
            <a:r>
              <a:rPr lang="ko-KR" altLang="ko-KR" sz="1400" dirty="0"/>
              <a:t>유효키 길이는</a:t>
            </a:r>
            <a:r>
              <a:rPr lang="en-US" altLang="ko-KR" sz="1400" dirty="0"/>
              <a:t> 56</a:t>
            </a:r>
            <a:r>
              <a:rPr lang="ko-KR" altLang="ko-KR" sz="1400" dirty="0"/>
              <a:t>비트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EMCRYPT_3DES_2KEY</a:t>
            </a:r>
            <a:r>
              <a:rPr lang="en-US" altLang="ko-KR" sz="1400" dirty="0"/>
              <a:t> : DES </a:t>
            </a:r>
            <a:r>
              <a:rPr lang="ko-KR" altLang="ko-KR" sz="1400" dirty="0"/>
              <a:t>알고리즘을</a:t>
            </a:r>
            <a:r>
              <a:rPr lang="en-US" altLang="ko-KR" sz="1400" dirty="0"/>
              <a:t> 2 </a:t>
            </a:r>
            <a:r>
              <a:rPr lang="ko-KR" altLang="ko-KR" sz="1400" dirty="0"/>
              <a:t>키로</a:t>
            </a:r>
            <a:r>
              <a:rPr lang="en-US" altLang="ko-KR" sz="1400" dirty="0"/>
              <a:t> 3</a:t>
            </a:r>
            <a:r>
              <a:rPr lang="ko-KR" altLang="ko-KR" sz="1400" dirty="0"/>
              <a:t>번 블록을 암호화한다</a:t>
            </a:r>
            <a:r>
              <a:rPr lang="en-US" altLang="ko-KR" sz="1400" dirty="0"/>
              <a:t>. </a:t>
            </a:r>
            <a:r>
              <a:rPr lang="ko-KR" altLang="ko-KR" sz="1400" dirty="0"/>
              <a:t>유효키 길이는</a:t>
            </a:r>
            <a:r>
              <a:rPr lang="en-US" altLang="ko-KR" sz="1400" dirty="0"/>
              <a:t> 112</a:t>
            </a:r>
            <a:r>
              <a:rPr lang="ko-KR" altLang="ko-KR" sz="1400" dirty="0"/>
              <a:t>비트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ENCRYPT_3DES</a:t>
            </a:r>
            <a:r>
              <a:rPr lang="en-US" altLang="ko-KR" sz="1400" dirty="0"/>
              <a:t> : DES </a:t>
            </a:r>
            <a:r>
              <a:rPr lang="ko-KR" altLang="ko-KR" sz="1400" dirty="0"/>
              <a:t>알고리즘을 사용해 블록을</a:t>
            </a:r>
            <a:r>
              <a:rPr lang="en-US" altLang="ko-KR" sz="1400" dirty="0"/>
              <a:t> 3</a:t>
            </a:r>
            <a:r>
              <a:rPr lang="ko-KR" altLang="ko-KR" sz="1400" dirty="0"/>
              <a:t>번 암호화한다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ENCRYPT_AES128</a:t>
            </a:r>
            <a:r>
              <a:rPr lang="en-US" altLang="ko-KR" sz="1400" dirty="0"/>
              <a:t> : AES </a:t>
            </a:r>
            <a:r>
              <a:rPr lang="ko-KR" altLang="ko-KR" sz="1400" dirty="0"/>
              <a:t>블록 암호화로</a:t>
            </a:r>
            <a:r>
              <a:rPr lang="en-US" altLang="ko-KR" sz="1400" dirty="0"/>
              <a:t> 128 </a:t>
            </a:r>
            <a:r>
              <a:rPr lang="ko-KR" altLang="ko-KR" sz="1400" dirty="0"/>
              <a:t>비트 키를 사용한다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ENCRYPT_AES192</a:t>
            </a:r>
            <a:r>
              <a:rPr lang="en-US" altLang="ko-KR" sz="1400" dirty="0"/>
              <a:t> : AES </a:t>
            </a:r>
            <a:r>
              <a:rPr lang="ko-KR" altLang="ko-KR" sz="1400" dirty="0"/>
              <a:t>블록 암호화로</a:t>
            </a:r>
            <a:r>
              <a:rPr lang="en-US" altLang="ko-KR" sz="1400" dirty="0"/>
              <a:t> 192 </a:t>
            </a:r>
            <a:r>
              <a:rPr lang="ko-KR" altLang="ko-KR" sz="1400" dirty="0"/>
              <a:t>비트 키를 사용한다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ENCRYPT_AES256</a:t>
            </a:r>
            <a:r>
              <a:rPr lang="en-US" altLang="ko-KR" sz="1400" dirty="0"/>
              <a:t> : AES </a:t>
            </a:r>
            <a:r>
              <a:rPr lang="ko-KR" altLang="ko-KR" sz="1400" dirty="0"/>
              <a:t>블록 암호화로</a:t>
            </a:r>
            <a:r>
              <a:rPr lang="en-US" altLang="ko-KR" sz="1400" dirty="0"/>
              <a:t> 256 </a:t>
            </a:r>
            <a:r>
              <a:rPr lang="ko-KR" altLang="ko-KR" sz="1400" dirty="0"/>
              <a:t>비트 키를 사용한다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ENCRYPT_RC4</a:t>
            </a:r>
            <a:r>
              <a:rPr lang="en-US" altLang="ko-KR" sz="1400" dirty="0"/>
              <a:t> : </a:t>
            </a:r>
            <a:r>
              <a:rPr lang="ko-KR" altLang="ko-KR" sz="1400" dirty="0"/>
              <a:t>스트림 암호화 방식</a:t>
            </a:r>
            <a:r>
              <a:rPr lang="en-US" altLang="ko-KR" sz="1400" dirty="0"/>
              <a:t>. </a:t>
            </a:r>
            <a:r>
              <a:rPr lang="ko-KR" altLang="ko-KR" sz="1400" dirty="0"/>
              <a:t>각 세션에 따라 무작위로 유일한 키를 생성한다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DBMS_CRYPTO </a:t>
            </a:r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블록 암호화 모드 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CHAIN_ECB</a:t>
            </a:r>
            <a:r>
              <a:rPr lang="en-US" altLang="ko-KR" sz="1400" dirty="0"/>
              <a:t> : ECB </a:t>
            </a:r>
            <a:r>
              <a:rPr lang="ko-KR" altLang="ko-KR" sz="1400" dirty="0" smtClean="0"/>
              <a:t>모드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CHAIN_CBC</a:t>
            </a:r>
            <a:r>
              <a:rPr lang="en-US" altLang="ko-KR" sz="1400" dirty="0"/>
              <a:t> : CBC </a:t>
            </a:r>
            <a:r>
              <a:rPr lang="ko-KR" altLang="ko-KR" sz="1400" dirty="0" smtClean="0"/>
              <a:t>모드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CHAIN_CFB</a:t>
            </a:r>
            <a:r>
              <a:rPr lang="en-US" altLang="ko-KR" sz="1400" dirty="0"/>
              <a:t> : CFB </a:t>
            </a:r>
            <a:r>
              <a:rPr lang="ko-KR" altLang="ko-KR" sz="1400" dirty="0" smtClean="0"/>
              <a:t>모드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ko-KR" sz="1400" dirty="0" err="1" smtClean="0"/>
              <a:t>ㆍ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CHAIN_OFB</a:t>
            </a:r>
            <a:r>
              <a:rPr lang="en-US" altLang="ko-KR" sz="1400" dirty="0"/>
              <a:t> : OFB </a:t>
            </a:r>
            <a:r>
              <a:rPr lang="ko-KR" altLang="ko-KR" sz="1400" dirty="0" smtClean="0"/>
              <a:t>모드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0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DBMS_CRYPTO </a:t>
            </a:r>
            <a:r>
              <a:rPr lang="ko-KR" altLang="en-US" sz="1600" b="1" dirty="0" smtClean="0"/>
              <a:t>패키지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데이터 암호화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패딩 관련 상수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PAD_PKCS5 </a:t>
            </a:r>
            <a:r>
              <a:rPr lang="en-US" altLang="ko-KR" sz="1400" dirty="0"/>
              <a:t>: PKCS5(</a:t>
            </a:r>
            <a:r>
              <a:rPr lang="ko-KR" altLang="ko-KR" sz="1400" dirty="0"/>
              <a:t>비밀번호 기반 암호화 </a:t>
            </a:r>
            <a:r>
              <a:rPr lang="ko-KR" altLang="ko-KR" sz="1400" dirty="0" smtClean="0"/>
              <a:t>표준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Password-based </a:t>
            </a:r>
            <a:r>
              <a:rPr lang="en-US" altLang="ko-KR" sz="1400" dirty="0"/>
              <a:t>Encryption Standard)</a:t>
            </a:r>
            <a:r>
              <a:rPr lang="ko-KR" altLang="ko-KR" sz="1400" dirty="0"/>
              <a:t>로 이루어진 </a:t>
            </a:r>
            <a:r>
              <a:rPr lang="ko-KR" altLang="ko-KR" sz="1400" dirty="0" smtClean="0"/>
              <a:t>패딩</a:t>
            </a:r>
            <a:r>
              <a:rPr lang="en-US" altLang="ko-KR" sz="1400" dirty="0" smtClean="0"/>
              <a:t> </a:t>
            </a:r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PAD_NONE</a:t>
            </a:r>
            <a:r>
              <a:rPr lang="en-US" altLang="ko-KR" sz="1400" dirty="0"/>
              <a:t> : </a:t>
            </a:r>
            <a:r>
              <a:rPr lang="ko-KR" altLang="ko-KR" sz="1400" dirty="0"/>
              <a:t>패딩이 없음을 </a:t>
            </a:r>
            <a:r>
              <a:rPr lang="ko-KR" altLang="ko-KR" sz="1400" dirty="0" smtClean="0"/>
              <a:t>의미</a:t>
            </a:r>
            <a:r>
              <a:rPr lang="en-US" altLang="ko-KR" sz="1400" dirty="0" smtClean="0"/>
              <a:t> </a:t>
            </a:r>
          </a:p>
          <a:p>
            <a:endParaRPr lang="ko-KR" altLang="ko-KR" sz="1400" dirty="0"/>
          </a:p>
          <a:p>
            <a:r>
              <a:rPr lang="ko-KR" altLang="ko-KR" sz="1400" dirty="0" err="1"/>
              <a:t>ㆍ</a:t>
            </a:r>
            <a:r>
              <a:rPr lang="en-US" altLang="ko-KR" sz="1400" dirty="0"/>
              <a:t> </a:t>
            </a:r>
            <a:r>
              <a:rPr lang="en-US" altLang="ko-KR" sz="1400" b="1" dirty="0"/>
              <a:t>PAD_ZERO</a:t>
            </a:r>
            <a:r>
              <a:rPr lang="en-US" altLang="ko-KR" sz="1400" dirty="0"/>
              <a:t> : 0</a:t>
            </a:r>
            <a:r>
              <a:rPr lang="ko-KR" altLang="ko-KR" sz="1400" dirty="0"/>
              <a:t>으로 이루어진 </a:t>
            </a:r>
            <a:r>
              <a:rPr lang="ko-KR" altLang="ko-KR" sz="1400" dirty="0" smtClean="0"/>
              <a:t>패딩</a:t>
            </a:r>
            <a:endParaRPr lang="ko-KR" altLang="ko-KR" sz="1400" dirty="0"/>
          </a:p>
          <a:p>
            <a:endParaRPr lang="en-US" altLang="ko-KR" sz="1400" b="1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7187</TotalTime>
  <Words>1014</Words>
  <Application>Microsoft Office PowerPoint</Application>
  <PresentationFormat>화면 슬라이드 쇼(4:3)</PresentationFormat>
  <Paragraphs>297</Paragraphs>
  <Slides>20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612</cp:revision>
  <dcterms:created xsi:type="dcterms:W3CDTF">2006-10-05T04:04:58Z</dcterms:created>
  <dcterms:modified xsi:type="dcterms:W3CDTF">2015-05-30T10:59:13Z</dcterms:modified>
</cp:coreProperties>
</file>