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86" r:id="rId4"/>
    <p:sldId id="257" r:id="rId5"/>
    <p:sldId id="279" r:id="rId6"/>
    <p:sldId id="283" r:id="rId7"/>
    <p:sldId id="280" r:id="rId8"/>
    <p:sldId id="284" r:id="rId9"/>
    <p:sldId id="285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1984CC"/>
    <a:srgbClr val="03136A"/>
    <a:srgbClr val="35759D"/>
    <a:srgbClr val="35B19D"/>
    <a:srgbClr val="000000"/>
    <a:srgbClr val="FFFF00"/>
    <a:srgbClr val="B3D3EA"/>
    <a:srgbClr val="78AD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979" autoAdjust="0"/>
    <p:restoredTop sz="95520" autoAdjust="0"/>
  </p:normalViewPr>
  <p:slideViewPr>
    <p:cSldViewPr>
      <p:cViewPr>
        <p:scale>
          <a:sx n="64" d="100"/>
          <a:sy n="64" d="100"/>
        </p:scale>
        <p:origin x="-163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80B0B-0BC2-41F8-819A-96D702D5473A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07F0C-BEC2-4180-96BD-F30DD65A075B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07A6F-63BA-4A72-8034-191EA0B86EEB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36F270-B6E4-48B6-A6B3-2FE744FD0B12}" type="slidenum">
              <a:rPr lang="en-US"/>
              <a:pPr/>
              <a:t>5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772400" cy="704850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143000"/>
            <a:ext cx="7772400" cy="6858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838200"/>
            <a:ext cx="1828800" cy="5181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838200"/>
            <a:ext cx="5334000" cy="5181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8200"/>
            <a:ext cx="7315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731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571536" y="428604"/>
            <a:ext cx="7772400" cy="704850"/>
          </a:xfrm>
        </p:spPr>
        <p:txBody>
          <a:bodyPr/>
          <a:lstStyle/>
          <a:p>
            <a:pPr algn="ctr"/>
            <a:r>
              <a:rPr lang="fr-FR" b="1" dirty="0" smtClean="0">
                <a:latin typeface="+mj-lt"/>
                <a:ea typeface="+mj-ea"/>
                <a:cs typeface="+mj-cs"/>
              </a:rPr>
              <a:t>Site </a:t>
            </a:r>
            <a:r>
              <a:rPr lang="fr-FR" b="1" dirty="0">
                <a:latin typeface="+mj-lt"/>
                <a:ea typeface="+mj-ea"/>
                <a:cs typeface="+mj-cs"/>
              </a:rPr>
              <a:t>web d'acquisition du visa Schengen</a:t>
            </a:r>
            <a:endParaRPr lang="fr-FR" dirty="0">
              <a:latin typeface="+mj-lt"/>
              <a:ea typeface="+mj-ea"/>
              <a:cs typeface="+mj-cs"/>
            </a:endParaRP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4572000" y="2971800"/>
            <a:ext cx="1201738" cy="1295400"/>
            <a:chOff x="3504" y="432"/>
            <a:chExt cx="802" cy="864"/>
          </a:xfrm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 rot="-245609">
              <a:off x="3639" y="522"/>
              <a:ext cx="141" cy="774"/>
            </a:xfrm>
            <a:custGeom>
              <a:avLst/>
              <a:gdLst/>
              <a:ahLst/>
              <a:cxnLst>
                <a:cxn ang="0">
                  <a:pos x="0" y="1275"/>
                </a:cxn>
                <a:cxn ang="0">
                  <a:pos x="8" y="975"/>
                </a:cxn>
                <a:cxn ang="0">
                  <a:pos x="159" y="0"/>
                </a:cxn>
                <a:cxn ang="0">
                  <a:pos x="232" y="12"/>
                </a:cxn>
                <a:cxn ang="0">
                  <a:pos x="81" y="987"/>
                </a:cxn>
                <a:cxn ang="0">
                  <a:pos x="0" y="1275"/>
                </a:cxn>
              </a:cxnLst>
              <a:rect l="0" t="0" r="r" b="b"/>
              <a:pathLst>
                <a:path w="232" h="1275">
                  <a:moveTo>
                    <a:pt x="0" y="1275"/>
                  </a:moveTo>
                  <a:lnTo>
                    <a:pt x="8" y="975"/>
                  </a:lnTo>
                  <a:lnTo>
                    <a:pt x="159" y="0"/>
                  </a:lnTo>
                  <a:lnTo>
                    <a:pt x="232" y="12"/>
                  </a:lnTo>
                  <a:lnTo>
                    <a:pt x="81" y="987"/>
                  </a:lnTo>
                  <a:lnTo>
                    <a:pt x="0" y="1275"/>
                  </a:lnTo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808080">
                    <a:alpha val="89999"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 rot="-245609">
              <a:off x="3644" y="525"/>
              <a:ext cx="106" cy="744"/>
            </a:xfrm>
            <a:custGeom>
              <a:avLst/>
              <a:gdLst/>
              <a:ahLst/>
              <a:cxnLst>
                <a:cxn ang="0">
                  <a:pos x="0" y="1223"/>
                </a:cxn>
                <a:cxn ang="0">
                  <a:pos x="12" y="975"/>
                </a:cxn>
                <a:cxn ang="0">
                  <a:pos x="161" y="0"/>
                </a:cxn>
                <a:cxn ang="0">
                  <a:pos x="175" y="2"/>
                </a:cxn>
                <a:cxn ang="0">
                  <a:pos x="24" y="978"/>
                </a:cxn>
                <a:cxn ang="0">
                  <a:pos x="0" y="1223"/>
                </a:cxn>
              </a:cxnLst>
              <a:rect l="0" t="0" r="r" b="b"/>
              <a:pathLst>
                <a:path w="175" h="1223">
                  <a:moveTo>
                    <a:pt x="0" y="1223"/>
                  </a:moveTo>
                  <a:lnTo>
                    <a:pt x="12" y="975"/>
                  </a:lnTo>
                  <a:lnTo>
                    <a:pt x="161" y="0"/>
                  </a:lnTo>
                  <a:lnTo>
                    <a:pt x="175" y="2"/>
                  </a:lnTo>
                  <a:lnTo>
                    <a:pt x="24" y="978"/>
                  </a:lnTo>
                  <a:lnTo>
                    <a:pt x="0" y="1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 rot="-245609">
              <a:off x="3504" y="432"/>
              <a:ext cx="428" cy="42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 rot="-245609">
              <a:off x="3546" y="442"/>
              <a:ext cx="334" cy="2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3667" y="778"/>
              <a:ext cx="639" cy="510"/>
            </a:xfrm>
            <a:custGeom>
              <a:avLst/>
              <a:gdLst/>
              <a:ahLst/>
              <a:cxnLst>
                <a:cxn ang="0">
                  <a:pos x="1308" y="4"/>
                </a:cxn>
                <a:cxn ang="0">
                  <a:pos x="534" y="210"/>
                </a:cxn>
                <a:cxn ang="0">
                  <a:pos x="794" y="485"/>
                </a:cxn>
                <a:cxn ang="0">
                  <a:pos x="324" y="898"/>
                </a:cxn>
                <a:cxn ang="0">
                  <a:pos x="0" y="1271"/>
                </a:cxn>
                <a:cxn ang="0">
                  <a:pos x="475" y="924"/>
                </a:cxn>
                <a:cxn ang="0">
                  <a:pos x="933" y="501"/>
                </a:cxn>
                <a:cxn ang="0">
                  <a:pos x="958" y="503"/>
                </a:cxn>
                <a:cxn ang="0">
                  <a:pos x="1829" y="247"/>
                </a:cxn>
                <a:cxn ang="0">
                  <a:pos x="1308" y="4"/>
                </a:cxn>
              </a:cxnLst>
              <a:rect l="0" t="0" r="r" b="b"/>
              <a:pathLst>
                <a:path w="1886" h="1271">
                  <a:moveTo>
                    <a:pt x="1308" y="4"/>
                  </a:moveTo>
                  <a:cubicBezTo>
                    <a:pt x="988" y="0"/>
                    <a:pt x="652" y="88"/>
                    <a:pt x="534" y="210"/>
                  </a:cubicBezTo>
                  <a:cubicBezTo>
                    <a:pt x="424" y="325"/>
                    <a:pt x="529" y="440"/>
                    <a:pt x="794" y="485"/>
                  </a:cubicBezTo>
                  <a:cubicBezTo>
                    <a:pt x="324" y="898"/>
                    <a:pt x="324" y="898"/>
                    <a:pt x="324" y="898"/>
                  </a:cubicBezTo>
                  <a:cubicBezTo>
                    <a:pt x="0" y="1271"/>
                    <a:pt x="0" y="1271"/>
                    <a:pt x="0" y="1271"/>
                  </a:cubicBezTo>
                  <a:cubicBezTo>
                    <a:pt x="475" y="924"/>
                    <a:pt x="475" y="924"/>
                    <a:pt x="475" y="924"/>
                  </a:cubicBezTo>
                  <a:cubicBezTo>
                    <a:pt x="933" y="501"/>
                    <a:pt x="933" y="501"/>
                    <a:pt x="933" y="501"/>
                  </a:cubicBezTo>
                  <a:cubicBezTo>
                    <a:pt x="941" y="502"/>
                    <a:pt x="950" y="502"/>
                    <a:pt x="958" y="503"/>
                  </a:cubicBezTo>
                  <a:cubicBezTo>
                    <a:pt x="1361" y="523"/>
                    <a:pt x="1765" y="401"/>
                    <a:pt x="1829" y="247"/>
                  </a:cubicBezTo>
                  <a:cubicBezTo>
                    <a:pt x="1886" y="111"/>
                    <a:pt x="1644" y="8"/>
                    <a:pt x="1308" y="4"/>
                  </a:cubicBezTo>
                  <a:close/>
                </a:path>
              </a:pathLst>
            </a:custGeom>
            <a:solidFill>
              <a:srgbClr val="231F20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0" name="Image 9" descr="05-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928802"/>
            <a:ext cx="1643042" cy="1643042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Contexte du projet et problématique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La solution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Etude de l’existant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Etude Conceptuelle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7429552" cy="928694"/>
          </a:xfrm>
        </p:spPr>
        <p:txBody>
          <a:bodyPr/>
          <a:lstStyle/>
          <a:p>
            <a:pPr algn="ctr"/>
            <a:r>
              <a:rPr lang="fr-FR" sz="3600" dirty="0" smtClean="0">
                <a:solidFill>
                  <a:srgbClr val="FF6600"/>
                </a:solidFill>
              </a:rPr>
              <a:t>Contexte du projet et problématique</a:t>
            </a:r>
            <a:endParaRPr lang="fr-FR" sz="3600" dirty="0">
              <a:solidFill>
                <a:srgbClr val="FF6600"/>
              </a:solidFill>
            </a:endParaRPr>
          </a:p>
        </p:txBody>
      </p:sp>
      <p:pic>
        <p:nvPicPr>
          <p:cNvPr id="1026" name="Picture 2" descr="C:\Users\Win 8\Desktop\fatiha\atlas voyage_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4467573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C:\Users\Win 8\Desktop\fatiha\les-voyageuses-procedure-visa-schengen-pour-marocains-1280x64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000504"/>
            <a:ext cx="4143404" cy="2690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4282" y="785794"/>
            <a:ext cx="8786874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800" dirty="0" smtClean="0"/>
          </a:p>
          <a:p>
            <a:endParaRPr lang="fr-FR" sz="1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Image 4" descr="adultADH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499828"/>
            <a:ext cx="6105218" cy="4072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ZoneTexte 5"/>
          <p:cNvSpPr txBox="1"/>
          <p:nvPr/>
        </p:nvSpPr>
        <p:spPr>
          <a:xfrm>
            <a:off x="2643174" y="4857760"/>
            <a:ext cx="292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Difficulté d’avoir la visa ! </a:t>
            </a:r>
            <a:endParaRPr lang="fr-F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4290"/>
            <a:ext cx="6934200" cy="5929354"/>
          </a:xfrm>
        </p:spPr>
        <p:txBody>
          <a:bodyPr/>
          <a:lstStyle/>
          <a:p>
            <a:endParaRPr lang="fr-FR" sz="1800" dirty="0" smtClean="0">
              <a:solidFill>
                <a:schemeClr val="tx1"/>
              </a:solidFill>
            </a:endParaRPr>
          </a:p>
          <a:p>
            <a:endParaRPr lang="fr-FR" sz="18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0445" name="Group 29"/>
          <p:cNvGrpSpPr>
            <a:grpSpLocks/>
          </p:cNvGrpSpPr>
          <p:nvPr/>
        </p:nvGrpSpPr>
        <p:grpSpPr bwMode="auto">
          <a:xfrm>
            <a:off x="571500" y="4724400"/>
            <a:ext cx="636588" cy="685800"/>
            <a:chOff x="3504" y="432"/>
            <a:chExt cx="802" cy="864"/>
          </a:xfrm>
        </p:grpSpPr>
        <p:sp>
          <p:nvSpPr>
            <p:cNvPr id="60440" name="Freeform 24"/>
            <p:cNvSpPr>
              <a:spLocks/>
            </p:cNvSpPr>
            <p:nvPr/>
          </p:nvSpPr>
          <p:spPr bwMode="auto">
            <a:xfrm rot="-245609">
              <a:off x="3639" y="522"/>
              <a:ext cx="141" cy="774"/>
            </a:xfrm>
            <a:custGeom>
              <a:avLst/>
              <a:gdLst/>
              <a:ahLst/>
              <a:cxnLst>
                <a:cxn ang="0">
                  <a:pos x="0" y="1275"/>
                </a:cxn>
                <a:cxn ang="0">
                  <a:pos x="8" y="975"/>
                </a:cxn>
                <a:cxn ang="0">
                  <a:pos x="159" y="0"/>
                </a:cxn>
                <a:cxn ang="0">
                  <a:pos x="232" y="12"/>
                </a:cxn>
                <a:cxn ang="0">
                  <a:pos x="81" y="987"/>
                </a:cxn>
                <a:cxn ang="0">
                  <a:pos x="0" y="1275"/>
                </a:cxn>
              </a:cxnLst>
              <a:rect l="0" t="0" r="r" b="b"/>
              <a:pathLst>
                <a:path w="232" h="1275">
                  <a:moveTo>
                    <a:pt x="0" y="1275"/>
                  </a:moveTo>
                  <a:lnTo>
                    <a:pt x="8" y="975"/>
                  </a:lnTo>
                  <a:lnTo>
                    <a:pt x="159" y="0"/>
                  </a:lnTo>
                  <a:lnTo>
                    <a:pt x="232" y="12"/>
                  </a:lnTo>
                  <a:lnTo>
                    <a:pt x="81" y="987"/>
                  </a:lnTo>
                  <a:lnTo>
                    <a:pt x="0" y="1275"/>
                  </a:lnTo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808080">
                    <a:alpha val="89999"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41" name="Freeform 25"/>
            <p:cNvSpPr>
              <a:spLocks/>
            </p:cNvSpPr>
            <p:nvPr/>
          </p:nvSpPr>
          <p:spPr bwMode="auto">
            <a:xfrm rot="-245609">
              <a:off x="3644" y="525"/>
              <a:ext cx="106" cy="744"/>
            </a:xfrm>
            <a:custGeom>
              <a:avLst/>
              <a:gdLst/>
              <a:ahLst/>
              <a:cxnLst>
                <a:cxn ang="0">
                  <a:pos x="0" y="1223"/>
                </a:cxn>
                <a:cxn ang="0">
                  <a:pos x="12" y="975"/>
                </a:cxn>
                <a:cxn ang="0">
                  <a:pos x="161" y="0"/>
                </a:cxn>
                <a:cxn ang="0">
                  <a:pos x="175" y="2"/>
                </a:cxn>
                <a:cxn ang="0">
                  <a:pos x="24" y="978"/>
                </a:cxn>
                <a:cxn ang="0">
                  <a:pos x="0" y="1223"/>
                </a:cxn>
              </a:cxnLst>
              <a:rect l="0" t="0" r="r" b="b"/>
              <a:pathLst>
                <a:path w="175" h="1223">
                  <a:moveTo>
                    <a:pt x="0" y="1223"/>
                  </a:moveTo>
                  <a:lnTo>
                    <a:pt x="12" y="975"/>
                  </a:lnTo>
                  <a:lnTo>
                    <a:pt x="161" y="0"/>
                  </a:lnTo>
                  <a:lnTo>
                    <a:pt x="175" y="2"/>
                  </a:lnTo>
                  <a:lnTo>
                    <a:pt x="24" y="978"/>
                  </a:lnTo>
                  <a:lnTo>
                    <a:pt x="0" y="12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42" name="Oval 26"/>
            <p:cNvSpPr>
              <a:spLocks noChangeArrowheads="1"/>
            </p:cNvSpPr>
            <p:nvPr/>
          </p:nvSpPr>
          <p:spPr bwMode="auto">
            <a:xfrm rot="-245609">
              <a:off x="3504" y="432"/>
              <a:ext cx="428" cy="42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FF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 rot="-245609">
              <a:off x="3546" y="442"/>
              <a:ext cx="334" cy="2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0444" name="Freeform 28"/>
            <p:cNvSpPr>
              <a:spLocks/>
            </p:cNvSpPr>
            <p:nvPr/>
          </p:nvSpPr>
          <p:spPr bwMode="auto">
            <a:xfrm>
              <a:off x="3667" y="778"/>
              <a:ext cx="639" cy="510"/>
            </a:xfrm>
            <a:custGeom>
              <a:avLst/>
              <a:gdLst/>
              <a:ahLst/>
              <a:cxnLst>
                <a:cxn ang="0">
                  <a:pos x="1308" y="4"/>
                </a:cxn>
                <a:cxn ang="0">
                  <a:pos x="534" y="210"/>
                </a:cxn>
                <a:cxn ang="0">
                  <a:pos x="794" y="485"/>
                </a:cxn>
                <a:cxn ang="0">
                  <a:pos x="324" y="898"/>
                </a:cxn>
                <a:cxn ang="0">
                  <a:pos x="0" y="1271"/>
                </a:cxn>
                <a:cxn ang="0">
                  <a:pos x="475" y="924"/>
                </a:cxn>
                <a:cxn ang="0">
                  <a:pos x="933" y="501"/>
                </a:cxn>
                <a:cxn ang="0">
                  <a:pos x="958" y="503"/>
                </a:cxn>
                <a:cxn ang="0">
                  <a:pos x="1829" y="247"/>
                </a:cxn>
                <a:cxn ang="0">
                  <a:pos x="1308" y="4"/>
                </a:cxn>
              </a:cxnLst>
              <a:rect l="0" t="0" r="r" b="b"/>
              <a:pathLst>
                <a:path w="1886" h="1271">
                  <a:moveTo>
                    <a:pt x="1308" y="4"/>
                  </a:moveTo>
                  <a:cubicBezTo>
                    <a:pt x="988" y="0"/>
                    <a:pt x="652" y="88"/>
                    <a:pt x="534" y="210"/>
                  </a:cubicBezTo>
                  <a:cubicBezTo>
                    <a:pt x="424" y="325"/>
                    <a:pt x="529" y="440"/>
                    <a:pt x="794" y="485"/>
                  </a:cubicBezTo>
                  <a:cubicBezTo>
                    <a:pt x="324" y="898"/>
                    <a:pt x="324" y="898"/>
                    <a:pt x="324" y="898"/>
                  </a:cubicBezTo>
                  <a:cubicBezTo>
                    <a:pt x="0" y="1271"/>
                    <a:pt x="0" y="1271"/>
                    <a:pt x="0" y="1271"/>
                  </a:cubicBezTo>
                  <a:cubicBezTo>
                    <a:pt x="475" y="924"/>
                    <a:pt x="475" y="924"/>
                    <a:pt x="475" y="924"/>
                  </a:cubicBezTo>
                  <a:cubicBezTo>
                    <a:pt x="933" y="501"/>
                    <a:pt x="933" y="501"/>
                    <a:pt x="933" y="501"/>
                  </a:cubicBezTo>
                  <a:cubicBezTo>
                    <a:pt x="941" y="502"/>
                    <a:pt x="950" y="502"/>
                    <a:pt x="958" y="503"/>
                  </a:cubicBezTo>
                  <a:cubicBezTo>
                    <a:pt x="1361" y="523"/>
                    <a:pt x="1765" y="401"/>
                    <a:pt x="1829" y="247"/>
                  </a:cubicBezTo>
                  <a:cubicBezTo>
                    <a:pt x="1886" y="111"/>
                    <a:pt x="1644" y="8"/>
                    <a:pt x="1308" y="4"/>
                  </a:cubicBezTo>
                  <a:close/>
                </a:path>
              </a:pathLst>
            </a:custGeom>
            <a:solidFill>
              <a:srgbClr val="231F20">
                <a:alpha val="3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286116" y="35716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>
                <a:solidFill>
                  <a:srgbClr val="FF6600"/>
                </a:solidFill>
              </a:rPr>
              <a:t>Solution</a:t>
            </a:r>
            <a:endParaRPr lang="fr-FR" sz="3600" dirty="0"/>
          </a:p>
        </p:txBody>
      </p:sp>
      <p:pic>
        <p:nvPicPr>
          <p:cNvPr id="12" name="Image 11" descr="Cera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0"/>
            <a:ext cx="2643206" cy="1929541"/>
          </a:xfrm>
          <a:prstGeom prst="rect">
            <a:avLst/>
          </a:prstGeom>
        </p:spPr>
      </p:pic>
      <p:sp>
        <p:nvSpPr>
          <p:cNvPr id="13" name="Flowchart: Alternate Process 7"/>
          <p:cNvSpPr/>
          <p:nvPr/>
        </p:nvSpPr>
        <p:spPr>
          <a:xfrm>
            <a:off x="3286116" y="2143116"/>
            <a:ext cx="4569684" cy="1665703"/>
          </a:xfrm>
          <a:prstGeom prst="flowChartAlternateProcess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500430" y="2357430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Besoin d’un service pour faciliter l’acquisition de la visa </a:t>
            </a:r>
            <a:r>
              <a:rPr lang="fr-FR" dirty="0" err="1" smtClean="0"/>
              <a:t>schengen</a:t>
            </a:r>
            <a:r>
              <a:rPr lang="fr-FR" dirty="0" smtClean="0"/>
              <a:t> !</a:t>
            </a:r>
            <a:endParaRPr lang="fr-FR" dirty="0"/>
          </a:p>
        </p:txBody>
      </p:sp>
      <p:sp>
        <p:nvSpPr>
          <p:cNvPr id="15" name="Down Arrow 9"/>
          <p:cNvSpPr/>
          <p:nvPr/>
        </p:nvSpPr>
        <p:spPr>
          <a:xfrm>
            <a:off x="5357818" y="3929066"/>
            <a:ext cx="357190" cy="785818"/>
          </a:xfrm>
          <a:prstGeom prst="downArrow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owchart: Alternate Process 6"/>
          <p:cNvSpPr/>
          <p:nvPr/>
        </p:nvSpPr>
        <p:spPr>
          <a:xfrm>
            <a:off x="3286116" y="4786322"/>
            <a:ext cx="4569684" cy="1506651"/>
          </a:xfrm>
          <a:prstGeom prst="flowChartAlternateProcess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500430" y="5143512"/>
            <a:ext cx="4071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Développer un site web d’acquisition de la visa !</a:t>
            </a:r>
            <a:endParaRPr lang="fr-FR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ÙØªÙØ¬Ø© Ø¨Ø­Ø« Ø§ÙØµÙØ± Ø¹Ù âªconsulter siteâ¬â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14290"/>
            <a:ext cx="1500198" cy="1000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llipse 7"/>
          <p:cNvSpPr/>
          <p:nvPr/>
        </p:nvSpPr>
        <p:spPr bwMode="auto">
          <a:xfrm>
            <a:off x="357158" y="285728"/>
            <a:ext cx="4500594" cy="642942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00100" y="285728"/>
            <a:ext cx="328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consulte les site </a:t>
            </a:r>
            <a:r>
              <a:rPr lang="fr-FR" dirty="0" smtClean="0"/>
              <a:t>(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1" name="Image 10" descr="create ZTS client account fre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1357298"/>
            <a:ext cx="3724275" cy="1266825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 bwMode="auto">
          <a:xfrm>
            <a:off x="500034" y="1285860"/>
            <a:ext cx="4357718" cy="914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14348" y="1357298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crée mon propre compte! 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 bwMode="auto">
          <a:xfrm>
            <a:off x="428596" y="2500306"/>
            <a:ext cx="4357718" cy="914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71472" y="2571744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remplis le formulaire </a:t>
            </a:r>
          </a:p>
          <a:p>
            <a:endParaRPr lang="fr-FR" dirty="0"/>
          </a:p>
        </p:txBody>
      </p:sp>
      <p:sp>
        <p:nvSpPr>
          <p:cNvPr id="18" name="Ellipse 17"/>
          <p:cNvSpPr/>
          <p:nvPr/>
        </p:nvSpPr>
        <p:spPr bwMode="auto">
          <a:xfrm>
            <a:off x="571472" y="3643314"/>
            <a:ext cx="4357718" cy="914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000100" y="3857628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fais le payement 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 bwMode="auto">
          <a:xfrm>
            <a:off x="500034" y="5072074"/>
            <a:ext cx="4357718" cy="914400"/>
          </a:xfrm>
          <a:prstGeom prst="ellipse">
            <a:avLst/>
          </a:prstGeom>
          <a:gradFill rotWithShape="1">
            <a:gsLst>
              <a:gs pos="0">
                <a:schemeClr val="bg2">
                  <a:gamma/>
                  <a:tint val="26667"/>
                  <a:invGamma/>
                </a:schemeClr>
              </a:gs>
              <a:gs pos="100000">
                <a:schemeClr val="bg2">
                  <a:alpha val="14999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071538" y="5286388"/>
            <a:ext cx="3500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Je contrôle le processus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14290"/>
            <a:ext cx="7958110" cy="4191000"/>
          </a:xfrm>
        </p:spPr>
        <p:txBody>
          <a:bodyPr/>
          <a:lstStyle/>
          <a:p>
            <a:r>
              <a:rPr lang="fr-FR" sz="16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Administrateur</a:t>
            </a:r>
            <a:r>
              <a:rPr lang="fr-FR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:</a:t>
            </a:r>
            <a:r>
              <a:rPr lang="fr-FR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Celui qui gère le </a:t>
            </a:r>
            <a:r>
              <a:rPr lang="fr-FR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site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Confirmation de chaque ajout, modification, suppression d’article.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répartir les tâches pour toute l'équipe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consulter les  statistiques des dossiers créés par toute l'équipe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Il peut également gérer des dossiers, des articles, des clients, des rédacteurs et des </a:t>
            </a:r>
            <a:r>
              <a:rPr lang="fr-FR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avocats</a:t>
            </a:r>
          </a:p>
          <a:p>
            <a:r>
              <a:rPr lang="fr-FR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 </a:t>
            </a:r>
            <a:r>
              <a:rPr lang="fr-FR" sz="16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Secrétaire</a:t>
            </a:r>
            <a:r>
              <a:rPr lang="fr-FR" sz="16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:</a:t>
            </a:r>
            <a:r>
              <a:rPr lang="fr-FR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 </a:t>
            </a:r>
            <a:endParaRPr lang="fr-FR" sz="1600" dirty="0" smtClean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fr-FR" sz="16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enregistrer des documents envoyés par les clients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préparer les dossiers client et les envoyer aux avocats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recevoir des notifications de la part d'avocat (nécessité de changement au niveau d'un dossier client) 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contrôler d'état d'avancement de dossier et notifier le changement a l'avocat 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Répondre aux questions des utilisateurs.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Emettre des devis et des factures selon les besoins (client, avocat, rédacteur, secrétaire etc..).</a:t>
            </a:r>
          </a:p>
          <a:p>
            <a:endParaRPr lang="fr-FR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endParaRPr lang="fr-FR" sz="1600" dirty="0"/>
          </a:p>
        </p:txBody>
      </p:sp>
      <p:pic>
        <p:nvPicPr>
          <p:cNvPr id="4" name="Image 3" descr="Admin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42852"/>
            <a:ext cx="428628" cy="428628"/>
          </a:xfrm>
          <a:prstGeom prst="rect">
            <a:avLst/>
          </a:prstGeom>
        </p:spPr>
      </p:pic>
      <p:pic>
        <p:nvPicPr>
          <p:cNvPr id="5" name="Image 4" descr="fotolia_13962243_xs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604" y="2140764"/>
            <a:ext cx="599248" cy="573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42852"/>
            <a:ext cx="7315200" cy="6357982"/>
          </a:xfrm>
        </p:spPr>
        <p:txBody>
          <a:bodyPr/>
          <a:lstStyle/>
          <a:p>
            <a:r>
              <a:rPr lang="fr-FR" sz="1600" b="1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Avocat</a:t>
            </a:r>
            <a:r>
              <a:rPr lang="fr-FR" sz="16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: </a:t>
            </a:r>
            <a:endParaRPr lang="fr-FR" sz="16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Rédiger ou proposer des nouveaux articles.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consulter et contrôler des dossiers clients.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répondre aux questions des clients par MAIL et SMS et à travers le site.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traiter et répondre aux notifications des secrétaires.</a:t>
            </a:r>
          </a:p>
          <a:p>
            <a:r>
              <a:rPr lang="fr-FR" sz="1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fr-FR" sz="16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consulter directement le message qui décrit l'état d'avancement de chaque dossier par mail/ téléphone</a:t>
            </a:r>
            <a:r>
              <a:rPr lang="fr-FR" sz="1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buNone/>
            </a:pPr>
            <a:endParaRPr lang="fr-FR" sz="1600" dirty="0"/>
          </a:p>
        </p:txBody>
      </p:sp>
      <p:pic>
        <p:nvPicPr>
          <p:cNvPr id="4" name="Image 3" descr="5299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0"/>
            <a:ext cx="482388" cy="482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08" y="1214422"/>
            <a:ext cx="542928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Merci pour votre Attention</a:t>
            </a:r>
            <a:endParaRPr lang="fr-FR" sz="5400" b="1" cap="none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2">
      <a:dk1>
        <a:srgbClr val="4D4D4D"/>
      </a:dk1>
      <a:lt1>
        <a:srgbClr val="FFFFFF"/>
      </a:lt1>
      <a:dk2>
        <a:srgbClr val="4D4D4D"/>
      </a:dk2>
      <a:lt2>
        <a:srgbClr val="015A84"/>
      </a:lt2>
      <a:accent1>
        <a:srgbClr val="559ECA"/>
      </a:accent1>
      <a:accent2>
        <a:srgbClr val="49C6F0"/>
      </a:accent2>
      <a:accent3>
        <a:srgbClr val="FFFFFF"/>
      </a:accent3>
      <a:accent4>
        <a:srgbClr val="404040"/>
      </a:accent4>
      <a:accent5>
        <a:srgbClr val="B4CCE1"/>
      </a:accent5>
      <a:accent6>
        <a:srgbClr val="41B3D9"/>
      </a:accent6>
      <a:hlink>
        <a:srgbClr val="00C1F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05179"/>
        </a:lt2>
        <a:accent1>
          <a:srgbClr val="026F9E"/>
        </a:accent1>
        <a:accent2>
          <a:srgbClr val="18ACF4"/>
        </a:accent2>
        <a:accent3>
          <a:srgbClr val="FFFFFF"/>
        </a:accent3>
        <a:accent4>
          <a:srgbClr val="404040"/>
        </a:accent4>
        <a:accent5>
          <a:srgbClr val="AABBCC"/>
        </a:accent5>
        <a:accent6>
          <a:srgbClr val="159BDD"/>
        </a:accent6>
        <a:hlink>
          <a:srgbClr val="61CB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A84"/>
        </a:lt2>
        <a:accent1>
          <a:srgbClr val="559ECA"/>
        </a:accent1>
        <a:accent2>
          <a:srgbClr val="49C6F0"/>
        </a:accent2>
        <a:accent3>
          <a:srgbClr val="FFFFFF"/>
        </a:accent3>
        <a:accent4>
          <a:srgbClr val="404040"/>
        </a:accent4>
        <a:accent5>
          <a:srgbClr val="B4CCE1"/>
        </a:accent5>
        <a:accent6>
          <a:srgbClr val="41B3D9"/>
        </a:accent6>
        <a:hlink>
          <a:srgbClr val="00C1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711</TotalTime>
  <Words>142</Words>
  <Application>Microsoft Office PowerPoint</Application>
  <PresentationFormat>Affichage à l'écran (4:3)</PresentationFormat>
  <Paragraphs>40</Paragraphs>
  <Slides>9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powerpoint-template</vt:lpstr>
      <vt:lpstr>Site web d'acquisition du visa Schengen</vt:lpstr>
      <vt:lpstr>Plan</vt:lpstr>
      <vt:lpstr>Contexte du projet et problématique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Win 8</dc:creator>
  <cp:lastModifiedBy>Win 8</cp:lastModifiedBy>
  <cp:revision>58</cp:revision>
  <dcterms:created xsi:type="dcterms:W3CDTF">2018-02-15T18:23:58Z</dcterms:created>
  <dcterms:modified xsi:type="dcterms:W3CDTF">2018-04-20T09:39:13Z</dcterms:modified>
</cp:coreProperties>
</file>