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7004050" cy="92900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5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0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1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4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4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5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6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6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7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8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8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9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9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0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1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1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2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3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3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4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4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5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5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6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6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7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7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8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8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9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9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50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50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1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51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2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2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3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53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4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4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5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55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6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56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7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57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9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9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60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60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388937" y="4413250"/>
            <a:ext cx="6303962" cy="417988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89037" y="703262"/>
            <a:ext cx="4627562" cy="3470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4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 rot="5400000">
            <a:off x="4920457" y="2101057"/>
            <a:ext cx="5589587" cy="2095500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 rot="5400000">
            <a:off x="653257" y="81757"/>
            <a:ext cx="5589587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0" name="Google Shape;20;p6"/>
          <p:cNvSpPr txBox="1"/>
          <p:nvPr>
            <p:ph idx="1" type="body"/>
          </p:nvPr>
        </p:nvSpPr>
        <p:spPr>
          <a:xfrm rot="5400000">
            <a:off x="2171700" y="-647700"/>
            <a:ext cx="4800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3" name="Google Shape;23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b="1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Noto Sans Symbols"/>
              <a:buNone/>
              <a:defRPr b="1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2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b="1"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  <a:defRPr b="1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Noto Sans Symbols"/>
              <a:buNone/>
              <a:defRPr b="1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50"/>
              <a:buFont typeface="Noto Sans Symbols"/>
              <a:buNone/>
              <a:defRPr b="1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2"/>
              </a:buClr>
              <a:buSzPts val="675"/>
              <a:buFont typeface="Noto Sans Symbols"/>
              <a:buNone/>
              <a:defRPr b="1" i="0" sz="9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None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4325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●"/>
              <a:defRPr b="1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381000" y="11430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4648200" y="1143000"/>
            <a:ext cx="4114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325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  <a:defRPr b="1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152400" y="62484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1-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 cap="flat" cmpd="sng" w="63500">
            <a:solidFill>
              <a:srgbClr val="5438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1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idx="1" type="body"/>
          </p:nvPr>
        </p:nvSpPr>
        <p:spPr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  <a:defRPr b="1" sz="2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1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●"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3"/>
          <p:cNvSpPr txBox="1"/>
          <p:nvPr/>
        </p:nvSpPr>
        <p:spPr>
          <a:xfrm>
            <a:off x="152400" y="6248400"/>
            <a:ext cx="83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1-</a:t>
            </a:r>
            <a:fld id="{00000000-1234-1234-1234-123412341234}" type="slidenum"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://www.fasb.org/" TargetMode="External"/><Relationship Id="rId5" Type="http://schemas.openxmlformats.org/officeDocument/2006/relationships/image" Target="../media/image20.png"/><Relationship Id="rId6" Type="http://schemas.openxmlformats.org/officeDocument/2006/relationships/hyperlink" Target="http://www.sec.gov/" TargetMode="External"/><Relationship Id="rId7" Type="http://schemas.openxmlformats.org/officeDocument/2006/relationships/hyperlink" Target="http://www.iasb.org/" TargetMode="External"/><Relationship Id="rId8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</a:t>
            </a:r>
            <a:endParaRPr/>
          </a:p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b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1. There will be three class tests. 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2. Two class tests will be considered for final evaluation.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3.  Group Assignments and quiz will also be a part of continuous assessment. </a:t>
            </a:r>
            <a:b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685800" y="12954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Discussion Question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1066800" y="6292850"/>
            <a:ext cx="7924800" cy="412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3  Understand why ethics is a fundamental business concept</a:t>
            </a: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685800" y="1905000"/>
            <a:ext cx="77724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Q1</a:t>
            </a:r>
            <a:r>
              <a:rPr b="1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“Accounting is ingrained in our society and it is vital to our economic system.” Do you agree? Explain.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7" name="Google Shape;177;p24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Uses Accounting Data?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Building Blocks of Accounting</a:t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685800" y="1295400"/>
            <a:ext cx="7772400" cy="58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 In Financial Reporting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1066800" y="6292850"/>
            <a:ext cx="7924800" cy="412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3  Understand why ethics is a fundamental business concept</a:t>
            </a: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685800" y="1905000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Standards of conduct by which one’s actions are judged as right or wrong, honest or dishonest, fair or not fair, are </a:t>
            </a: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838200" y="1981200"/>
            <a:ext cx="7696200" cy="31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 are the standards of conduct by which one's actions are judged as: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or wrong.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honest or dishonest.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fair or not fair.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of these options.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1066800" y="6292850"/>
            <a:ext cx="7924800" cy="412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3  Understand why ethics is a fundamental business concept</a:t>
            </a: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/>
        </p:nvSpPr>
        <p:spPr>
          <a:xfrm>
            <a:off x="838200" y="1981200"/>
            <a:ext cx="7696200" cy="31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 are the standards of conduct by which one's actions are judged as: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 or wrong.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honest or dishonest.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fair or not fair.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AutoNum type="alphaL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 of these options.</a:t>
            </a:r>
            <a:endParaRPr/>
          </a:p>
        </p:txBody>
      </p:sp>
      <p:sp>
        <p:nvSpPr>
          <p:cNvPr id="199" name="Google Shape;199;p27"/>
          <p:cNvSpPr/>
          <p:nvPr/>
        </p:nvSpPr>
        <p:spPr>
          <a:xfrm>
            <a:off x="1143000" y="4419600"/>
            <a:ext cx="381000" cy="381000"/>
          </a:xfrm>
          <a:prstGeom prst="ellipse">
            <a:avLst/>
          </a:prstGeom>
          <a:noFill/>
          <a:ln cap="sq" cmpd="sng" w="571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1066800" y="6292850"/>
            <a:ext cx="7924800" cy="4127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3  Understand why ethics is a fundamental business concept</a:t>
            </a:r>
            <a:r>
              <a:rPr b="0" i="0" lang="en-US" sz="21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838200" y="1752600"/>
            <a:ext cx="2362200" cy="1125537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Various users need financial information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228600" y="3886200"/>
            <a:ext cx="3657600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accounting profession has attempted to develop a set of standards that are generally accepted and universally practiced.</a:t>
            </a:r>
            <a:endParaRPr/>
          </a:p>
        </p:txBody>
      </p:sp>
      <p:sp>
        <p:nvSpPr>
          <p:cNvPr id="209" name="Google Shape;209;p28"/>
          <p:cNvSpPr/>
          <p:nvPr/>
        </p:nvSpPr>
        <p:spPr>
          <a:xfrm>
            <a:off x="3733800" y="2209800"/>
            <a:ext cx="838200" cy="304800"/>
          </a:xfrm>
          <a:custGeom>
            <a:rect b="b" l="l" r="r" t="t"/>
            <a:pathLst>
              <a:path extrusionOk="0" h="120000" w="120000">
                <a:moveTo>
                  <a:pt x="90000" y="0"/>
                </a:moveTo>
                <a:lnTo>
                  <a:pt x="90000" y="30000"/>
                </a:lnTo>
                <a:lnTo>
                  <a:pt x="18750" y="30000"/>
                </a:lnTo>
                <a:lnTo>
                  <a:pt x="18750" y="90000"/>
                </a:lnTo>
                <a:lnTo>
                  <a:pt x="90000" y="90000"/>
                </a:lnTo>
                <a:lnTo>
                  <a:pt x="90000" y="120000"/>
                </a:lnTo>
                <a:lnTo>
                  <a:pt x="120000" y="60000"/>
                </a:lnTo>
                <a:close/>
              </a:path>
              <a:path extrusionOk="0" h="120000" w="120000">
                <a:moveTo>
                  <a:pt x="7500" y="30000"/>
                </a:moveTo>
                <a:lnTo>
                  <a:pt x="7500" y="90000"/>
                </a:lnTo>
                <a:lnTo>
                  <a:pt x="15000" y="90000"/>
                </a:lnTo>
                <a:lnTo>
                  <a:pt x="15000" y="30000"/>
                </a:lnTo>
                <a:close/>
              </a:path>
              <a:path extrusionOk="0" h="120000" w="120000">
                <a:moveTo>
                  <a:pt x="0" y="30000"/>
                </a:moveTo>
                <a:lnTo>
                  <a:pt x="0" y="90000"/>
                </a:lnTo>
                <a:lnTo>
                  <a:pt x="3750" y="90000"/>
                </a:lnTo>
                <a:lnTo>
                  <a:pt x="3750" y="30000"/>
                </a:lnTo>
                <a:close/>
              </a:path>
            </a:pathLst>
          </a:custGeom>
          <a:solidFill>
            <a:srgbClr val="990033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953000" y="1524000"/>
            <a:ext cx="3505200" cy="1617662"/>
          </a:xfrm>
          <a:prstGeom prst="rect">
            <a:avLst/>
          </a:prstGeom>
          <a:solidFill>
            <a:srgbClr val="FFFFFF"/>
          </a:solidFill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3460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  <a:p>
            <a:pPr indent="-234950" lvl="0" marL="346075" marR="0" rtl="0" algn="l">
              <a:lnSpc>
                <a:spcPct val="10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Sheet</a:t>
            </a:r>
            <a:endParaRPr/>
          </a:p>
          <a:p>
            <a:pPr indent="-234950" lvl="0" marL="34607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Income Statement</a:t>
            </a:r>
            <a:endParaRPr/>
          </a:p>
          <a:p>
            <a:pPr indent="-234950" lvl="0" marL="34607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of Owner’s Equity</a:t>
            </a:r>
            <a:endParaRPr/>
          </a:p>
          <a:p>
            <a:pPr indent="-234950" lvl="0" marL="34607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of Cash Flows</a:t>
            </a:r>
            <a:endParaRPr/>
          </a:p>
          <a:p>
            <a:pPr indent="-234950" lvl="0" marL="346075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Note Disclosure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5105400" y="4114800"/>
            <a:ext cx="3200400" cy="1600200"/>
          </a:xfrm>
          <a:prstGeom prst="rect">
            <a:avLst/>
          </a:prstGeom>
          <a:solidFill>
            <a:srgbClr val="003399"/>
          </a:solidFill>
          <a:ln cap="sq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Generally Accepted Accounting Principles (GAAP)</a:t>
            </a: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4038600" y="4724400"/>
            <a:ext cx="762000" cy="228600"/>
          </a:xfrm>
          <a:custGeom>
            <a:rect b="b" l="l" r="r" t="t"/>
            <a:pathLst>
              <a:path extrusionOk="0" h="120000" w="120000">
                <a:moveTo>
                  <a:pt x="90000" y="0"/>
                </a:moveTo>
                <a:lnTo>
                  <a:pt x="90000" y="30000"/>
                </a:lnTo>
                <a:lnTo>
                  <a:pt x="18750" y="30000"/>
                </a:lnTo>
                <a:lnTo>
                  <a:pt x="18750" y="90000"/>
                </a:lnTo>
                <a:lnTo>
                  <a:pt x="90000" y="90000"/>
                </a:lnTo>
                <a:lnTo>
                  <a:pt x="90000" y="120000"/>
                </a:lnTo>
                <a:lnTo>
                  <a:pt x="120000" y="60000"/>
                </a:lnTo>
                <a:close/>
              </a:path>
              <a:path extrusionOk="0" h="120000" w="120000">
                <a:moveTo>
                  <a:pt x="7500" y="30000"/>
                </a:moveTo>
                <a:lnTo>
                  <a:pt x="7500" y="90000"/>
                </a:lnTo>
                <a:lnTo>
                  <a:pt x="15000" y="90000"/>
                </a:lnTo>
                <a:lnTo>
                  <a:pt x="15000" y="30000"/>
                </a:lnTo>
                <a:close/>
              </a:path>
              <a:path extrusionOk="0" h="120000" w="120000">
                <a:moveTo>
                  <a:pt x="0" y="30000"/>
                </a:moveTo>
                <a:lnTo>
                  <a:pt x="0" y="90000"/>
                </a:lnTo>
                <a:lnTo>
                  <a:pt x="3750" y="90000"/>
                </a:lnTo>
                <a:lnTo>
                  <a:pt x="3750" y="30000"/>
                </a:lnTo>
                <a:close/>
              </a:path>
            </a:pathLst>
          </a:custGeom>
          <a:solidFill>
            <a:srgbClr val="990033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8"/>
          <p:cNvSpPr/>
          <p:nvPr/>
        </p:nvSpPr>
        <p:spPr>
          <a:xfrm rot="-5400000">
            <a:off x="6400800" y="3505200"/>
            <a:ext cx="533400" cy="228600"/>
          </a:xfrm>
          <a:custGeom>
            <a:rect b="b" l="l" r="r" t="t"/>
            <a:pathLst>
              <a:path extrusionOk="0" h="120000" w="120000">
                <a:moveTo>
                  <a:pt x="90000" y="0"/>
                </a:moveTo>
                <a:lnTo>
                  <a:pt x="90000" y="30000"/>
                </a:lnTo>
                <a:lnTo>
                  <a:pt x="18750" y="30000"/>
                </a:lnTo>
                <a:lnTo>
                  <a:pt x="18750" y="90000"/>
                </a:lnTo>
                <a:lnTo>
                  <a:pt x="90000" y="90000"/>
                </a:lnTo>
                <a:lnTo>
                  <a:pt x="90000" y="120000"/>
                </a:lnTo>
                <a:lnTo>
                  <a:pt x="120000" y="60000"/>
                </a:lnTo>
                <a:close/>
              </a:path>
              <a:path extrusionOk="0" h="120000" w="120000">
                <a:moveTo>
                  <a:pt x="7500" y="30000"/>
                </a:moveTo>
                <a:lnTo>
                  <a:pt x="7500" y="90000"/>
                </a:lnTo>
                <a:lnTo>
                  <a:pt x="15000" y="90000"/>
                </a:lnTo>
                <a:lnTo>
                  <a:pt x="15000" y="30000"/>
                </a:lnTo>
                <a:close/>
              </a:path>
              <a:path extrusionOk="0" h="120000" w="120000">
                <a:moveTo>
                  <a:pt x="0" y="30000"/>
                </a:moveTo>
                <a:lnTo>
                  <a:pt x="0" y="90000"/>
                </a:lnTo>
                <a:lnTo>
                  <a:pt x="3750" y="90000"/>
                </a:lnTo>
                <a:lnTo>
                  <a:pt x="3750" y="30000"/>
                </a:lnTo>
                <a:close/>
              </a:path>
            </a:pathLst>
          </a:custGeom>
          <a:solidFill>
            <a:srgbClr val="990033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/>
        </p:nvSpPr>
        <p:spPr>
          <a:xfrm>
            <a:off x="6553200" y="3352800"/>
            <a:ext cx="228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Building Blocks of Accounting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4  Explain generally accepted accounting principles and the cost principle.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/>
          <p:nvPr/>
        </p:nvSpPr>
        <p:spPr>
          <a:xfrm>
            <a:off x="388937" y="4724400"/>
            <a:ext cx="8382000" cy="1219200"/>
          </a:xfrm>
          <a:prstGeom prst="rect">
            <a:avLst/>
          </a:prstGeom>
          <a:solidFill>
            <a:srgbClr val="F9EFA5"/>
          </a:solidFill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388937" y="3352800"/>
            <a:ext cx="8382000" cy="1219200"/>
          </a:xfrm>
          <a:prstGeom prst="rect">
            <a:avLst/>
          </a:prstGeom>
          <a:solidFill>
            <a:srgbClr val="F9EFA5"/>
          </a:solidFill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88937" y="1981200"/>
            <a:ext cx="8382000" cy="1219200"/>
          </a:xfrm>
          <a:prstGeom prst="rect">
            <a:avLst/>
          </a:prstGeom>
          <a:solidFill>
            <a:srgbClr val="F9EFA5"/>
          </a:solidFill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09600" y="1295400"/>
            <a:ext cx="8229600" cy="4446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Organizations Involved in Standard Setting:</a:t>
            </a:r>
            <a:endParaRPr/>
          </a:p>
          <a:p>
            <a:pPr indent="0" lvl="1" marL="747712" marR="0" rtl="0" algn="l">
              <a:lnSpc>
                <a:spcPct val="115000"/>
              </a:lnSpc>
              <a:spcBef>
                <a:spcPts val="21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Securities and Exchange Commission (SEC)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747712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Accounting Standards Board (FASB)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747712" marR="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International Accounting Standards Board (IASB)</a:t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4  Explain generally accepted accounting principles and the cost principle.</a:t>
            </a:r>
            <a:endParaRPr/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Building Blocks of Accounting</a:t>
            </a:r>
            <a:endParaRPr/>
          </a:p>
        </p:txBody>
      </p:sp>
      <p:pic>
        <p:nvPicPr>
          <p:cNvPr descr="SECInternet"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337" y="2209800"/>
            <a:ext cx="754062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3048000" y="40227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http://www.fasb.org/</a:t>
            </a:r>
            <a:endParaRPr/>
          </a:p>
        </p:txBody>
      </p:sp>
      <p:pic>
        <p:nvPicPr>
          <p:cNvPr id="229" name="Google Shape;22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900" y="3505200"/>
            <a:ext cx="622300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9"/>
          <p:cNvSpPr txBox="1"/>
          <p:nvPr/>
        </p:nvSpPr>
        <p:spPr>
          <a:xfrm>
            <a:off x="3048000" y="27273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http://www.sec.gov/</a:t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3048000" y="5318125"/>
            <a:ext cx="2895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http://www.iasb.org/</a:t>
            </a:r>
            <a:endParaRPr/>
          </a:p>
        </p:txBody>
      </p:sp>
      <p:pic>
        <p:nvPicPr>
          <p:cNvPr id="232" name="Google Shape;232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9600" y="4922837"/>
            <a:ext cx="587375" cy="56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/>
        </p:nvSpPr>
        <p:spPr>
          <a:xfrm>
            <a:off x="533400" y="1371600"/>
            <a:ext cx="8458200" cy="4070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11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Comic Sans MS"/>
              <a:buNone/>
            </a:pPr>
            <a:r>
              <a:rPr b="1" i="0" lang="en-US" sz="26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Principle (Historical)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dictates that companies record assets at their cost.</a:t>
            </a:r>
            <a:endParaRPr/>
          </a:p>
          <a:p>
            <a:pPr indent="0" lvl="0" marL="111125" marR="0" rtl="0" algn="l">
              <a:lnSpc>
                <a:spcPct val="110000"/>
              </a:lnSpc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Issues:</a:t>
            </a:r>
            <a:endParaRPr/>
          </a:p>
          <a:p>
            <a:pPr indent="-457200" lvl="1" marL="914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Reported at cost when purchased and also over the time the asset is held.</a:t>
            </a:r>
            <a:endParaRPr/>
          </a:p>
          <a:p>
            <a:pPr indent="-457200" lvl="1" marL="914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easily verified, whereas market value is often subjective. </a:t>
            </a:r>
            <a:endParaRPr/>
          </a:p>
          <a:p>
            <a:pPr indent="-457200" lvl="1" marL="914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Fair value information may be more useful. </a:t>
            </a:r>
            <a:endParaRPr/>
          </a:p>
        </p:txBody>
      </p:sp>
      <p:sp>
        <p:nvSpPr>
          <p:cNvPr id="238" name="Google Shape;238;p30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Building Blocks of Accounting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4  Explain generally accepted accounting principles and the cost principle.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/>
        </p:nvSpPr>
        <p:spPr>
          <a:xfrm>
            <a:off x="533400" y="1371600"/>
            <a:ext cx="822960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11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Comic Sans MS"/>
              <a:buNone/>
            </a:pPr>
            <a:r>
              <a:rPr b="1" i="0" lang="en-US" sz="26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Monetary Unit Assumption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include in the accounting records only transaction data that can be expressed in terms of money.</a:t>
            </a:r>
            <a:endParaRPr/>
          </a:p>
          <a:p>
            <a:pPr indent="0" lvl="0" marL="111125" marR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Comic Sans MS"/>
              <a:buNone/>
            </a:pPr>
            <a:r>
              <a:rPr b="1" i="0" lang="en-US" sz="26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Economic Entity Assumption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– requires that activities of the entity be kept separate and distinct from the activities of its owner and all other economic entities.</a:t>
            </a:r>
            <a:endParaRPr/>
          </a:p>
          <a:p>
            <a:pPr indent="-457200" lvl="1" marL="91440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Proprietorship.</a:t>
            </a:r>
            <a:endParaRPr/>
          </a:p>
          <a:p>
            <a:pPr indent="-457200" lvl="1" marL="914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Partnership. </a:t>
            </a:r>
            <a:endParaRPr/>
          </a:p>
          <a:p>
            <a:pPr indent="-457200" lvl="1" marL="9144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Corporation.</a:t>
            </a:r>
            <a:endParaRPr/>
          </a:p>
        </p:txBody>
      </p:sp>
      <p:sp>
        <p:nvSpPr>
          <p:cNvPr id="245" name="Google Shape;245;p31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246" name="Google Shape;246;p31"/>
          <p:cNvSpPr txBox="1"/>
          <p:nvPr/>
        </p:nvSpPr>
        <p:spPr>
          <a:xfrm>
            <a:off x="4343400" y="6248400"/>
            <a:ext cx="4724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5  Explain the monetary unit assumption and the economic entity assumption.</a:t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3886200" y="4495800"/>
            <a:ext cx="381000" cy="14478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sq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4800600" y="4746625"/>
            <a:ext cx="3276600" cy="892175"/>
          </a:xfrm>
          <a:prstGeom prst="rect">
            <a:avLst/>
          </a:prstGeom>
          <a:solidFill>
            <a:srgbClr val="FFFF99"/>
          </a:solidFill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omic Sans MS"/>
              <a:buNone/>
            </a:pPr>
            <a:r>
              <a:rPr b="1" i="0" lang="en-US" sz="25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Forms of    Business Ownership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/>
        </p:nvSpPr>
        <p:spPr>
          <a:xfrm>
            <a:off x="685800" y="1371600"/>
            <a:ext cx="2362200" cy="762000"/>
          </a:xfrm>
          <a:prstGeom prst="rect">
            <a:avLst/>
          </a:prstGeom>
          <a:solidFill>
            <a:srgbClr val="F9EFA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Proprietorship</a:t>
            </a:r>
            <a:endParaRPr/>
          </a:p>
        </p:txBody>
      </p:sp>
      <p:sp>
        <p:nvSpPr>
          <p:cNvPr id="254" name="Google Shape;254;p32"/>
          <p:cNvSpPr txBox="1"/>
          <p:nvPr/>
        </p:nvSpPr>
        <p:spPr>
          <a:xfrm>
            <a:off x="3429000" y="1371600"/>
            <a:ext cx="2362200" cy="762000"/>
          </a:xfrm>
          <a:prstGeom prst="rect">
            <a:avLst/>
          </a:prstGeom>
          <a:solidFill>
            <a:srgbClr val="F9EFA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Partnership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6145212" y="1390650"/>
            <a:ext cx="2465387" cy="762000"/>
          </a:xfrm>
          <a:prstGeom prst="rect">
            <a:avLst/>
          </a:prstGeom>
          <a:solidFill>
            <a:srgbClr val="F9EFA5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Corporation</a:t>
            </a:r>
            <a:endParaRPr/>
          </a:p>
        </p:txBody>
      </p:sp>
      <p:sp>
        <p:nvSpPr>
          <p:cNvPr id="256" name="Google Shape;256;p32"/>
          <p:cNvSpPr txBox="1"/>
          <p:nvPr/>
        </p:nvSpPr>
        <p:spPr>
          <a:xfrm>
            <a:off x="3429000" y="2228850"/>
            <a:ext cx="2455862" cy="40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Owned by two or more persons.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Often retail and service-type businesses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Generally unlimited personal liability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Partnership agreement</a:t>
            </a:r>
            <a:endParaRPr/>
          </a:p>
        </p:txBody>
      </p:sp>
      <p:sp>
        <p:nvSpPr>
          <p:cNvPr id="257" name="Google Shape;257;p32"/>
          <p:cNvSpPr txBox="1"/>
          <p:nvPr/>
        </p:nvSpPr>
        <p:spPr>
          <a:xfrm>
            <a:off x="6145212" y="2228850"/>
            <a:ext cx="2455862" cy="401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Ownership divided into shares of stock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legal entity organized under state corporation law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Limited liability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Forms of Business Ownership</a:t>
            </a:r>
            <a:endParaRPr/>
          </a:p>
        </p:txBody>
      </p:sp>
      <p:sp>
        <p:nvSpPr>
          <p:cNvPr id="259" name="Google Shape;259;p32"/>
          <p:cNvSpPr txBox="1"/>
          <p:nvPr/>
        </p:nvSpPr>
        <p:spPr>
          <a:xfrm>
            <a:off x="685800" y="2209800"/>
            <a:ext cx="2455862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Generally owned by one person.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Often small service-type businesses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 receives any profits, suffers any losses, and is personally liable for all debts.</a:t>
            </a: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4343400" y="6248400"/>
            <a:ext cx="4724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5  Explain the monetary unit assumption and the economic entity assumption.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/>
          <p:nvPr/>
        </p:nvSpPr>
        <p:spPr>
          <a:xfrm>
            <a:off x="838200" y="1981200"/>
            <a:ext cx="7696200" cy="335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Combining the activities of Kellogg and General Mills would violate the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principle.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economic entity assumption.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monetary unit assumption.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 principle.</a:t>
            </a:r>
            <a:endParaRPr/>
          </a:p>
        </p:txBody>
      </p:sp>
      <p:sp>
        <p:nvSpPr>
          <p:cNvPr id="266" name="Google Shape;266;p33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267" name="Google Shape;267;p33"/>
          <p:cNvSpPr txBox="1"/>
          <p:nvPr/>
        </p:nvSpPr>
        <p:spPr>
          <a:xfrm>
            <a:off x="4343400" y="6248400"/>
            <a:ext cx="4724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5  Explain the monetary unit assumption and the economic entity assumption.</a:t>
            </a:r>
            <a:endParaRPr/>
          </a:p>
        </p:txBody>
      </p:sp>
      <p:sp>
        <p:nvSpPr>
          <p:cNvPr id="268" name="Google Shape;268;p33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Attention!!</a:t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2095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All participants are requested to bring </a:t>
            </a:r>
            <a:r>
              <a:rPr b="1" i="0" lang="en-US" sz="28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the reference book and</a:t>
            </a: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calculator</a:t>
            </a:r>
            <a:r>
              <a:rPr b="0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in the class.</a:t>
            </a:r>
            <a:endParaRPr/>
          </a:p>
          <a:p>
            <a:pPr indent="-20955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4"/>
          <p:cNvSpPr txBox="1"/>
          <p:nvPr/>
        </p:nvSpPr>
        <p:spPr>
          <a:xfrm>
            <a:off x="838200" y="1981200"/>
            <a:ext cx="7696200" cy="335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Combining the activities of Kellogg and General Mills would violate the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cost principle.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economic entity assumption.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monetary unit assumption.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ethics principle.</a:t>
            </a:r>
            <a:endParaRPr/>
          </a:p>
        </p:txBody>
      </p:sp>
      <p:sp>
        <p:nvSpPr>
          <p:cNvPr id="274" name="Google Shape;274;p34"/>
          <p:cNvSpPr/>
          <p:nvPr/>
        </p:nvSpPr>
        <p:spPr>
          <a:xfrm>
            <a:off x="1143000" y="3505200"/>
            <a:ext cx="381000" cy="381000"/>
          </a:xfrm>
          <a:prstGeom prst="ellipse">
            <a:avLst/>
          </a:prstGeom>
          <a:noFill/>
          <a:ln cap="sq" cmpd="sng" w="571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Assumptions</a:t>
            </a:r>
            <a:endParaRPr/>
          </a:p>
        </p:txBody>
      </p:sp>
      <p:sp>
        <p:nvSpPr>
          <p:cNvPr id="276" name="Google Shape;276;p34"/>
          <p:cNvSpPr txBox="1"/>
          <p:nvPr/>
        </p:nvSpPr>
        <p:spPr>
          <a:xfrm>
            <a:off x="4343400" y="6248400"/>
            <a:ext cx="4724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5  Explain the monetary unit assumption and the economic entity assumption.</a:t>
            </a:r>
            <a:endParaRPr/>
          </a:p>
        </p:txBody>
      </p:sp>
      <p:sp>
        <p:nvSpPr>
          <p:cNvPr id="277" name="Google Shape;277;p34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5"/>
          <p:cNvSpPr txBox="1"/>
          <p:nvPr/>
        </p:nvSpPr>
        <p:spPr>
          <a:xfrm>
            <a:off x="838200" y="1981200"/>
            <a:ext cx="76962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business organized as a separate legal entity under state law having ownership divided into shares of stock is a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proprietorship.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partnership.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corporation.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sole proprietorship.</a:t>
            </a:r>
            <a:endParaRPr/>
          </a:p>
        </p:txBody>
      </p:sp>
      <p:sp>
        <p:nvSpPr>
          <p:cNvPr id="283" name="Google Shape;283;p35"/>
          <p:cNvSpPr txBox="1"/>
          <p:nvPr/>
        </p:nvSpPr>
        <p:spPr>
          <a:xfrm>
            <a:off x="4343400" y="6248400"/>
            <a:ext cx="4724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5  Explain the monetary unit assumption and the economic entity assumption.</a:t>
            </a:r>
            <a:endParaRPr/>
          </a:p>
        </p:txBody>
      </p:sp>
      <p:sp>
        <p:nvSpPr>
          <p:cNvPr id="284" name="Google Shape;284;p35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Forms of Business Ownership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/>
        </p:nvSpPr>
        <p:spPr>
          <a:xfrm>
            <a:off x="838200" y="1981200"/>
            <a:ext cx="7696200" cy="373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business organized as a separate legal entity under state law having ownership divided into shares of stock is a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proprietorship.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partnership.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corporation.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sole proprietorship.</a:t>
            </a:r>
            <a:endParaRPr/>
          </a:p>
        </p:txBody>
      </p:sp>
      <p:sp>
        <p:nvSpPr>
          <p:cNvPr id="291" name="Google Shape;291;p36"/>
          <p:cNvSpPr/>
          <p:nvPr/>
        </p:nvSpPr>
        <p:spPr>
          <a:xfrm>
            <a:off x="1143000" y="4495800"/>
            <a:ext cx="381000" cy="381000"/>
          </a:xfrm>
          <a:prstGeom prst="ellipse">
            <a:avLst/>
          </a:prstGeom>
          <a:noFill/>
          <a:ln cap="sq" cmpd="sng" w="571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4343400" y="6248400"/>
            <a:ext cx="4724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5  Explain the monetary unit assumption and the economic entity assumption.</a:t>
            </a:r>
            <a:endParaRPr/>
          </a:p>
        </p:txBody>
      </p:sp>
      <p:sp>
        <p:nvSpPr>
          <p:cNvPr id="293" name="Google Shape;293;p36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Forms of Business Ownership</a:t>
            </a:r>
            <a:endParaRPr/>
          </a:p>
        </p:txBody>
      </p:sp>
      <p:sp>
        <p:nvSpPr>
          <p:cNvPr id="294" name="Google Shape;294;p36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/>
        </p:nvSpPr>
        <p:spPr>
          <a:xfrm>
            <a:off x="762000" y="1600200"/>
            <a:ext cx="2057400" cy="914400"/>
          </a:xfrm>
          <a:prstGeom prst="rect">
            <a:avLst/>
          </a:prstGeom>
          <a:solidFill>
            <a:srgbClr val="F9EFA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300" name="Google Shape;300;p37"/>
          <p:cNvSpPr txBox="1"/>
          <p:nvPr/>
        </p:nvSpPr>
        <p:spPr>
          <a:xfrm>
            <a:off x="3733800" y="1600200"/>
            <a:ext cx="2057400" cy="9144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301" name="Google Shape;301;p37"/>
          <p:cNvSpPr txBox="1"/>
          <p:nvPr/>
        </p:nvSpPr>
        <p:spPr>
          <a:xfrm>
            <a:off x="6400800" y="1600200"/>
            <a:ext cx="2057400" cy="9144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</a:t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3078162" y="1831975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03" name="Google Shape;303;p37"/>
          <p:cNvSpPr txBox="1"/>
          <p:nvPr/>
        </p:nvSpPr>
        <p:spPr>
          <a:xfrm>
            <a:off x="5867400" y="1817687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609600" y="2895600"/>
            <a:ext cx="8001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the </a:t>
            </a: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underlying framework</a:t>
            </a:r>
            <a:r>
              <a:rPr b="1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recording and summarizing economic events.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 are claimed by either creditors or owners.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6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Claims of creditors must be paid before ownership claims.</a:t>
            </a:r>
            <a:endParaRPr/>
          </a:p>
        </p:txBody>
      </p:sp>
      <p:sp>
        <p:nvSpPr>
          <p:cNvPr id="306" name="Google Shape;306;p37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Accounting Equation</a:t>
            </a:r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3886200" y="6248400"/>
            <a:ext cx="51816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6 	State the accounting equation, and define assets, liabilities, and owner’s equity.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/>
        </p:nvSpPr>
        <p:spPr>
          <a:xfrm>
            <a:off x="762000" y="1600200"/>
            <a:ext cx="20574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313" name="Google Shape;313;p38"/>
          <p:cNvSpPr txBox="1"/>
          <p:nvPr/>
        </p:nvSpPr>
        <p:spPr>
          <a:xfrm>
            <a:off x="3733800" y="1600200"/>
            <a:ext cx="2057400" cy="9144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314" name="Google Shape;314;p38"/>
          <p:cNvSpPr txBox="1"/>
          <p:nvPr/>
        </p:nvSpPr>
        <p:spPr>
          <a:xfrm>
            <a:off x="6400800" y="1600200"/>
            <a:ext cx="2057400" cy="9144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</a:t>
            </a:r>
            <a:endParaRPr/>
          </a:p>
        </p:txBody>
      </p:sp>
      <p:sp>
        <p:nvSpPr>
          <p:cNvPr id="315" name="Google Shape;315;p38"/>
          <p:cNvSpPr txBox="1"/>
          <p:nvPr/>
        </p:nvSpPr>
        <p:spPr>
          <a:xfrm>
            <a:off x="3078162" y="1831975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16" name="Google Shape;316;p38"/>
          <p:cNvSpPr txBox="1"/>
          <p:nvPr/>
        </p:nvSpPr>
        <p:spPr>
          <a:xfrm>
            <a:off x="5867400" y="1817687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317" name="Google Shape;317;p38"/>
          <p:cNvSpPr txBox="1"/>
          <p:nvPr/>
        </p:nvSpPr>
        <p:spPr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609600" y="2895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the </a:t>
            </a: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underlying framework</a:t>
            </a:r>
            <a:r>
              <a:rPr b="1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recording and summarizing economic events.</a:t>
            </a:r>
            <a:endParaRPr/>
          </a:p>
        </p:txBody>
      </p:sp>
      <p:sp>
        <p:nvSpPr>
          <p:cNvPr id="319" name="Google Shape;319;p38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Accounting Equation</a:t>
            </a:r>
            <a:endParaRPr/>
          </a:p>
        </p:txBody>
      </p:sp>
      <p:sp>
        <p:nvSpPr>
          <p:cNvPr id="320" name="Google Shape;320;p38"/>
          <p:cNvSpPr txBox="1"/>
          <p:nvPr/>
        </p:nvSpPr>
        <p:spPr>
          <a:xfrm>
            <a:off x="3886200" y="6248400"/>
            <a:ext cx="51816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6 	State the accounting equation, and define assets, liabilities, and owner’s equity.</a:t>
            </a:r>
            <a:endParaRPr/>
          </a:p>
        </p:txBody>
      </p:sp>
      <p:sp>
        <p:nvSpPr>
          <p:cNvPr id="321" name="Google Shape;321;p38"/>
          <p:cNvSpPr txBox="1"/>
          <p:nvPr/>
        </p:nvSpPr>
        <p:spPr>
          <a:xfrm>
            <a:off x="533400" y="4556125"/>
            <a:ext cx="82296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Resources a business owns.</a:t>
            </a:r>
            <a:endParaRPr/>
          </a:p>
          <a:p>
            <a:pPr indent="-457200" lvl="1" marL="9144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 future services or benefits.</a:t>
            </a:r>
            <a:endParaRPr/>
          </a:p>
          <a:p>
            <a:pPr indent="-457200" lvl="1" marL="914400" marR="0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Cash, Supplies, Equipment, etc.</a:t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762000" y="3962400"/>
            <a:ext cx="1371600" cy="457200"/>
          </a:xfrm>
          <a:prstGeom prst="rect">
            <a:avLst/>
          </a:prstGeom>
          <a:solidFill>
            <a:srgbClr val="F9EFA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/>
        </p:nvSpPr>
        <p:spPr>
          <a:xfrm>
            <a:off x="762000" y="1600200"/>
            <a:ext cx="2057400" cy="914400"/>
          </a:xfrm>
          <a:prstGeom prst="rect">
            <a:avLst/>
          </a:prstGeom>
          <a:solidFill>
            <a:srgbClr val="F9EFA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3733800" y="1600200"/>
            <a:ext cx="20574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329" name="Google Shape;329;p39"/>
          <p:cNvSpPr txBox="1"/>
          <p:nvPr/>
        </p:nvSpPr>
        <p:spPr>
          <a:xfrm>
            <a:off x="6400800" y="1600200"/>
            <a:ext cx="2057400" cy="9144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3078162" y="1831975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31" name="Google Shape;331;p39"/>
          <p:cNvSpPr txBox="1"/>
          <p:nvPr/>
        </p:nvSpPr>
        <p:spPr>
          <a:xfrm>
            <a:off x="5867400" y="1817687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332" name="Google Shape;332;p39"/>
          <p:cNvSpPr txBox="1"/>
          <p:nvPr/>
        </p:nvSpPr>
        <p:spPr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609600" y="2895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the </a:t>
            </a: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underlying framework</a:t>
            </a:r>
            <a:r>
              <a:rPr b="1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recording and summarizing economic events.</a:t>
            </a:r>
            <a:endParaRPr/>
          </a:p>
        </p:txBody>
      </p:sp>
      <p:sp>
        <p:nvSpPr>
          <p:cNvPr id="334" name="Google Shape;334;p39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Accounting Equation</a:t>
            </a:r>
            <a:endParaRPr/>
          </a:p>
        </p:txBody>
      </p:sp>
      <p:sp>
        <p:nvSpPr>
          <p:cNvPr id="335" name="Google Shape;335;p39"/>
          <p:cNvSpPr txBox="1"/>
          <p:nvPr/>
        </p:nvSpPr>
        <p:spPr>
          <a:xfrm>
            <a:off x="3886200" y="6248400"/>
            <a:ext cx="51816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6 	State the accounting equation, and define assets, liabilities, and owner’s equity.</a:t>
            </a:r>
            <a:endParaRPr/>
          </a:p>
        </p:txBody>
      </p:sp>
      <p:sp>
        <p:nvSpPr>
          <p:cNvPr id="336" name="Google Shape;336;p39"/>
          <p:cNvSpPr txBox="1"/>
          <p:nvPr/>
        </p:nvSpPr>
        <p:spPr>
          <a:xfrm>
            <a:off x="533400" y="4556125"/>
            <a:ext cx="8458200" cy="146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Claims against assets (debts and obligations).</a:t>
            </a:r>
            <a:endParaRPr/>
          </a:p>
          <a:p>
            <a:pPr indent="-457200" lvl="1" marL="9144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Creditors - party to whom money is owed.</a:t>
            </a:r>
            <a:endParaRPr/>
          </a:p>
          <a:p>
            <a:pPr indent="-457200" lvl="1" marL="914400" marR="0" rtl="0" algn="l">
              <a:lnSpc>
                <a:spcPct val="105000"/>
              </a:lnSpc>
              <a:spcBef>
                <a:spcPts val="8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payable, Notes payable, etc.</a:t>
            </a: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762000" y="3962400"/>
            <a:ext cx="1828800" cy="4572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/>
        </p:nvSpPr>
        <p:spPr>
          <a:xfrm>
            <a:off x="762000" y="1600200"/>
            <a:ext cx="2057400" cy="914400"/>
          </a:xfrm>
          <a:prstGeom prst="rect">
            <a:avLst/>
          </a:prstGeom>
          <a:solidFill>
            <a:srgbClr val="F9EFA5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343" name="Google Shape;343;p40"/>
          <p:cNvSpPr txBox="1"/>
          <p:nvPr/>
        </p:nvSpPr>
        <p:spPr>
          <a:xfrm>
            <a:off x="3733800" y="1600200"/>
            <a:ext cx="2057400" cy="9144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344" name="Google Shape;344;p40"/>
          <p:cNvSpPr txBox="1"/>
          <p:nvPr/>
        </p:nvSpPr>
        <p:spPr>
          <a:xfrm>
            <a:off x="6400800" y="1600200"/>
            <a:ext cx="20574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</a:t>
            </a:r>
            <a:endParaRPr/>
          </a:p>
        </p:txBody>
      </p:sp>
      <p:sp>
        <p:nvSpPr>
          <p:cNvPr id="345" name="Google Shape;345;p40"/>
          <p:cNvSpPr txBox="1"/>
          <p:nvPr/>
        </p:nvSpPr>
        <p:spPr>
          <a:xfrm>
            <a:off x="3078162" y="1831975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5867400" y="1817687"/>
            <a:ext cx="44132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/>
          </a:p>
        </p:txBody>
      </p:sp>
      <p:sp>
        <p:nvSpPr>
          <p:cNvPr id="347" name="Google Shape;347;p40"/>
          <p:cNvSpPr txBox="1"/>
          <p:nvPr/>
        </p:nvSpPr>
        <p:spPr>
          <a:xfrm>
            <a:off x="1295400" y="35814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0"/>
          <p:cNvSpPr txBox="1"/>
          <p:nvPr/>
        </p:nvSpPr>
        <p:spPr>
          <a:xfrm>
            <a:off x="609600" y="2895600"/>
            <a:ext cx="8001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Provides the </a:t>
            </a: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underlying framework</a:t>
            </a:r>
            <a:r>
              <a:rPr b="1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recording and summarizing economic events.</a:t>
            </a:r>
            <a:endParaRPr/>
          </a:p>
        </p:txBody>
      </p:sp>
      <p:sp>
        <p:nvSpPr>
          <p:cNvPr id="349" name="Google Shape;349;p40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Basic Accounting Equation</a:t>
            </a:r>
            <a:endParaRPr/>
          </a:p>
        </p:txBody>
      </p:sp>
      <p:sp>
        <p:nvSpPr>
          <p:cNvPr id="350" name="Google Shape;350;p40"/>
          <p:cNvSpPr txBox="1"/>
          <p:nvPr/>
        </p:nvSpPr>
        <p:spPr>
          <a:xfrm>
            <a:off x="3886200" y="6248400"/>
            <a:ext cx="51816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6 	State the accounting equation, and define assets, liabilities, and owner’s equity.</a:t>
            </a:r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533400" y="4556125"/>
            <a:ext cx="8458200" cy="184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Ownership claim on total assets.</a:t>
            </a:r>
            <a:endParaRPr/>
          </a:p>
          <a:p>
            <a:pPr indent="-457200" lvl="1" marL="9144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Referred to as residual equity.</a:t>
            </a:r>
            <a:endParaRPr/>
          </a:p>
          <a:p>
            <a:pPr indent="-457200" lvl="1" marL="914400" marR="0" rtl="0" algn="l">
              <a:lnSpc>
                <a:spcPct val="10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Capital, Drawings, etc. (Proprietorship or Partnership).</a:t>
            </a:r>
            <a:endParaRPr/>
          </a:p>
        </p:txBody>
      </p:sp>
      <p:sp>
        <p:nvSpPr>
          <p:cNvPr id="352" name="Google Shape;352;p40"/>
          <p:cNvSpPr txBox="1"/>
          <p:nvPr/>
        </p:nvSpPr>
        <p:spPr>
          <a:xfrm>
            <a:off x="762000" y="3962400"/>
            <a:ext cx="2590800" cy="457200"/>
          </a:xfrm>
          <a:prstGeom prst="rect">
            <a:avLst/>
          </a:prstGeom>
          <a:solidFill>
            <a:srgbClr val="CBDC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35921">
              <a:schemeClr val="lt2"/>
            </a:outerShdw>
          </a:effectLst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1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Owners’ Equity</a:t>
            </a:r>
            <a:endParaRPr/>
          </a:p>
        </p:txBody>
      </p:sp>
      <p:sp>
        <p:nvSpPr>
          <p:cNvPr id="358" name="Google Shape;358;p41"/>
          <p:cNvSpPr txBox="1"/>
          <p:nvPr/>
        </p:nvSpPr>
        <p:spPr>
          <a:xfrm>
            <a:off x="457200" y="4191000"/>
            <a:ext cx="8610600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Revenues</a:t>
            </a:r>
            <a:r>
              <a:rPr b="1" i="0" lang="en-US" sz="2400" u="none">
                <a:solidFill>
                  <a:srgbClr val="00FFFF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 from business activities entered into for the purpose of earning income.</a:t>
            </a:r>
            <a:endParaRPr/>
          </a:p>
          <a:p>
            <a:pPr indent="-338137" lvl="0" marL="338137" marR="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sources of revenue are: sales, fees, services, commissions, interest, dividends, royalties, and rent.</a:t>
            </a:r>
            <a:endParaRPr/>
          </a:p>
        </p:txBody>
      </p:sp>
      <p:pic>
        <p:nvPicPr>
          <p:cNvPr id="359" name="Google Shape;35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98600"/>
            <a:ext cx="8158162" cy="2540000"/>
          </a:xfrm>
          <a:prstGeom prst="rect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60" name="Google Shape;360;p41"/>
          <p:cNvSpPr txBox="1"/>
          <p:nvPr/>
        </p:nvSpPr>
        <p:spPr>
          <a:xfrm>
            <a:off x="6781800" y="1347787"/>
            <a:ext cx="1600200" cy="303212"/>
          </a:xfrm>
          <a:prstGeom prst="rect">
            <a:avLst/>
          </a:prstGeom>
          <a:solidFill>
            <a:srgbClr val="FFFFCC"/>
          </a:solidFill>
          <a:ln cap="sq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Illustration 1-6</a:t>
            </a:r>
            <a:endParaRPr/>
          </a:p>
        </p:txBody>
      </p:sp>
      <p:sp>
        <p:nvSpPr>
          <p:cNvPr id="361" name="Google Shape;361;p41"/>
          <p:cNvSpPr txBox="1"/>
          <p:nvPr/>
        </p:nvSpPr>
        <p:spPr>
          <a:xfrm>
            <a:off x="3886200" y="6248400"/>
            <a:ext cx="51816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6 	State the accounting equation, and define assets, liabilities, and owner’s equity.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2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Owners’ Equity</a:t>
            </a:r>
            <a:endParaRPr/>
          </a:p>
        </p:txBody>
      </p:sp>
      <p:sp>
        <p:nvSpPr>
          <p:cNvPr id="367" name="Google Shape;367;p42"/>
          <p:cNvSpPr txBox="1"/>
          <p:nvPr/>
        </p:nvSpPr>
        <p:spPr>
          <a:xfrm>
            <a:off x="457200" y="4191000"/>
            <a:ext cx="8610600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8137" lvl="0" marL="338137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Expenses 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the cost of </a:t>
            </a:r>
            <a:r>
              <a:rPr b="0" i="0" lang="en-US" sz="24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 consumed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or </a:t>
            </a:r>
            <a:r>
              <a:rPr b="0" i="0" lang="en-US" sz="2400" u="sng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services used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process of earning revenue.</a:t>
            </a:r>
            <a:endParaRPr/>
          </a:p>
          <a:p>
            <a:pPr indent="-338137" lvl="0" marL="338137" marR="0" rtl="0" algn="l">
              <a:lnSpc>
                <a:spcPct val="115000"/>
              </a:lnSpc>
              <a:spcBef>
                <a:spcPts val="10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expenses are: salaries expense, rent expense, utilities expense, tax expense, etc.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98600"/>
            <a:ext cx="8158162" cy="2540000"/>
          </a:xfrm>
          <a:prstGeom prst="rect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69" name="Google Shape;369;p42"/>
          <p:cNvSpPr txBox="1"/>
          <p:nvPr/>
        </p:nvSpPr>
        <p:spPr>
          <a:xfrm>
            <a:off x="6781800" y="1347787"/>
            <a:ext cx="1600200" cy="303212"/>
          </a:xfrm>
          <a:prstGeom prst="rect">
            <a:avLst/>
          </a:prstGeom>
          <a:solidFill>
            <a:srgbClr val="FFFFCC"/>
          </a:solidFill>
          <a:ln cap="sq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Illustration 1-6</a:t>
            </a:r>
            <a:endParaRPr/>
          </a:p>
        </p:txBody>
      </p:sp>
      <p:sp>
        <p:nvSpPr>
          <p:cNvPr id="370" name="Google Shape;370;p42"/>
          <p:cNvSpPr txBox="1"/>
          <p:nvPr/>
        </p:nvSpPr>
        <p:spPr>
          <a:xfrm>
            <a:off x="3886200" y="6248400"/>
            <a:ext cx="51816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6 	State the accounting equation, and define assets, liabilities, and owner’s equity.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The Basic Accounting Equation</a:t>
            </a:r>
            <a:endParaRPr/>
          </a:p>
        </p:txBody>
      </p:sp>
      <p:sp>
        <p:nvSpPr>
          <p:cNvPr id="376" name="Google Shape;376;p43"/>
          <p:cNvSpPr txBox="1"/>
          <p:nvPr/>
        </p:nvSpPr>
        <p:spPr>
          <a:xfrm>
            <a:off x="685800" y="1457325"/>
            <a:ext cx="7772400" cy="334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</a:t>
            </a:r>
            <a:r>
              <a:rPr b="1" i="0" lang="en-US" sz="2400" u="none">
                <a:solidFill>
                  <a:srgbClr val="00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a business’s economic events </a:t>
            </a:r>
            <a:r>
              <a:rPr b="0" i="1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recorded </a:t>
            </a:r>
            <a:r>
              <a:rPr b="0" i="0" lang="en-US" sz="24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accountants.</a:t>
            </a:r>
            <a:endParaRPr/>
          </a:p>
          <a:p>
            <a:pPr indent="-460374" lvl="1" marL="690562" marR="0" rtl="0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May be external or internal.</a:t>
            </a:r>
            <a:endParaRPr/>
          </a:p>
          <a:p>
            <a:pPr indent="-460374" lvl="1" marL="690562" marR="0" rtl="0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 all activities represent transactions.</a:t>
            </a:r>
            <a:endParaRPr/>
          </a:p>
          <a:p>
            <a:pPr indent="-460374" lvl="1" marL="690562" marR="0" rtl="0" algn="l">
              <a:lnSpc>
                <a:spcPct val="115000"/>
              </a:lnSpc>
              <a:spcBef>
                <a:spcPts val="144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mic Sans MS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transaction has a </a:t>
            </a:r>
            <a:r>
              <a:rPr b="1" i="0" lang="en-US" sz="2400" u="none" cap="none" strike="noStrik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dual effect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the accounting equation.</a:t>
            </a:r>
            <a:endParaRPr/>
          </a:p>
        </p:txBody>
      </p:sp>
      <p:sp>
        <p:nvSpPr>
          <p:cNvPr id="377" name="Google Shape;377;p43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7462"/>
            <a:ext cx="9144000" cy="68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533400" y="1295400"/>
            <a:ext cx="8077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Q1-15: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Are the following events recorded in the accounting records?</a:t>
            </a:r>
            <a:endParaRPr/>
          </a:p>
        </p:txBody>
      </p:sp>
      <p:sp>
        <p:nvSpPr>
          <p:cNvPr id="383" name="Google Shape;383;p44"/>
          <p:cNvSpPr txBox="1"/>
          <p:nvPr/>
        </p:nvSpPr>
        <p:spPr>
          <a:xfrm>
            <a:off x="533400" y="2438400"/>
            <a:ext cx="114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Event</a:t>
            </a:r>
            <a:endParaRPr/>
          </a:p>
        </p:txBody>
      </p:sp>
      <p:sp>
        <p:nvSpPr>
          <p:cNvPr id="384" name="Google Shape;384;p44"/>
          <p:cNvSpPr txBox="1"/>
          <p:nvPr/>
        </p:nvSpPr>
        <p:spPr>
          <a:xfrm>
            <a:off x="2514600" y="2193925"/>
            <a:ext cx="1828800" cy="1096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Supplies are purchased on account.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533400" y="3733800"/>
            <a:ext cx="152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Criterion</a:t>
            </a:r>
            <a:endParaRPr/>
          </a:p>
        </p:txBody>
      </p:sp>
      <p:sp>
        <p:nvSpPr>
          <p:cNvPr id="386" name="Google Shape;386;p44"/>
          <p:cNvSpPr txBox="1"/>
          <p:nvPr/>
        </p:nvSpPr>
        <p:spPr>
          <a:xfrm>
            <a:off x="2438400" y="3657600"/>
            <a:ext cx="6324600" cy="790575"/>
          </a:xfrm>
          <a:prstGeom prst="rect">
            <a:avLst/>
          </a:prstGeom>
          <a:solidFill>
            <a:srgbClr val="C5C5FF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financial position (assets, liabilities, or owner’s equity) of the company changed?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pic>
        <p:nvPicPr>
          <p:cNvPr id="388" name="Google Shape;38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4800600"/>
            <a:ext cx="768350" cy="1109662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389" name="Google Shape;389;p44"/>
          <p:cNvCxnSpPr/>
          <p:nvPr/>
        </p:nvCxnSpPr>
        <p:spPr>
          <a:xfrm rot="10800000">
            <a:off x="3429000" y="3352800"/>
            <a:ext cx="0" cy="3048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0" name="Google Shape;390;p44"/>
          <p:cNvSpPr txBox="1"/>
          <p:nvPr/>
        </p:nvSpPr>
        <p:spPr>
          <a:xfrm>
            <a:off x="4648200" y="2193925"/>
            <a:ext cx="1828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 employee is hired.</a:t>
            </a:r>
            <a:endParaRPr/>
          </a:p>
        </p:txBody>
      </p:sp>
      <p:cxnSp>
        <p:nvCxnSpPr>
          <p:cNvPr id="391" name="Google Shape;391;p44"/>
          <p:cNvCxnSpPr/>
          <p:nvPr/>
        </p:nvCxnSpPr>
        <p:spPr>
          <a:xfrm rot="10800000">
            <a:off x="5562600" y="3048000"/>
            <a:ext cx="0" cy="6096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2" name="Google Shape;392;p44"/>
          <p:cNvSpPr txBox="1"/>
          <p:nvPr/>
        </p:nvSpPr>
        <p:spPr>
          <a:xfrm>
            <a:off x="6553200" y="1828800"/>
            <a:ext cx="2057400" cy="1431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mic Sans MS"/>
              <a:buNone/>
            </a:pPr>
            <a:r>
              <a:rPr b="0" i="0" lang="en-US" sz="2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 withdraws cash for personal use.</a:t>
            </a:r>
            <a:endParaRPr/>
          </a:p>
        </p:txBody>
      </p:sp>
      <p:cxnSp>
        <p:nvCxnSpPr>
          <p:cNvPr id="393" name="Google Shape;393;p44"/>
          <p:cNvCxnSpPr/>
          <p:nvPr/>
        </p:nvCxnSpPr>
        <p:spPr>
          <a:xfrm rot="10800000">
            <a:off x="7696200" y="3352800"/>
            <a:ext cx="0" cy="304800"/>
          </a:xfrm>
          <a:prstGeom prst="straightConnector1">
            <a:avLst/>
          </a:prstGeom>
          <a:noFill/>
          <a:ln cap="sq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4" name="Google Shape;39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850" y="4800600"/>
            <a:ext cx="768350" cy="1109662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395" name="Google Shape;39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4800600"/>
            <a:ext cx="1050925" cy="1371600"/>
          </a:xfrm>
          <a:prstGeom prst="rect">
            <a:avLst/>
          </a:prstGeom>
          <a:noFill/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96" name="Google Shape;396;p44"/>
          <p:cNvSpPr txBox="1"/>
          <p:nvPr/>
        </p:nvSpPr>
        <p:spPr>
          <a:xfrm>
            <a:off x="533400" y="4876800"/>
            <a:ext cx="2133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Record/  Don’t Record</a:t>
            </a:r>
            <a:endParaRPr/>
          </a:p>
        </p:txBody>
      </p:sp>
      <p:sp>
        <p:nvSpPr>
          <p:cNvPr id="397" name="Google Shape;397;p44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(Question?)</a:t>
            </a:r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3429000" y="4460875"/>
            <a:ext cx="3175" cy="3397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5559425" y="4460875"/>
            <a:ext cx="3175" cy="339725"/>
          </a:xfrm>
          <a:custGeom>
            <a:rect b="b" l="l" r="r" t="t"/>
            <a:pathLst>
              <a:path extrusionOk="0" h="120000" w="120000">
                <a:moveTo>
                  <a:pt x="120000" y="0"/>
                </a:moveTo>
                <a:lnTo>
                  <a:pt x="0" y="12000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7696200" y="4460875"/>
            <a:ext cx="4762" cy="334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12000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/>
        </p:nvSpPr>
        <p:spPr>
          <a:xfrm>
            <a:off x="685800" y="129540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Discussion Question</a:t>
            </a:r>
            <a:endParaRPr/>
          </a:p>
        </p:txBody>
      </p:sp>
      <p:sp>
        <p:nvSpPr>
          <p:cNvPr id="406" name="Google Shape;406;p45"/>
          <p:cNvSpPr txBox="1"/>
          <p:nvPr/>
        </p:nvSpPr>
        <p:spPr>
          <a:xfrm>
            <a:off x="685800" y="1905000"/>
            <a:ext cx="7772400" cy="428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Comic Sans MS"/>
              <a:buNone/>
            </a:pPr>
            <a:r>
              <a:rPr b="1" i="0" lang="en-US" sz="26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Q18</a:t>
            </a:r>
            <a:r>
              <a:rPr b="1" i="0" lang="en-US" sz="2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0" i="0" lang="en-US" sz="2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 February 2008, Paula King invested an additional $10,000 in her business, King’s Pharmacy, which is organized as a proprietorship. King’s accountant, Lance Jones, recorded this receipt as an increase in cash and revenues. Is this treatment appropriate? Why or why not?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 notes page for discussion</a:t>
            </a:r>
            <a:endParaRPr/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</a:t>
            </a:r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/>
          <p:nvPr/>
        </p:nvSpPr>
        <p:spPr>
          <a:xfrm>
            <a:off x="533400" y="1295400"/>
            <a:ext cx="82296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99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P1-1A: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0" i="0" lang="en-US" sz="24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Barone’s Repair Shop was started on May 1 by Nancy.  Prepare a tabular analysis of the following transactions for the month of May.</a:t>
            </a:r>
            <a:endParaRPr/>
          </a:p>
        </p:txBody>
      </p:sp>
      <p:sp>
        <p:nvSpPr>
          <p:cNvPr id="414" name="Google Shape;414;p46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415" name="Google Shape;415;p46"/>
          <p:cNvSpPr txBox="1"/>
          <p:nvPr/>
        </p:nvSpPr>
        <p:spPr>
          <a:xfrm>
            <a:off x="533400" y="4384675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416" name="Google Shape;416;p46"/>
          <p:cNvSpPr txBox="1"/>
          <p:nvPr/>
        </p:nvSpPr>
        <p:spPr>
          <a:xfrm>
            <a:off x="228600" y="4384675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417" name="Google Shape;417;p46"/>
          <p:cNvSpPr txBox="1"/>
          <p:nvPr/>
        </p:nvSpPr>
        <p:spPr>
          <a:xfrm>
            <a:off x="6400800" y="4384675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418" name="Google Shape;418;p46"/>
          <p:cNvSpPr txBox="1"/>
          <p:nvPr/>
        </p:nvSpPr>
        <p:spPr>
          <a:xfrm>
            <a:off x="533400" y="3983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419" name="Google Shape;419;p46"/>
          <p:cNvSpPr txBox="1"/>
          <p:nvPr/>
        </p:nvSpPr>
        <p:spPr>
          <a:xfrm>
            <a:off x="1828800" y="3646487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420" name="Google Shape;420;p46"/>
          <p:cNvSpPr txBox="1"/>
          <p:nvPr/>
        </p:nvSpPr>
        <p:spPr>
          <a:xfrm>
            <a:off x="3429000" y="3983037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421" name="Google Shape;421;p46"/>
          <p:cNvSpPr txBox="1"/>
          <p:nvPr/>
        </p:nvSpPr>
        <p:spPr>
          <a:xfrm>
            <a:off x="4800600" y="3646487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422" name="Google Shape;422;p46"/>
          <p:cNvSpPr txBox="1"/>
          <p:nvPr/>
        </p:nvSpPr>
        <p:spPr>
          <a:xfrm>
            <a:off x="6248400" y="3646487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1905000" y="4287837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533400" y="4287837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3505200" y="4287837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4953000" y="4287837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6411912" y="4287837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429" name="Google Shape;429;p46"/>
          <p:cNvSpPr txBox="1"/>
          <p:nvPr/>
        </p:nvSpPr>
        <p:spPr>
          <a:xfrm>
            <a:off x="1600200" y="39512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30" name="Google Shape;430;p46"/>
          <p:cNvSpPr txBox="1"/>
          <p:nvPr/>
        </p:nvSpPr>
        <p:spPr>
          <a:xfrm>
            <a:off x="3124200" y="39512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31" name="Google Shape;431;p46"/>
          <p:cNvSpPr txBox="1"/>
          <p:nvPr/>
        </p:nvSpPr>
        <p:spPr>
          <a:xfrm>
            <a:off x="4648200" y="39512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432" name="Google Shape;432;p46"/>
          <p:cNvSpPr txBox="1"/>
          <p:nvPr/>
        </p:nvSpPr>
        <p:spPr>
          <a:xfrm>
            <a:off x="6096000" y="3951287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33" name="Google Shape;433;p46"/>
          <p:cNvSpPr txBox="1"/>
          <p:nvPr/>
        </p:nvSpPr>
        <p:spPr>
          <a:xfrm>
            <a:off x="533400" y="2667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 Invested $10,000 cash to start the repair shop.</a:t>
            </a:r>
            <a:endParaRPr/>
          </a:p>
        </p:txBody>
      </p:sp>
      <p:sp>
        <p:nvSpPr>
          <p:cNvPr id="434" name="Google Shape;434;p46"/>
          <p:cNvSpPr txBox="1"/>
          <p:nvPr/>
        </p:nvSpPr>
        <p:spPr>
          <a:xfrm>
            <a:off x="7620000" y="4373562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435" name="Google Shape;435;p46"/>
          <p:cNvSpPr/>
          <p:nvPr/>
        </p:nvSpPr>
        <p:spPr>
          <a:xfrm>
            <a:off x="6400800" y="3641725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4953000" y="3643312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533400" y="3643312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1981200" y="33591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439" name="Google Shape;439;p46"/>
          <p:cNvSpPr txBox="1"/>
          <p:nvPr/>
        </p:nvSpPr>
        <p:spPr>
          <a:xfrm>
            <a:off x="4800600" y="3276600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440" name="Google Shape;440;p46"/>
          <p:cNvSpPr txBox="1"/>
          <p:nvPr/>
        </p:nvSpPr>
        <p:spPr>
          <a:xfrm>
            <a:off x="6248400" y="3276600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446" name="Google Shape;446;p47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447" name="Google Shape;447;p47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448" name="Google Shape;448;p47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449" name="Google Shape;449;p47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450" name="Google Shape;450;p47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451" name="Google Shape;451;p47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452" name="Google Shape;452;p47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453" name="Google Shape;453;p47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454" name="Google Shape;454;p47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47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47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47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47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9" name="Google Shape;459;p47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460" name="Google Shape;460;p47"/>
          <p:cNvSpPr txBox="1"/>
          <p:nvPr/>
        </p:nvSpPr>
        <p:spPr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Purchased equipment for $5,000 cash.</a:t>
            </a:r>
            <a:endParaRPr/>
          </a:p>
        </p:txBody>
      </p:sp>
      <p:sp>
        <p:nvSpPr>
          <p:cNvPr id="461" name="Google Shape;461;p47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462" name="Google Shape;462;p47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463" name="Google Shape;463;p47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464" name="Google Shape;464;p47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65" name="Google Shape;465;p47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66" name="Google Shape;466;p47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467" name="Google Shape;467;p47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68" name="Google Shape;468;p47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469" name="Google Shape;469;p47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47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47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47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473" name="Google Shape;473;p47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474" name="Google Shape;474;p47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8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480" name="Google Shape;480;p48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481" name="Google Shape;481;p48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482" name="Google Shape;482;p48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483" name="Google Shape;483;p48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484" name="Google Shape;484;p48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485" name="Google Shape;485;p48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486" name="Google Shape;486;p48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487" name="Google Shape;487;p48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9" name="Google Shape;489;p48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48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48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48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493" name="Google Shape;493;p48"/>
          <p:cNvSpPr txBox="1"/>
          <p:nvPr/>
        </p:nvSpPr>
        <p:spPr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Paid $400 cash for May office rent.</a:t>
            </a:r>
            <a:endParaRPr/>
          </a:p>
        </p:txBody>
      </p:sp>
      <p:sp>
        <p:nvSpPr>
          <p:cNvPr id="494" name="Google Shape;494;p48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495" name="Google Shape;495;p48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496" name="Google Shape;496;p48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497" name="Google Shape;497;p48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98" name="Google Shape;498;p48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499" name="Google Shape;499;p48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500" name="Google Shape;500;p48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01" name="Google Shape;501;p48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502" name="Google Shape;502;p48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504" name="Google Shape;504;p48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505" name="Google Shape;505;p48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506" name="Google Shape;506;p48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507" name="Google Shape;507;p48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48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48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511" name="Google Shape;511;p48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512" name="Google Shape;512;p48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9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518" name="Google Shape;518;p49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519" name="Google Shape;519;p49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520" name="Google Shape;520;p49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521" name="Google Shape;521;p49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522" name="Google Shape;522;p49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523" name="Google Shape;523;p49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524" name="Google Shape;524;p49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525" name="Google Shape;525;p49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49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7" name="Google Shape;527;p49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8" name="Google Shape;528;p49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9" name="Google Shape;529;p49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9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531" name="Google Shape;531;p49"/>
          <p:cNvSpPr txBox="1"/>
          <p:nvPr/>
        </p:nvSpPr>
        <p:spPr>
          <a:xfrm>
            <a:off x="533400" y="114300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Received $5,100 from customers for repair service.</a:t>
            </a:r>
            <a:endParaRPr/>
          </a:p>
        </p:txBody>
      </p:sp>
      <p:sp>
        <p:nvSpPr>
          <p:cNvPr id="532" name="Google Shape;532;p49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533" name="Google Shape;533;p49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534" name="Google Shape;534;p49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535" name="Google Shape;535;p49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36" name="Google Shape;536;p49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37" name="Google Shape;537;p49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538" name="Google Shape;538;p49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39" name="Google Shape;539;p49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540" name="Google Shape;540;p49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541" name="Google Shape;541;p49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542" name="Google Shape;542;p49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543" name="Google Shape;543;p49"/>
          <p:cNvSpPr txBox="1"/>
          <p:nvPr/>
        </p:nvSpPr>
        <p:spPr>
          <a:xfrm>
            <a:off x="533400" y="37671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544" name="Google Shape;544;p49"/>
          <p:cNvSpPr txBox="1"/>
          <p:nvPr/>
        </p:nvSpPr>
        <p:spPr>
          <a:xfrm>
            <a:off x="228600" y="37671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endParaRPr/>
          </a:p>
        </p:txBody>
      </p:sp>
      <p:sp>
        <p:nvSpPr>
          <p:cNvPr id="545" name="Google Shape;545;p49"/>
          <p:cNvSpPr txBox="1"/>
          <p:nvPr/>
        </p:nvSpPr>
        <p:spPr>
          <a:xfrm>
            <a:off x="5715000" y="37671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546" name="Google Shape;546;p49"/>
          <p:cNvSpPr txBox="1"/>
          <p:nvPr/>
        </p:nvSpPr>
        <p:spPr>
          <a:xfrm>
            <a:off x="7620000" y="37750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547" name="Google Shape;547;p49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548" name="Google Shape;548;p49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549" name="Google Shape;549;p49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9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1" name="Google Shape;551;p49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2" name="Google Shape;552;p49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553" name="Google Shape;553;p49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554" name="Google Shape;554;p49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0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560" name="Google Shape;560;p50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561" name="Google Shape;561;p50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562" name="Google Shape;562;p50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563" name="Google Shape;563;p50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564" name="Google Shape;564;p50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565" name="Google Shape;565;p50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566" name="Google Shape;566;p50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567" name="Google Shape;567;p50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50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9" name="Google Shape;569;p50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0" name="Google Shape;570;p50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1" name="Google Shape;571;p50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50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573" name="Google Shape;573;p50"/>
          <p:cNvSpPr txBox="1"/>
          <p:nvPr/>
        </p:nvSpPr>
        <p:spPr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Withdrew $1,000 cash for personal use.</a:t>
            </a:r>
            <a:endParaRPr/>
          </a:p>
        </p:txBody>
      </p:sp>
      <p:sp>
        <p:nvSpPr>
          <p:cNvPr id="574" name="Google Shape;574;p50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576" name="Google Shape;576;p50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577" name="Google Shape;577;p50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79" name="Google Shape;579;p50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580" name="Google Shape;580;p50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581" name="Google Shape;581;p50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582" name="Google Shape;582;p50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583" name="Google Shape;583;p50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584" name="Google Shape;584;p50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585" name="Google Shape;585;p50"/>
          <p:cNvSpPr txBox="1"/>
          <p:nvPr/>
        </p:nvSpPr>
        <p:spPr>
          <a:xfrm>
            <a:off x="533400" y="37671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586" name="Google Shape;586;p50"/>
          <p:cNvSpPr txBox="1"/>
          <p:nvPr/>
        </p:nvSpPr>
        <p:spPr>
          <a:xfrm>
            <a:off x="228600" y="37671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endParaRPr/>
          </a:p>
        </p:txBody>
      </p:sp>
      <p:sp>
        <p:nvSpPr>
          <p:cNvPr id="587" name="Google Shape;587;p50"/>
          <p:cNvSpPr txBox="1"/>
          <p:nvPr/>
        </p:nvSpPr>
        <p:spPr>
          <a:xfrm>
            <a:off x="5715000" y="37671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588" name="Google Shape;588;p50"/>
          <p:cNvSpPr txBox="1"/>
          <p:nvPr/>
        </p:nvSpPr>
        <p:spPr>
          <a:xfrm>
            <a:off x="7620000" y="37750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589" name="Google Shape;589;p50"/>
          <p:cNvSpPr txBox="1"/>
          <p:nvPr/>
        </p:nvSpPr>
        <p:spPr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590" name="Google Shape;590;p50"/>
          <p:cNvSpPr txBox="1"/>
          <p:nvPr/>
        </p:nvSpPr>
        <p:spPr>
          <a:xfrm>
            <a:off x="228600" y="41148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</a:t>
            </a:r>
            <a:endParaRPr/>
          </a:p>
        </p:txBody>
      </p:sp>
      <p:sp>
        <p:nvSpPr>
          <p:cNvPr id="591" name="Google Shape;591;p50"/>
          <p:cNvSpPr txBox="1"/>
          <p:nvPr/>
        </p:nvSpPr>
        <p:spPr>
          <a:xfrm>
            <a:off x="5715000" y="41148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592" name="Google Shape;592;p50"/>
          <p:cNvSpPr txBox="1"/>
          <p:nvPr/>
        </p:nvSpPr>
        <p:spPr>
          <a:xfrm>
            <a:off x="7620000" y="41227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Drawings</a:t>
            </a:r>
            <a:endParaRPr/>
          </a:p>
        </p:txBody>
      </p:sp>
      <p:sp>
        <p:nvSpPr>
          <p:cNvPr id="593" name="Google Shape;593;p50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594" name="Google Shape;594;p50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595" name="Google Shape;595;p50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50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7" name="Google Shape;597;p50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8" name="Google Shape;598;p50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599" name="Google Shape;599;p50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600" name="Google Shape;600;p50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1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606" name="Google Shape;606;p51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607" name="Google Shape;607;p51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608" name="Google Shape;608;p51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609" name="Google Shape;609;p51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610" name="Google Shape;610;p51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611" name="Google Shape;611;p51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612" name="Google Shape;612;p51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613" name="Google Shape;613;p51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4" name="Google Shape;614;p51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51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6" name="Google Shape;616;p51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7" name="Google Shape;617;p51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51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619" name="Google Shape;619;p51"/>
          <p:cNvSpPr txBox="1"/>
          <p:nvPr/>
        </p:nvSpPr>
        <p:spPr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 Paid part-time employee salaries of $2,000.</a:t>
            </a:r>
            <a:endParaRPr/>
          </a:p>
        </p:txBody>
      </p:sp>
      <p:sp>
        <p:nvSpPr>
          <p:cNvPr id="620" name="Google Shape;620;p51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621" name="Google Shape;621;p51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622" name="Google Shape;622;p51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623" name="Google Shape;623;p51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624" name="Google Shape;624;p51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625" name="Google Shape;625;p51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626" name="Google Shape;626;p51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627" name="Google Shape;627;p51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628" name="Google Shape;628;p51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629" name="Google Shape;629;p51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630" name="Google Shape;630;p51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631" name="Google Shape;631;p51"/>
          <p:cNvSpPr txBox="1"/>
          <p:nvPr/>
        </p:nvSpPr>
        <p:spPr>
          <a:xfrm>
            <a:off x="533400" y="37671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632" name="Google Shape;632;p51"/>
          <p:cNvSpPr txBox="1"/>
          <p:nvPr/>
        </p:nvSpPr>
        <p:spPr>
          <a:xfrm>
            <a:off x="228600" y="37671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endParaRPr/>
          </a:p>
        </p:txBody>
      </p:sp>
      <p:sp>
        <p:nvSpPr>
          <p:cNvPr id="633" name="Google Shape;633;p51"/>
          <p:cNvSpPr txBox="1"/>
          <p:nvPr/>
        </p:nvSpPr>
        <p:spPr>
          <a:xfrm>
            <a:off x="5715000" y="37671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634" name="Google Shape;634;p51"/>
          <p:cNvSpPr txBox="1"/>
          <p:nvPr/>
        </p:nvSpPr>
        <p:spPr>
          <a:xfrm>
            <a:off x="7620000" y="37750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635" name="Google Shape;635;p51"/>
          <p:cNvSpPr txBox="1"/>
          <p:nvPr/>
        </p:nvSpPr>
        <p:spPr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636" name="Google Shape;636;p51"/>
          <p:cNvSpPr txBox="1"/>
          <p:nvPr/>
        </p:nvSpPr>
        <p:spPr>
          <a:xfrm>
            <a:off x="228600" y="41148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</a:t>
            </a:r>
            <a:endParaRPr/>
          </a:p>
        </p:txBody>
      </p:sp>
      <p:sp>
        <p:nvSpPr>
          <p:cNvPr id="637" name="Google Shape;637;p51"/>
          <p:cNvSpPr txBox="1"/>
          <p:nvPr/>
        </p:nvSpPr>
        <p:spPr>
          <a:xfrm>
            <a:off x="5715000" y="41148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638" name="Google Shape;638;p51"/>
          <p:cNvSpPr txBox="1"/>
          <p:nvPr/>
        </p:nvSpPr>
        <p:spPr>
          <a:xfrm>
            <a:off x="7620000" y="41227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Drawings</a:t>
            </a:r>
            <a:endParaRPr/>
          </a:p>
        </p:txBody>
      </p:sp>
      <p:sp>
        <p:nvSpPr>
          <p:cNvPr id="639" name="Google Shape;639;p51"/>
          <p:cNvSpPr txBox="1"/>
          <p:nvPr/>
        </p:nvSpPr>
        <p:spPr>
          <a:xfrm>
            <a:off x="533400" y="44529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640" name="Google Shape;640;p51"/>
          <p:cNvSpPr txBox="1"/>
          <p:nvPr/>
        </p:nvSpPr>
        <p:spPr>
          <a:xfrm>
            <a:off x="228600" y="44529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</a:t>
            </a:r>
            <a:endParaRPr/>
          </a:p>
        </p:txBody>
      </p:sp>
      <p:sp>
        <p:nvSpPr>
          <p:cNvPr id="641" name="Google Shape;641;p51"/>
          <p:cNvSpPr txBox="1"/>
          <p:nvPr/>
        </p:nvSpPr>
        <p:spPr>
          <a:xfrm>
            <a:off x="5715000" y="44529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642" name="Google Shape;642;p51"/>
          <p:cNvSpPr txBox="1"/>
          <p:nvPr/>
        </p:nvSpPr>
        <p:spPr>
          <a:xfrm>
            <a:off x="7620000" y="44608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643" name="Google Shape;643;p51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644" name="Google Shape;644;p51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645" name="Google Shape;645;p51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6" name="Google Shape;646;p51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7" name="Google Shape;647;p51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51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649" name="Google Shape;649;p51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650" name="Google Shape;650;p51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2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656" name="Google Shape;656;p52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657" name="Google Shape;657;p52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658" name="Google Shape;658;p52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659" name="Google Shape;659;p52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660" name="Google Shape;660;p52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661" name="Google Shape;661;p52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662" name="Google Shape;662;p52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663" name="Google Shape;663;p52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4" name="Google Shape;664;p52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5" name="Google Shape;665;p52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6" name="Google Shape;666;p52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7" name="Google Shape;667;p52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52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669" name="Google Shape;669;p52"/>
          <p:cNvSpPr txBox="1"/>
          <p:nvPr/>
        </p:nvSpPr>
        <p:spPr>
          <a:xfrm>
            <a:off x="533400" y="11430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7.  Incurred $250 of advertising costs, on account.</a:t>
            </a:r>
            <a:endParaRPr/>
          </a:p>
        </p:txBody>
      </p:sp>
      <p:sp>
        <p:nvSpPr>
          <p:cNvPr id="670" name="Google Shape;670;p52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671" name="Google Shape;671;p52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672" name="Google Shape;672;p52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673" name="Google Shape;673;p52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674" name="Google Shape;674;p52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675" name="Google Shape;675;p52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676" name="Google Shape;676;p52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677" name="Google Shape;677;p52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678" name="Google Shape;678;p52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679" name="Google Shape;679;p52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680" name="Google Shape;680;p52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681" name="Google Shape;681;p52"/>
          <p:cNvSpPr txBox="1"/>
          <p:nvPr/>
        </p:nvSpPr>
        <p:spPr>
          <a:xfrm>
            <a:off x="533400" y="37671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682" name="Google Shape;682;p52"/>
          <p:cNvSpPr txBox="1"/>
          <p:nvPr/>
        </p:nvSpPr>
        <p:spPr>
          <a:xfrm>
            <a:off x="228600" y="37671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endParaRPr/>
          </a:p>
        </p:txBody>
      </p:sp>
      <p:sp>
        <p:nvSpPr>
          <p:cNvPr id="683" name="Google Shape;683;p52"/>
          <p:cNvSpPr txBox="1"/>
          <p:nvPr/>
        </p:nvSpPr>
        <p:spPr>
          <a:xfrm>
            <a:off x="5715000" y="37671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684" name="Google Shape;684;p52"/>
          <p:cNvSpPr txBox="1"/>
          <p:nvPr/>
        </p:nvSpPr>
        <p:spPr>
          <a:xfrm>
            <a:off x="7620000" y="37750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685" name="Google Shape;685;p52"/>
          <p:cNvSpPr txBox="1"/>
          <p:nvPr/>
        </p:nvSpPr>
        <p:spPr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686" name="Google Shape;686;p52"/>
          <p:cNvSpPr txBox="1"/>
          <p:nvPr/>
        </p:nvSpPr>
        <p:spPr>
          <a:xfrm>
            <a:off x="228600" y="41148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</a:t>
            </a:r>
            <a:endParaRPr/>
          </a:p>
        </p:txBody>
      </p:sp>
      <p:sp>
        <p:nvSpPr>
          <p:cNvPr id="687" name="Google Shape;687;p52"/>
          <p:cNvSpPr txBox="1"/>
          <p:nvPr/>
        </p:nvSpPr>
        <p:spPr>
          <a:xfrm>
            <a:off x="5715000" y="41148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688" name="Google Shape;688;p52"/>
          <p:cNvSpPr txBox="1"/>
          <p:nvPr/>
        </p:nvSpPr>
        <p:spPr>
          <a:xfrm>
            <a:off x="7620000" y="41227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Drawings</a:t>
            </a:r>
            <a:endParaRPr/>
          </a:p>
        </p:txBody>
      </p:sp>
      <p:sp>
        <p:nvSpPr>
          <p:cNvPr id="689" name="Google Shape;689;p52"/>
          <p:cNvSpPr txBox="1"/>
          <p:nvPr/>
        </p:nvSpPr>
        <p:spPr>
          <a:xfrm>
            <a:off x="533400" y="44529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690" name="Google Shape;690;p52"/>
          <p:cNvSpPr txBox="1"/>
          <p:nvPr/>
        </p:nvSpPr>
        <p:spPr>
          <a:xfrm>
            <a:off x="228600" y="44529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</a:t>
            </a:r>
            <a:endParaRPr/>
          </a:p>
        </p:txBody>
      </p:sp>
      <p:sp>
        <p:nvSpPr>
          <p:cNvPr id="691" name="Google Shape;691;p52"/>
          <p:cNvSpPr txBox="1"/>
          <p:nvPr/>
        </p:nvSpPr>
        <p:spPr>
          <a:xfrm>
            <a:off x="5715000" y="44529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692" name="Google Shape;692;p52"/>
          <p:cNvSpPr txBox="1"/>
          <p:nvPr/>
        </p:nvSpPr>
        <p:spPr>
          <a:xfrm>
            <a:off x="7620000" y="44608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693" name="Google Shape;693;p52"/>
          <p:cNvSpPr txBox="1"/>
          <p:nvPr/>
        </p:nvSpPr>
        <p:spPr>
          <a:xfrm>
            <a:off x="5029200" y="48006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+250</a:t>
            </a:r>
            <a:endParaRPr/>
          </a:p>
        </p:txBody>
      </p:sp>
      <p:sp>
        <p:nvSpPr>
          <p:cNvPr id="694" name="Google Shape;694;p52"/>
          <p:cNvSpPr txBox="1"/>
          <p:nvPr/>
        </p:nvSpPr>
        <p:spPr>
          <a:xfrm>
            <a:off x="228600" y="48006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7.</a:t>
            </a:r>
            <a:endParaRPr/>
          </a:p>
        </p:txBody>
      </p:sp>
      <p:sp>
        <p:nvSpPr>
          <p:cNvPr id="695" name="Google Shape;695;p52"/>
          <p:cNvSpPr txBox="1"/>
          <p:nvPr/>
        </p:nvSpPr>
        <p:spPr>
          <a:xfrm>
            <a:off x="5715000" y="48006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-250</a:t>
            </a:r>
            <a:endParaRPr/>
          </a:p>
        </p:txBody>
      </p:sp>
      <p:sp>
        <p:nvSpPr>
          <p:cNvPr id="696" name="Google Shape;696;p52"/>
          <p:cNvSpPr txBox="1"/>
          <p:nvPr/>
        </p:nvSpPr>
        <p:spPr>
          <a:xfrm>
            <a:off x="7620000" y="48085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697" name="Google Shape;697;p52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698" name="Google Shape;698;p52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699" name="Google Shape;699;p52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1" name="Google Shape;701;p52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2" name="Google Shape;702;p52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703" name="Google Shape;703;p52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704" name="Google Shape;704;p52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53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710" name="Google Shape;710;p53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711" name="Google Shape;711;p53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712" name="Google Shape;712;p53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713" name="Google Shape;713;p53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714" name="Google Shape;714;p53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715" name="Google Shape;715;p53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716" name="Google Shape;716;p53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717" name="Google Shape;717;p53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53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53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53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53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53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723" name="Google Shape;723;p53"/>
          <p:cNvSpPr txBox="1"/>
          <p:nvPr/>
        </p:nvSpPr>
        <p:spPr>
          <a:xfrm>
            <a:off x="533400" y="11430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8.  Provided $750 of repair services on account.</a:t>
            </a:r>
            <a:endParaRPr/>
          </a:p>
        </p:txBody>
      </p:sp>
      <p:sp>
        <p:nvSpPr>
          <p:cNvPr id="724" name="Google Shape;724;p53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725" name="Google Shape;725;p53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726" name="Google Shape;726;p53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727" name="Google Shape;727;p53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728" name="Google Shape;728;p53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729" name="Google Shape;729;p53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730" name="Google Shape;730;p53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731" name="Google Shape;731;p53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732" name="Google Shape;732;p53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733" name="Google Shape;733;p53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734" name="Google Shape;734;p53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735" name="Google Shape;735;p53"/>
          <p:cNvSpPr txBox="1"/>
          <p:nvPr/>
        </p:nvSpPr>
        <p:spPr>
          <a:xfrm>
            <a:off x="533400" y="37671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736" name="Google Shape;736;p53"/>
          <p:cNvSpPr txBox="1"/>
          <p:nvPr/>
        </p:nvSpPr>
        <p:spPr>
          <a:xfrm>
            <a:off x="228600" y="37671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endParaRPr/>
          </a:p>
        </p:txBody>
      </p:sp>
      <p:sp>
        <p:nvSpPr>
          <p:cNvPr id="737" name="Google Shape;737;p53"/>
          <p:cNvSpPr txBox="1"/>
          <p:nvPr/>
        </p:nvSpPr>
        <p:spPr>
          <a:xfrm>
            <a:off x="5715000" y="37671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738" name="Google Shape;738;p53"/>
          <p:cNvSpPr txBox="1"/>
          <p:nvPr/>
        </p:nvSpPr>
        <p:spPr>
          <a:xfrm>
            <a:off x="7620000" y="37750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739" name="Google Shape;739;p53"/>
          <p:cNvSpPr txBox="1"/>
          <p:nvPr/>
        </p:nvSpPr>
        <p:spPr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740" name="Google Shape;740;p53"/>
          <p:cNvSpPr txBox="1"/>
          <p:nvPr/>
        </p:nvSpPr>
        <p:spPr>
          <a:xfrm>
            <a:off x="228600" y="41148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</a:t>
            </a:r>
            <a:endParaRPr/>
          </a:p>
        </p:txBody>
      </p:sp>
      <p:sp>
        <p:nvSpPr>
          <p:cNvPr id="741" name="Google Shape;741;p53"/>
          <p:cNvSpPr txBox="1"/>
          <p:nvPr/>
        </p:nvSpPr>
        <p:spPr>
          <a:xfrm>
            <a:off x="5715000" y="41148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742" name="Google Shape;742;p53"/>
          <p:cNvSpPr txBox="1"/>
          <p:nvPr/>
        </p:nvSpPr>
        <p:spPr>
          <a:xfrm>
            <a:off x="7620000" y="41227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Drawings</a:t>
            </a:r>
            <a:endParaRPr/>
          </a:p>
        </p:txBody>
      </p:sp>
      <p:sp>
        <p:nvSpPr>
          <p:cNvPr id="743" name="Google Shape;743;p53"/>
          <p:cNvSpPr txBox="1"/>
          <p:nvPr/>
        </p:nvSpPr>
        <p:spPr>
          <a:xfrm>
            <a:off x="533400" y="44529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744" name="Google Shape;744;p53"/>
          <p:cNvSpPr txBox="1"/>
          <p:nvPr/>
        </p:nvSpPr>
        <p:spPr>
          <a:xfrm>
            <a:off x="228600" y="44529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</a:t>
            </a:r>
            <a:endParaRPr/>
          </a:p>
        </p:txBody>
      </p:sp>
      <p:sp>
        <p:nvSpPr>
          <p:cNvPr id="745" name="Google Shape;745;p53"/>
          <p:cNvSpPr txBox="1"/>
          <p:nvPr/>
        </p:nvSpPr>
        <p:spPr>
          <a:xfrm>
            <a:off x="6172200" y="4452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746" name="Google Shape;746;p53"/>
          <p:cNvSpPr txBox="1"/>
          <p:nvPr/>
        </p:nvSpPr>
        <p:spPr>
          <a:xfrm>
            <a:off x="7620000" y="44608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747" name="Google Shape;747;p53"/>
          <p:cNvSpPr txBox="1"/>
          <p:nvPr/>
        </p:nvSpPr>
        <p:spPr>
          <a:xfrm>
            <a:off x="5029200" y="48006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+250</a:t>
            </a:r>
            <a:endParaRPr/>
          </a:p>
        </p:txBody>
      </p:sp>
      <p:sp>
        <p:nvSpPr>
          <p:cNvPr id="748" name="Google Shape;748;p53"/>
          <p:cNvSpPr txBox="1"/>
          <p:nvPr/>
        </p:nvSpPr>
        <p:spPr>
          <a:xfrm>
            <a:off x="228600" y="48006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7.</a:t>
            </a:r>
            <a:endParaRPr/>
          </a:p>
        </p:txBody>
      </p:sp>
      <p:sp>
        <p:nvSpPr>
          <p:cNvPr id="749" name="Google Shape;749;p53"/>
          <p:cNvSpPr txBox="1"/>
          <p:nvPr/>
        </p:nvSpPr>
        <p:spPr>
          <a:xfrm>
            <a:off x="6400800" y="48006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-250</a:t>
            </a:r>
            <a:endParaRPr/>
          </a:p>
        </p:txBody>
      </p:sp>
      <p:sp>
        <p:nvSpPr>
          <p:cNvPr id="750" name="Google Shape;750;p53"/>
          <p:cNvSpPr txBox="1"/>
          <p:nvPr/>
        </p:nvSpPr>
        <p:spPr>
          <a:xfrm>
            <a:off x="7620000" y="48085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751" name="Google Shape;751;p53"/>
          <p:cNvSpPr txBox="1"/>
          <p:nvPr/>
        </p:nvSpPr>
        <p:spPr>
          <a:xfrm>
            <a:off x="2057400" y="51387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+750</a:t>
            </a:r>
            <a:endParaRPr/>
          </a:p>
        </p:txBody>
      </p:sp>
      <p:sp>
        <p:nvSpPr>
          <p:cNvPr id="752" name="Google Shape;752;p53"/>
          <p:cNvSpPr txBox="1"/>
          <p:nvPr/>
        </p:nvSpPr>
        <p:spPr>
          <a:xfrm>
            <a:off x="228600" y="51387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8.</a:t>
            </a:r>
            <a:endParaRPr/>
          </a:p>
        </p:txBody>
      </p:sp>
      <p:sp>
        <p:nvSpPr>
          <p:cNvPr id="753" name="Google Shape;753;p53"/>
          <p:cNvSpPr txBox="1"/>
          <p:nvPr/>
        </p:nvSpPr>
        <p:spPr>
          <a:xfrm>
            <a:off x="6400800" y="51387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+750</a:t>
            </a:r>
            <a:endParaRPr/>
          </a:p>
        </p:txBody>
      </p:sp>
      <p:sp>
        <p:nvSpPr>
          <p:cNvPr id="754" name="Google Shape;754;p53"/>
          <p:cNvSpPr txBox="1"/>
          <p:nvPr/>
        </p:nvSpPr>
        <p:spPr>
          <a:xfrm>
            <a:off x="7620000" y="51466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755" name="Google Shape;755;p53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756" name="Google Shape;756;p53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757" name="Google Shape;757;p53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8" name="Google Shape;758;p53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53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53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761" name="Google Shape;761;p53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762" name="Google Shape;762;p53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768350" y="381000"/>
            <a:ext cx="7607300" cy="838200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mic Sans MS"/>
              <a:buNone/>
            </a:pPr>
            <a:r>
              <a:rPr b="1" i="1" lang="en-US" sz="4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CHAPTER </a:t>
            </a:r>
            <a:r>
              <a:rPr b="1" i="1" lang="en-US" sz="4000" u="none" cap="none" strike="noStrike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/>
          </a:p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81000" y="1981200"/>
            <a:ext cx="8382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950"/>
              <a:buFont typeface="Noto Sans Symbols"/>
              <a:buNone/>
            </a:pPr>
            <a:r>
              <a:rPr b="1" i="0" lang="en-US" sz="6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ACCOUNTING IN ACTION</a:t>
            </a:r>
            <a:endParaRPr/>
          </a:p>
        </p:txBody>
      </p:sp>
      <p:sp>
        <p:nvSpPr>
          <p:cNvPr id="75" name="Google Shape;75;p18"/>
          <p:cNvSpPr txBox="1"/>
          <p:nvPr/>
        </p:nvSpPr>
        <p:spPr>
          <a:xfrm>
            <a:off x="1371600" y="5638800"/>
            <a:ext cx="640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Accounting Principles,  Eighth Edition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54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Transactions (Problem)</a:t>
            </a:r>
            <a:endParaRPr/>
          </a:p>
        </p:txBody>
      </p:sp>
      <p:sp>
        <p:nvSpPr>
          <p:cNvPr id="768" name="Google Shape;768;p54"/>
          <p:cNvSpPr txBox="1"/>
          <p:nvPr/>
        </p:nvSpPr>
        <p:spPr>
          <a:xfrm>
            <a:off x="5334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769" name="Google Shape;769;p54"/>
          <p:cNvSpPr txBox="1"/>
          <p:nvPr/>
        </p:nvSpPr>
        <p:spPr>
          <a:xfrm>
            <a:off x="228600" y="273208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1.</a:t>
            </a:r>
            <a:endParaRPr/>
          </a:p>
        </p:txBody>
      </p:sp>
      <p:sp>
        <p:nvSpPr>
          <p:cNvPr id="770" name="Google Shape;770;p54"/>
          <p:cNvSpPr txBox="1"/>
          <p:nvPr/>
        </p:nvSpPr>
        <p:spPr>
          <a:xfrm>
            <a:off x="6400800" y="273208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+10,000</a:t>
            </a:r>
            <a:endParaRPr/>
          </a:p>
        </p:txBody>
      </p:sp>
      <p:sp>
        <p:nvSpPr>
          <p:cNvPr id="771" name="Google Shape;771;p54"/>
          <p:cNvSpPr txBox="1"/>
          <p:nvPr/>
        </p:nvSpPr>
        <p:spPr>
          <a:xfrm>
            <a:off x="533400" y="2330450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Cash</a:t>
            </a:r>
            <a:endParaRPr/>
          </a:p>
        </p:txBody>
      </p:sp>
      <p:sp>
        <p:nvSpPr>
          <p:cNvPr id="772" name="Google Shape;772;p54"/>
          <p:cNvSpPr txBox="1"/>
          <p:nvPr/>
        </p:nvSpPr>
        <p:spPr>
          <a:xfrm>
            <a:off x="18288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Receivable</a:t>
            </a:r>
            <a:endParaRPr/>
          </a:p>
        </p:txBody>
      </p:sp>
      <p:sp>
        <p:nvSpPr>
          <p:cNvPr id="773" name="Google Shape;773;p54"/>
          <p:cNvSpPr txBox="1"/>
          <p:nvPr/>
        </p:nvSpPr>
        <p:spPr>
          <a:xfrm>
            <a:off x="3429000" y="2330450"/>
            <a:ext cx="12954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Equipment</a:t>
            </a:r>
            <a:endParaRPr/>
          </a:p>
        </p:txBody>
      </p:sp>
      <p:sp>
        <p:nvSpPr>
          <p:cNvPr id="774" name="Google Shape;774;p54"/>
          <p:cNvSpPr txBox="1"/>
          <p:nvPr/>
        </p:nvSpPr>
        <p:spPr>
          <a:xfrm>
            <a:off x="48006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Accounts Payable</a:t>
            </a:r>
            <a:endParaRPr/>
          </a:p>
        </p:txBody>
      </p:sp>
      <p:sp>
        <p:nvSpPr>
          <p:cNvPr id="775" name="Google Shape;775;p54"/>
          <p:cNvSpPr/>
          <p:nvPr/>
        </p:nvSpPr>
        <p:spPr>
          <a:xfrm>
            <a:off x="1905000" y="263525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54"/>
          <p:cNvSpPr/>
          <p:nvPr/>
        </p:nvSpPr>
        <p:spPr>
          <a:xfrm>
            <a:off x="533400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7" name="Google Shape;777;p54"/>
          <p:cNvSpPr/>
          <p:nvPr/>
        </p:nvSpPr>
        <p:spPr>
          <a:xfrm>
            <a:off x="35052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8" name="Google Shape;778;p54"/>
          <p:cNvSpPr/>
          <p:nvPr/>
        </p:nvSpPr>
        <p:spPr>
          <a:xfrm>
            <a:off x="4953000" y="263525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9" name="Google Shape;779;p54"/>
          <p:cNvSpPr/>
          <p:nvPr/>
        </p:nvSpPr>
        <p:spPr>
          <a:xfrm>
            <a:off x="6411912" y="263525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54"/>
          <p:cNvSpPr txBox="1"/>
          <p:nvPr/>
        </p:nvSpPr>
        <p:spPr>
          <a:xfrm>
            <a:off x="3581400" y="6248400"/>
            <a:ext cx="5486400" cy="5810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0562" lvl="0" marL="690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7 	Analyze the effects of business transactions on the accounting equation.</a:t>
            </a:r>
            <a:endParaRPr/>
          </a:p>
        </p:txBody>
      </p:sp>
      <p:sp>
        <p:nvSpPr>
          <p:cNvPr id="781" name="Google Shape;781;p54"/>
          <p:cNvSpPr txBox="1"/>
          <p:nvPr/>
        </p:nvSpPr>
        <p:spPr>
          <a:xfrm>
            <a:off x="533400" y="1143000"/>
            <a:ext cx="8610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9.  Collected $120 cash for services previously billed.</a:t>
            </a:r>
            <a:endParaRPr/>
          </a:p>
        </p:txBody>
      </p:sp>
      <p:sp>
        <p:nvSpPr>
          <p:cNvPr id="782" name="Google Shape;782;p54"/>
          <p:cNvSpPr txBox="1"/>
          <p:nvPr/>
        </p:nvSpPr>
        <p:spPr>
          <a:xfrm>
            <a:off x="533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-5,000</a:t>
            </a:r>
            <a:endParaRPr/>
          </a:p>
        </p:txBody>
      </p:sp>
      <p:sp>
        <p:nvSpPr>
          <p:cNvPr id="783" name="Google Shape;783;p54"/>
          <p:cNvSpPr txBox="1"/>
          <p:nvPr/>
        </p:nvSpPr>
        <p:spPr>
          <a:xfrm>
            <a:off x="228600" y="30813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endParaRPr/>
          </a:p>
        </p:txBody>
      </p:sp>
      <p:sp>
        <p:nvSpPr>
          <p:cNvPr id="784" name="Google Shape;784;p54"/>
          <p:cNvSpPr txBox="1"/>
          <p:nvPr/>
        </p:nvSpPr>
        <p:spPr>
          <a:xfrm>
            <a:off x="3581400" y="30813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+5,000</a:t>
            </a:r>
            <a:endParaRPr/>
          </a:p>
        </p:txBody>
      </p:sp>
      <p:sp>
        <p:nvSpPr>
          <p:cNvPr id="785" name="Google Shape;785;p54"/>
          <p:cNvSpPr txBox="1"/>
          <p:nvPr/>
        </p:nvSpPr>
        <p:spPr>
          <a:xfrm>
            <a:off x="1600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786" name="Google Shape;786;p54"/>
          <p:cNvSpPr txBox="1"/>
          <p:nvPr/>
        </p:nvSpPr>
        <p:spPr>
          <a:xfrm>
            <a:off x="3124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787" name="Google Shape;787;p54"/>
          <p:cNvSpPr txBox="1"/>
          <p:nvPr/>
        </p:nvSpPr>
        <p:spPr>
          <a:xfrm>
            <a:off x="46482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endParaRPr/>
          </a:p>
        </p:txBody>
      </p:sp>
      <p:sp>
        <p:nvSpPr>
          <p:cNvPr id="788" name="Google Shape;788;p54"/>
          <p:cNvSpPr txBox="1"/>
          <p:nvPr/>
        </p:nvSpPr>
        <p:spPr>
          <a:xfrm>
            <a:off x="6096000" y="2298700"/>
            <a:ext cx="381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endParaRPr/>
          </a:p>
        </p:txBody>
      </p:sp>
      <p:sp>
        <p:nvSpPr>
          <p:cNvPr id="789" name="Google Shape;789;p54"/>
          <p:cNvSpPr txBox="1"/>
          <p:nvPr/>
        </p:nvSpPr>
        <p:spPr>
          <a:xfrm>
            <a:off x="533400" y="34290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790" name="Google Shape;790;p54"/>
          <p:cNvSpPr txBox="1"/>
          <p:nvPr/>
        </p:nvSpPr>
        <p:spPr>
          <a:xfrm>
            <a:off x="228600" y="34290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endParaRPr/>
          </a:p>
        </p:txBody>
      </p:sp>
      <p:sp>
        <p:nvSpPr>
          <p:cNvPr id="791" name="Google Shape;791;p54"/>
          <p:cNvSpPr txBox="1"/>
          <p:nvPr/>
        </p:nvSpPr>
        <p:spPr>
          <a:xfrm>
            <a:off x="5715000" y="34290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-400</a:t>
            </a:r>
            <a:endParaRPr/>
          </a:p>
        </p:txBody>
      </p:sp>
      <p:sp>
        <p:nvSpPr>
          <p:cNvPr id="792" name="Google Shape;792;p54"/>
          <p:cNvSpPr txBox="1"/>
          <p:nvPr/>
        </p:nvSpPr>
        <p:spPr>
          <a:xfrm>
            <a:off x="7620000" y="3436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793" name="Google Shape;793;p54"/>
          <p:cNvSpPr txBox="1"/>
          <p:nvPr/>
        </p:nvSpPr>
        <p:spPr>
          <a:xfrm>
            <a:off x="533400" y="37671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794" name="Google Shape;794;p54"/>
          <p:cNvSpPr txBox="1"/>
          <p:nvPr/>
        </p:nvSpPr>
        <p:spPr>
          <a:xfrm>
            <a:off x="228600" y="37671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endParaRPr/>
          </a:p>
        </p:txBody>
      </p:sp>
      <p:sp>
        <p:nvSpPr>
          <p:cNvPr id="795" name="Google Shape;795;p54"/>
          <p:cNvSpPr txBox="1"/>
          <p:nvPr/>
        </p:nvSpPr>
        <p:spPr>
          <a:xfrm>
            <a:off x="5715000" y="3767137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+5,100</a:t>
            </a:r>
            <a:endParaRPr/>
          </a:p>
        </p:txBody>
      </p:sp>
      <p:sp>
        <p:nvSpPr>
          <p:cNvPr id="796" name="Google Shape;796;p54"/>
          <p:cNvSpPr txBox="1"/>
          <p:nvPr/>
        </p:nvSpPr>
        <p:spPr>
          <a:xfrm>
            <a:off x="7620000" y="37750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797" name="Google Shape;797;p54"/>
          <p:cNvSpPr txBox="1"/>
          <p:nvPr/>
        </p:nvSpPr>
        <p:spPr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798" name="Google Shape;798;p54"/>
          <p:cNvSpPr txBox="1"/>
          <p:nvPr/>
        </p:nvSpPr>
        <p:spPr>
          <a:xfrm>
            <a:off x="228600" y="41148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5.</a:t>
            </a:r>
            <a:endParaRPr/>
          </a:p>
        </p:txBody>
      </p:sp>
      <p:sp>
        <p:nvSpPr>
          <p:cNvPr id="799" name="Google Shape;799;p54"/>
          <p:cNvSpPr txBox="1"/>
          <p:nvPr/>
        </p:nvSpPr>
        <p:spPr>
          <a:xfrm>
            <a:off x="5715000" y="4114800"/>
            <a:ext cx="17526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-1,000</a:t>
            </a:r>
            <a:endParaRPr/>
          </a:p>
        </p:txBody>
      </p:sp>
      <p:sp>
        <p:nvSpPr>
          <p:cNvPr id="800" name="Google Shape;800;p54"/>
          <p:cNvSpPr txBox="1"/>
          <p:nvPr/>
        </p:nvSpPr>
        <p:spPr>
          <a:xfrm>
            <a:off x="7620000" y="41227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Drawings</a:t>
            </a:r>
            <a:endParaRPr/>
          </a:p>
        </p:txBody>
      </p:sp>
      <p:sp>
        <p:nvSpPr>
          <p:cNvPr id="801" name="Google Shape;801;p54"/>
          <p:cNvSpPr txBox="1"/>
          <p:nvPr/>
        </p:nvSpPr>
        <p:spPr>
          <a:xfrm>
            <a:off x="533400" y="44529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802" name="Google Shape;802;p54"/>
          <p:cNvSpPr txBox="1"/>
          <p:nvPr/>
        </p:nvSpPr>
        <p:spPr>
          <a:xfrm>
            <a:off x="228600" y="44529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</a:t>
            </a:r>
            <a:endParaRPr/>
          </a:p>
        </p:txBody>
      </p:sp>
      <p:sp>
        <p:nvSpPr>
          <p:cNvPr id="803" name="Google Shape;803;p54"/>
          <p:cNvSpPr txBox="1"/>
          <p:nvPr/>
        </p:nvSpPr>
        <p:spPr>
          <a:xfrm>
            <a:off x="6172200" y="44529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-2,000</a:t>
            </a:r>
            <a:endParaRPr/>
          </a:p>
        </p:txBody>
      </p:sp>
      <p:sp>
        <p:nvSpPr>
          <p:cNvPr id="804" name="Google Shape;804;p54"/>
          <p:cNvSpPr txBox="1"/>
          <p:nvPr/>
        </p:nvSpPr>
        <p:spPr>
          <a:xfrm>
            <a:off x="7620000" y="44608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805" name="Google Shape;805;p54"/>
          <p:cNvSpPr txBox="1"/>
          <p:nvPr/>
        </p:nvSpPr>
        <p:spPr>
          <a:xfrm>
            <a:off x="5029200" y="48006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+250</a:t>
            </a:r>
            <a:endParaRPr/>
          </a:p>
        </p:txBody>
      </p:sp>
      <p:sp>
        <p:nvSpPr>
          <p:cNvPr id="806" name="Google Shape;806;p54"/>
          <p:cNvSpPr txBox="1"/>
          <p:nvPr/>
        </p:nvSpPr>
        <p:spPr>
          <a:xfrm>
            <a:off x="228600" y="48006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7.</a:t>
            </a:r>
            <a:endParaRPr/>
          </a:p>
        </p:txBody>
      </p:sp>
      <p:sp>
        <p:nvSpPr>
          <p:cNvPr id="807" name="Google Shape;807;p54"/>
          <p:cNvSpPr txBox="1"/>
          <p:nvPr/>
        </p:nvSpPr>
        <p:spPr>
          <a:xfrm>
            <a:off x="6400800" y="48006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-250</a:t>
            </a:r>
            <a:endParaRPr/>
          </a:p>
        </p:txBody>
      </p:sp>
      <p:sp>
        <p:nvSpPr>
          <p:cNvPr id="808" name="Google Shape;808;p54"/>
          <p:cNvSpPr txBox="1"/>
          <p:nvPr/>
        </p:nvSpPr>
        <p:spPr>
          <a:xfrm>
            <a:off x="7620000" y="4808537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</a:t>
            </a:r>
            <a:endParaRPr/>
          </a:p>
        </p:txBody>
      </p:sp>
      <p:sp>
        <p:nvSpPr>
          <p:cNvPr id="809" name="Google Shape;809;p54"/>
          <p:cNvSpPr txBox="1"/>
          <p:nvPr/>
        </p:nvSpPr>
        <p:spPr>
          <a:xfrm>
            <a:off x="2057400" y="51387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+750</a:t>
            </a:r>
            <a:endParaRPr/>
          </a:p>
        </p:txBody>
      </p:sp>
      <p:sp>
        <p:nvSpPr>
          <p:cNvPr id="810" name="Google Shape;810;p54"/>
          <p:cNvSpPr txBox="1"/>
          <p:nvPr/>
        </p:nvSpPr>
        <p:spPr>
          <a:xfrm>
            <a:off x="228600" y="5138737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8.</a:t>
            </a:r>
            <a:endParaRPr/>
          </a:p>
        </p:txBody>
      </p:sp>
      <p:sp>
        <p:nvSpPr>
          <p:cNvPr id="811" name="Google Shape;811;p54"/>
          <p:cNvSpPr txBox="1"/>
          <p:nvPr/>
        </p:nvSpPr>
        <p:spPr>
          <a:xfrm>
            <a:off x="6400800" y="5138737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+750</a:t>
            </a:r>
            <a:endParaRPr/>
          </a:p>
        </p:txBody>
      </p:sp>
      <p:sp>
        <p:nvSpPr>
          <p:cNvPr id="812" name="Google Shape;812;p54"/>
          <p:cNvSpPr txBox="1"/>
          <p:nvPr/>
        </p:nvSpPr>
        <p:spPr>
          <a:xfrm>
            <a:off x="7620000" y="5146675"/>
            <a:ext cx="12954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</a:t>
            </a:r>
            <a:endParaRPr/>
          </a:p>
        </p:txBody>
      </p:sp>
      <p:sp>
        <p:nvSpPr>
          <p:cNvPr id="813" name="Google Shape;813;p54"/>
          <p:cNvSpPr txBox="1"/>
          <p:nvPr/>
        </p:nvSpPr>
        <p:spPr>
          <a:xfrm>
            <a:off x="533400" y="54864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+120</a:t>
            </a:r>
            <a:endParaRPr/>
          </a:p>
        </p:txBody>
      </p:sp>
      <p:sp>
        <p:nvSpPr>
          <p:cNvPr id="814" name="Google Shape;814;p54"/>
          <p:cNvSpPr txBox="1"/>
          <p:nvPr/>
        </p:nvSpPr>
        <p:spPr>
          <a:xfrm>
            <a:off x="228600" y="5486400"/>
            <a:ext cx="4572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9.</a:t>
            </a:r>
            <a:endParaRPr/>
          </a:p>
        </p:txBody>
      </p:sp>
      <p:sp>
        <p:nvSpPr>
          <p:cNvPr id="815" name="Google Shape;815;p54"/>
          <p:cNvSpPr txBox="1"/>
          <p:nvPr/>
        </p:nvSpPr>
        <p:spPr>
          <a:xfrm>
            <a:off x="2057400" y="5486400"/>
            <a:ext cx="10668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-120</a:t>
            </a:r>
            <a:endParaRPr/>
          </a:p>
        </p:txBody>
      </p:sp>
      <p:sp>
        <p:nvSpPr>
          <p:cNvPr id="816" name="Google Shape;816;p54"/>
          <p:cNvSpPr txBox="1"/>
          <p:nvPr/>
        </p:nvSpPr>
        <p:spPr>
          <a:xfrm>
            <a:off x="6248400" y="1993900"/>
            <a:ext cx="1447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Barone, Capital</a:t>
            </a:r>
            <a:endParaRPr/>
          </a:p>
        </p:txBody>
      </p:sp>
      <p:sp>
        <p:nvSpPr>
          <p:cNvPr id="817" name="Google Shape;817;p54"/>
          <p:cNvSpPr/>
          <p:nvPr/>
        </p:nvSpPr>
        <p:spPr>
          <a:xfrm>
            <a:off x="1905000" y="579120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8" name="Google Shape;818;p54"/>
          <p:cNvSpPr/>
          <p:nvPr/>
        </p:nvSpPr>
        <p:spPr>
          <a:xfrm>
            <a:off x="533400" y="579120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9" name="Google Shape;819;p54"/>
          <p:cNvSpPr/>
          <p:nvPr/>
        </p:nvSpPr>
        <p:spPr>
          <a:xfrm>
            <a:off x="3505200" y="579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0" name="Google Shape;820;p54"/>
          <p:cNvSpPr/>
          <p:nvPr/>
        </p:nvSpPr>
        <p:spPr>
          <a:xfrm>
            <a:off x="4953000" y="579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1" name="Google Shape;821;p54"/>
          <p:cNvSpPr/>
          <p:nvPr/>
        </p:nvSpPr>
        <p:spPr>
          <a:xfrm>
            <a:off x="6411912" y="579120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2" name="Google Shape;822;p54"/>
          <p:cNvSpPr txBox="1"/>
          <p:nvPr/>
        </p:nvSpPr>
        <p:spPr>
          <a:xfrm>
            <a:off x="7620000" y="2743200"/>
            <a:ext cx="152400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1800"/>
              <a:buFont typeface="Comic Sans MS"/>
              <a:buNone/>
            </a:pPr>
            <a:r>
              <a:rPr b="1" i="0" lang="en-US" sz="1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Investment</a:t>
            </a:r>
            <a:endParaRPr/>
          </a:p>
        </p:txBody>
      </p:sp>
      <p:sp>
        <p:nvSpPr>
          <p:cNvPr id="823" name="Google Shape;823;p54"/>
          <p:cNvSpPr/>
          <p:nvPr/>
        </p:nvSpPr>
        <p:spPr>
          <a:xfrm>
            <a:off x="6400800" y="1979612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4" name="Google Shape;824;p54"/>
          <p:cNvSpPr/>
          <p:nvPr/>
        </p:nvSpPr>
        <p:spPr>
          <a:xfrm>
            <a:off x="4953000" y="1981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5" name="Google Shape;825;p54"/>
          <p:cNvSpPr/>
          <p:nvPr/>
        </p:nvSpPr>
        <p:spPr>
          <a:xfrm>
            <a:off x="533400" y="1981200"/>
            <a:ext cx="4089400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6" name="Google Shape;826;p54"/>
          <p:cNvSpPr txBox="1"/>
          <p:nvPr/>
        </p:nvSpPr>
        <p:spPr>
          <a:xfrm>
            <a:off x="1981200" y="1697037"/>
            <a:ext cx="1066800" cy="284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</a:t>
            </a:r>
            <a:endParaRPr/>
          </a:p>
        </p:txBody>
      </p:sp>
      <p:sp>
        <p:nvSpPr>
          <p:cNvPr id="827" name="Google Shape;827;p54"/>
          <p:cNvSpPr txBox="1"/>
          <p:nvPr/>
        </p:nvSpPr>
        <p:spPr>
          <a:xfrm>
            <a:off x="48006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Liabilities</a:t>
            </a:r>
            <a:endParaRPr/>
          </a:p>
        </p:txBody>
      </p:sp>
      <p:sp>
        <p:nvSpPr>
          <p:cNvPr id="828" name="Google Shape;828;p54"/>
          <p:cNvSpPr txBox="1"/>
          <p:nvPr/>
        </p:nvSpPr>
        <p:spPr>
          <a:xfrm>
            <a:off x="6248400" y="1614487"/>
            <a:ext cx="1447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Equity</a:t>
            </a:r>
            <a:endParaRPr/>
          </a:p>
        </p:txBody>
      </p:sp>
      <p:sp>
        <p:nvSpPr>
          <p:cNvPr id="829" name="Google Shape;829;p54"/>
          <p:cNvSpPr txBox="1"/>
          <p:nvPr/>
        </p:nvSpPr>
        <p:spPr>
          <a:xfrm>
            <a:off x="533400" y="5805487"/>
            <a:ext cx="6934200" cy="3667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	6,820   	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	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630   	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	5,000   	</a:t>
            </a: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=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	250   	</a:t>
            </a:r>
            <a:r>
              <a:rPr b="1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+</a:t>
            </a: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	12,200</a:t>
            </a:r>
            <a:endParaRPr/>
          </a:p>
        </p:txBody>
      </p:sp>
      <p:sp>
        <p:nvSpPr>
          <p:cNvPr id="830" name="Google Shape;830;p54"/>
          <p:cNvSpPr/>
          <p:nvPr/>
        </p:nvSpPr>
        <p:spPr>
          <a:xfrm>
            <a:off x="533400" y="617220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1" name="Google Shape;831;p54"/>
          <p:cNvSpPr/>
          <p:nvPr/>
        </p:nvSpPr>
        <p:spPr>
          <a:xfrm>
            <a:off x="1905000" y="6172200"/>
            <a:ext cx="12954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2" name="Google Shape;832;p54"/>
          <p:cNvSpPr/>
          <p:nvPr/>
        </p:nvSpPr>
        <p:spPr>
          <a:xfrm>
            <a:off x="3505200" y="6172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3" name="Google Shape;833;p54"/>
          <p:cNvSpPr/>
          <p:nvPr/>
        </p:nvSpPr>
        <p:spPr>
          <a:xfrm>
            <a:off x="4953000" y="6172200"/>
            <a:ext cx="1143000" cy="7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4" name="Google Shape;834;p54"/>
          <p:cNvSpPr/>
          <p:nvPr/>
        </p:nvSpPr>
        <p:spPr>
          <a:xfrm>
            <a:off x="6411912" y="6172200"/>
            <a:ext cx="1055687" cy="1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</a:path>
            </a:pathLst>
          </a:custGeom>
          <a:noFill/>
          <a:ln cap="sq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55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ntitled.bmp" id="840" name="Google Shape;840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90600"/>
            <a:ext cx="8415337" cy="601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6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untitled1.bmp" id="846" name="Google Shape;846;p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0"/>
            <a:ext cx="8382000" cy="640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7"/>
          <p:cNvSpPr txBox="1"/>
          <p:nvPr>
            <p:ph type="title"/>
          </p:nvPr>
        </p:nvSpPr>
        <p:spPr>
          <a:xfrm>
            <a:off x="1149350" y="354012"/>
            <a:ext cx="7607300" cy="560387"/>
          </a:xfrm>
          <a:prstGeom prst="rect">
            <a:avLst/>
          </a:prstGeom>
          <a:solidFill>
            <a:srgbClr val="003399"/>
          </a:solidFill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endParaRPr/>
          </a:p>
        </p:txBody>
      </p:sp>
      <p:sp>
        <p:nvSpPr>
          <p:cNvPr id="852" name="Google Shape;852;p57"/>
          <p:cNvSpPr txBox="1"/>
          <p:nvPr>
            <p:ph idx="1" type="body"/>
          </p:nvPr>
        </p:nvSpPr>
        <p:spPr>
          <a:xfrm>
            <a:off x="152400" y="1066800"/>
            <a:ext cx="87630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P1-2B cindy Belton opened a law office, Cindy Belton Attorney at law, on July 1, 2008. On July 31, the balance sheet showed cash $4000, Accounts Receivable $1500, Supplies $500, office equipment $5000, accounts payable $4200 and Cindy Belton capital $6800. During August the following transaction occurred: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Collected $1400 of accounts receivables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Paid  $2700 cash on accounts payables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Earned revenue of $9000, of which $3000 is collected in cash and the balance is due on September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Purchased additional office equipment for $1000, paying $400 in cash and the balance on account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Paid salaries $3000, rent for July $900, and advertising expense $350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Withdrew $750 cash on personal use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Received $2000 from Standard Federal Bank- money borrowed on a note payable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●"/>
            </a:pPr>
            <a:r>
              <a:rPr b="0" i="0" lang="en-US" sz="18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Incurred utility expense for month on account $250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Instructions: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Noto Sans Symbols"/>
              <a:buChar char="●"/>
            </a:pPr>
            <a:r>
              <a:rPr b="0" i="0" lang="en-US" sz="14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Prepare a tabular analysis of the August transactions beginning with July 31 balances. The column heading should be as follows: cash+ accounts receivable+ supplies+ office equipment= note payable+ accounts payable+ Cindy Belton, capital.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8"/>
          <p:cNvSpPr txBox="1"/>
          <p:nvPr/>
        </p:nvSpPr>
        <p:spPr>
          <a:xfrm>
            <a:off x="685800" y="1524000"/>
            <a:ext cx="7772400" cy="850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Companies prepare four financial statements from the summarized accounting data:</a:t>
            </a:r>
            <a:endParaRPr/>
          </a:p>
        </p:txBody>
      </p:sp>
      <p:sp>
        <p:nvSpPr>
          <p:cNvPr id="858" name="Google Shape;858;p58"/>
          <p:cNvSpPr/>
          <p:nvPr/>
        </p:nvSpPr>
        <p:spPr>
          <a:xfrm>
            <a:off x="4724400" y="3352800"/>
            <a:ext cx="1752600" cy="1905000"/>
          </a:xfrm>
          <a:prstGeom prst="foldedCorner">
            <a:avLst>
              <a:gd fmla="val 16667" name="adj"/>
            </a:avLst>
          </a:prstGeom>
          <a:solidFill>
            <a:srgbClr val="F9EFA5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Sheet</a:t>
            </a:r>
            <a:endParaRPr/>
          </a:p>
        </p:txBody>
      </p:sp>
      <p:sp>
        <p:nvSpPr>
          <p:cNvPr id="859" name="Google Shape;859;p58"/>
          <p:cNvSpPr/>
          <p:nvPr/>
        </p:nvSpPr>
        <p:spPr>
          <a:xfrm>
            <a:off x="762000" y="3352800"/>
            <a:ext cx="1752600" cy="1905000"/>
          </a:xfrm>
          <a:prstGeom prst="foldedCorner">
            <a:avLst>
              <a:gd fmla="val 16667" name="adj"/>
            </a:avLst>
          </a:prstGeom>
          <a:solidFill>
            <a:srgbClr val="F9EFA5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Income Statement</a:t>
            </a:r>
            <a:endParaRPr/>
          </a:p>
        </p:txBody>
      </p:sp>
      <p:sp>
        <p:nvSpPr>
          <p:cNvPr id="860" name="Google Shape;860;p58"/>
          <p:cNvSpPr/>
          <p:nvPr/>
        </p:nvSpPr>
        <p:spPr>
          <a:xfrm>
            <a:off x="6705600" y="3352800"/>
            <a:ext cx="1752600" cy="1905000"/>
          </a:xfrm>
          <a:prstGeom prst="foldedCorner">
            <a:avLst>
              <a:gd fmla="val 16667" name="adj"/>
            </a:avLst>
          </a:prstGeom>
          <a:solidFill>
            <a:srgbClr val="F9EFA5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of Cash Flows</a:t>
            </a:r>
            <a:endParaRPr/>
          </a:p>
        </p:txBody>
      </p:sp>
      <p:sp>
        <p:nvSpPr>
          <p:cNvPr id="861" name="Google Shape;861;p58"/>
          <p:cNvSpPr/>
          <p:nvPr/>
        </p:nvSpPr>
        <p:spPr>
          <a:xfrm>
            <a:off x="2743200" y="3352800"/>
            <a:ext cx="1752600" cy="1905000"/>
          </a:xfrm>
          <a:prstGeom prst="foldedCorner">
            <a:avLst>
              <a:gd fmla="val 16667" name="adj"/>
            </a:avLst>
          </a:prstGeom>
          <a:solidFill>
            <a:srgbClr val="F9EFA5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 Statement</a:t>
            </a:r>
            <a:endParaRPr/>
          </a:p>
        </p:txBody>
      </p:sp>
      <p:sp>
        <p:nvSpPr>
          <p:cNvPr id="862" name="Google Shape;862;p58"/>
          <p:cNvSpPr/>
          <p:nvPr/>
        </p:nvSpPr>
        <p:spPr>
          <a:xfrm>
            <a:off x="3505200" y="2514600"/>
            <a:ext cx="2286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p58"/>
          <p:cNvSpPr/>
          <p:nvPr/>
        </p:nvSpPr>
        <p:spPr>
          <a:xfrm>
            <a:off x="1524000" y="2514600"/>
            <a:ext cx="2286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4" name="Google Shape;864;p58"/>
          <p:cNvSpPr/>
          <p:nvPr/>
        </p:nvSpPr>
        <p:spPr>
          <a:xfrm>
            <a:off x="5486400" y="2514600"/>
            <a:ext cx="2286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5" name="Google Shape;865;p58"/>
          <p:cNvSpPr/>
          <p:nvPr/>
        </p:nvSpPr>
        <p:spPr>
          <a:xfrm>
            <a:off x="7467600" y="2514600"/>
            <a:ext cx="228600" cy="762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hlink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6" name="Google Shape;866;p58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867" name="Google Shape;867;p58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9"/>
          <p:cNvSpPr txBox="1"/>
          <p:nvPr/>
        </p:nvSpPr>
        <p:spPr>
          <a:xfrm>
            <a:off x="838200" y="1981200"/>
            <a:ext cx="8001000" cy="266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 income will result during a time period when: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 exceed liabilities.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 exceed revenues.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expenses exceed revenues.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revenues exceed expenses.</a:t>
            </a:r>
            <a:endParaRPr/>
          </a:p>
        </p:txBody>
      </p:sp>
      <p:sp>
        <p:nvSpPr>
          <p:cNvPr id="873" name="Google Shape;873;p59"/>
          <p:cNvSpPr/>
          <p:nvPr/>
        </p:nvSpPr>
        <p:spPr>
          <a:xfrm>
            <a:off x="1143000" y="4267200"/>
            <a:ext cx="381000" cy="381000"/>
          </a:xfrm>
          <a:prstGeom prst="ellipse">
            <a:avLst/>
          </a:prstGeom>
          <a:noFill/>
          <a:ln cap="sq" cmpd="sng" w="571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4" name="Google Shape;874;p59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875" name="Google Shape;875;p59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sp>
        <p:nvSpPr>
          <p:cNvPr id="876" name="Google Shape;876;p59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0"/>
          <p:cNvSpPr txBox="1"/>
          <p:nvPr/>
        </p:nvSpPr>
        <p:spPr>
          <a:xfrm>
            <a:off x="533400" y="1385887"/>
            <a:ext cx="373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Income Statement</a:t>
            </a:r>
            <a:endParaRPr/>
          </a:p>
        </p:txBody>
      </p:sp>
      <p:sp>
        <p:nvSpPr>
          <p:cNvPr id="882" name="Google Shape;882;p60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883" name="Google Shape;883;p60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sp>
        <p:nvSpPr>
          <p:cNvPr id="884" name="Google Shape;884;p60"/>
          <p:cNvSpPr txBox="1"/>
          <p:nvPr/>
        </p:nvSpPr>
        <p:spPr>
          <a:xfrm>
            <a:off x="4724400" y="2168525"/>
            <a:ext cx="4191000" cy="3379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Reports the revenues and expenses for a specific period of time.</a:t>
            </a:r>
            <a:endParaRPr/>
          </a:p>
          <a:p>
            <a:pPr indent="-403225" lvl="0" marL="403225" marR="0" rtl="0" algn="l">
              <a:lnSpc>
                <a:spcPct val="11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 income – revenues exceed expenses.</a:t>
            </a:r>
            <a:endParaRPr/>
          </a:p>
          <a:p>
            <a:pPr indent="-403225" lvl="0" marL="403225" marR="0" rtl="0" algn="l">
              <a:lnSpc>
                <a:spcPct val="11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 loss – expenses exceed revenues.</a:t>
            </a:r>
            <a:endParaRPr/>
          </a:p>
        </p:txBody>
      </p:sp>
      <p:pic>
        <p:nvPicPr>
          <p:cNvPr id="885" name="Google Shape;885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81200"/>
            <a:ext cx="3073400" cy="38481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" name="Google Shape;8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925" y="1949450"/>
            <a:ext cx="3192462" cy="38592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91" name="Google Shape;891;p61"/>
          <p:cNvSpPr txBox="1"/>
          <p:nvPr/>
        </p:nvSpPr>
        <p:spPr>
          <a:xfrm>
            <a:off x="533400" y="1385887"/>
            <a:ext cx="373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Income Statement</a:t>
            </a:r>
            <a:endParaRPr/>
          </a:p>
        </p:txBody>
      </p:sp>
      <p:sp>
        <p:nvSpPr>
          <p:cNvPr id="892" name="Google Shape;892;p61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893" name="Google Shape;893;p61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pic>
        <p:nvPicPr>
          <p:cNvPr id="894" name="Google Shape;894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712" y="1973262"/>
            <a:ext cx="3779837" cy="336708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895" name="Google Shape;895;p61"/>
          <p:cNvSpPr txBox="1"/>
          <p:nvPr/>
        </p:nvSpPr>
        <p:spPr>
          <a:xfrm>
            <a:off x="4876800" y="1111250"/>
            <a:ext cx="3733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 Statement</a:t>
            </a:r>
            <a:endParaRPr/>
          </a:p>
        </p:txBody>
      </p:sp>
      <p:cxnSp>
        <p:nvCxnSpPr>
          <p:cNvPr id="896" name="Google Shape;896;p61"/>
          <p:cNvCxnSpPr/>
          <p:nvPr/>
        </p:nvCxnSpPr>
        <p:spPr>
          <a:xfrm flipH="1" rot="10800000">
            <a:off x="4191000" y="4114800"/>
            <a:ext cx="1143000" cy="1143000"/>
          </a:xfrm>
          <a:prstGeom prst="straightConnector1">
            <a:avLst/>
          </a:prstGeom>
          <a:noFill/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triangle"/>
          </a:ln>
        </p:spPr>
      </p:cxnSp>
      <p:sp>
        <p:nvSpPr>
          <p:cNvPr id="897" name="Google Shape;897;p61"/>
          <p:cNvSpPr txBox="1"/>
          <p:nvPr/>
        </p:nvSpPr>
        <p:spPr>
          <a:xfrm>
            <a:off x="4572000" y="5486400"/>
            <a:ext cx="4343400" cy="679450"/>
          </a:xfrm>
          <a:prstGeom prst="rect">
            <a:avLst/>
          </a:prstGeom>
          <a:solidFill>
            <a:schemeClr val="lt1"/>
          </a:solidFill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Net income is needed to determine the ending balance in owner’s equity.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62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03" name="Google Shape;903;p62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pic>
        <p:nvPicPr>
          <p:cNvPr id="904" name="Google Shape;90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0287" y="1974850"/>
            <a:ext cx="3721100" cy="3365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05" name="Google Shape;905;p62"/>
          <p:cNvSpPr txBox="1"/>
          <p:nvPr/>
        </p:nvSpPr>
        <p:spPr>
          <a:xfrm>
            <a:off x="4876800" y="1111250"/>
            <a:ext cx="3733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Owner’s Equity Statement</a:t>
            </a:r>
            <a:endParaRPr/>
          </a:p>
        </p:txBody>
      </p:sp>
      <p:sp>
        <p:nvSpPr>
          <p:cNvPr id="906" name="Google Shape;906;p62"/>
          <p:cNvSpPr txBox="1"/>
          <p:nvPr/>
        </p:nvSpPr>
        <p:spPr>
          <a:xfrm>
            <a:off x="381000" y="2090737"/>
            <a:ext cx="41910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indicates the reasons why owner’s equity has increased or decreased during the period.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63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12" name="Google Shape;912;p63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pic>
        <p:nvPicPr>
          <p:cNvPr id="913" name="Google Shape;91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5212" y="1981200"/>
            <a:ext cx="3890962" cy="3365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14" name="Google Shape;914;p63"/>
          <p:cNvSpPr txBox="1"/>
          <p:nvPr/>
        </p:nvSpPr>
        <p:spPr>
          <a:xfrm>
            <a:off x="4876800" y="1111250"/>
            <a:ext cx="3733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Owners’ Equity Statement</a:t>
            </a:r>
            <a:endParaRPr/>
          </a:p>
        </p:txBody>
      </p:sp>
      <p:pic>
        <p:nvPicPr>
          <p:cNvPr id="915" name="Google Shape;91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737" y="1939925"/>
            <a:ext cx="3073400" cy="41465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cxnSp>
        <p:nvCxnSpPr>
          <p:cNvPr id="916" name="Google Shape;916;p63"/>
          <p:cNvCxnSpPr/>
          <p:nvPr/>
        </p:nvCxnSpPr>
        <p:spPr>
          <a:xfrm flipH="1">
            <a:off x="3962400" y="4953000"/>
            <a:ext cx="838200" cy="457200"/>
          </a:xfrm>
          <a:prstGeom prst="straightConnector1">
            <a:avLst/>
          </a:prstGeom>
          <a:noFill/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triangle"/>
          </a:ln>
        </p:spPr>
      </p:cxnSp>
      <p:sp>
        <p:nvSpPr>
          <p:cNvPr id="917" name="Google Shape;917;p63"/>
          <p:cNvSpPr txBox="1"/>
          <p:nvPr/>
        </p:nvSpPr>
        <p:spPr>
          <a:xfrm>
            <a:off x="4495800" y="5486400"/>
            <a:ext cx="4343400" cy="679450"/>
          </a:xfrm>
          <a:prstGeom prst="rect">
            <a:avLst/>
          </a:prstGeom>
          <a:solidFill>
            <a:schemeClr val="lt1"/>
          </a:solidFill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ending balance in owner’s equity is needed in preparing the balance sheet</a:t>
            </a:r>
            <a:endParaRPr/>
          </a:p>
        </p:txBody>
      </p:sp>
      <p:sp>
        <p:nvSpPr>
          <p:cNvPr id="918" name="Google Shape;918;p63"/>
          <p:cNvSpPr txBox="1"/>
          <p:nvPr/>
        </p:nvSpPr>
        <p:spPr>
          <a:xfrm>
            <a:off x="533400" y="1385887"/>
            <a:ext cx="373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Sheet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/>
          <p:nvPr/>
        </p:nvSpPr>
        <p:spPr>
          <a:xfrm flipH="1">
            <a:off x="4495800" y="1093787"/>
            <a:ext cx="76200" cy="430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999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9"/>
          <p:cNvSpPr/>
          <p:nvPr/>
        </p:nvSpPr>
        <p:spPr>
          <a:xfrm>
            <a:off x="8151812" y="1504950"/>
            <a:ext cx="1587" cy="392112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9"/>
          <p:cNvSpPr/>
          <p:nvPr/>
        </p:nvSpPr>
        <p:spPr>
          <a:xfrm>
            <a:off x="1065212" y="1504950"/>
            <a:ext cx="1587" cy="392112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1066800" y="1524000"/>
            <a:ext cx="7102475" cy="14287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120000" y="0"/>
                </a:lnTo>
              </a:path>
            </a:pathLst>
          </a:cu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381000" y="457200"/>
            <a:ext cx="83820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Accounting in Action</a:t>
            </a:r>
            <a:endParaRPr/>
          </a:p>
        </p:txBody>
      </p:sp>
      <p:sp>
        <p:nvSpPr>
          <p:cNvPr id="85" name="Google Shape;85;p19"/>
          <p:cNvSpPr txBox="1"/>
          <p:nvPr/>
        </p:nvSpPr>
        <p:spPr>
          <a:xfrm>
            <a:off x="2057400" y="3048000"/>
            <a:ext cx="16764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Ethics in financial reporting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Generally accepted accounting principles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Assumptions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04800" y="1885950"/>
            <a:ext cx="1600200" cy="1085850"/>
          </a:xfrm>
          <a:prstGeom prst="rect">
            <a:avLst/>
          </a:prstGeom>
          <a:solidFill>
            <a:srgbClr val="0035A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chemeClr val="lt2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Accounting?</a:t>
            </a:r>
            <a:endParaRPr/>
          </a:p>
        </p:txBody>
      </p:sp>
      <p:sp>
        <p:nvSpPr>
          <p:cNvPr id="87" name="Google Shape;87;p19"/>
          <p:cNvSpPr txBox="1"/>
          <p:nvPr/>
        </p:nvSpPr>
        <p:spPr>
          <a:xfrm>
            <a:off x="2057400" y="1885950"/>
            <a:ext cx="1600200" cy="1085850"/>
          </a:xfrm>
          <a:prstGeom prst="rect">
            <a:avLst/>
          </a:prstGeom>
          <a:solidFill>
            <a:srgbClr val="0035A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chemeClr val="lt2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Building Blocks of Accounting</a:t>
            </a:r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3810000" y="1885950"/>
            <a:ext cx="1600200" cy="1085850"/>
          </a:xfrm>
          <a:prstGeom prst="rect">
            <a:avLst/>
          </a:prstGeom>
          <a:solidFill>
            <a:srgbClr val="0035A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chemeClr val="lt2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Basic Accounting Equation</a:t>
            </a:r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5562600" y="1885950"/>
            <a:ext cx="1600200" cy="1085850"/>
          </a:xfrm>
          <a:prstGeom prst="rect">
            <a:avLst/>
          </a:prstGeom>
          <a:solidFill>
            <a:srgbClr val="0035A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chemeClr val="lt2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Using the Basic Accounting Equation</a:t>
            </a:r>
            <a:endParaRPr/>
          </a:p>
        </p:txBody>
      </p:sp>
      <p:sp>
        <p:nvSpPr>
          <p:cNvPr id="90" name="Google Shape;90;p19"/>
          <p:cNvSpPr txBox="1"/>
          <p:nvPr/>
        </p:nvSpPr>
        <p:spPr>
          <a:xfrm>
            <a:off x="7315200" y="1885950"/>
            <a:ext cx="1676400" cy="1085850"/>
          </a:xfrm>
          <a:prstGeom prst="rect">
            <a:avLst/>
          </a:prstGeom>
          <a:solidFill>
            <a:srgbClr val="0035A0"/>
          </a:solidFill>
          <a:ln cap="flat" cmpd="sng" w="571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38100">
              <a:schemeClr val="lt2"/>
            </a:outerShdw>
          </a:effectLst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Financial Statements</a:t>
            </a:r>
            <a:endParaRPr/>
          </a:p>
        </p:txBody>
      </p:sp>
      <p:sp>
        <p:nvSpPr>
          <p:cNvPr id="91" name="Google Shape;91;p19"/>
          <p:cNvSpPr txBox="1"/>
          <p:nvPr/>
        </p:nvSpPr>
        <p:spPr>
          <a:xfrm>
            <a:off x="228600" y="3048000"/>
            <a:ext cx="1752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activities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uses accounting 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3810000" y="3048000"/>
            <a:ext cx="1676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Assets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Liabilities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Owner’s equity</a:t>
            </a:r>
            <a:endParaRPr/>
          </a:p>
          <a:p>
            <a:pPr indent="-1270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562600" y="3048000"/>
            <a:ext cx="16764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 analysis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transactions</a:t>
            </a: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7315200" y="3048000"/>
            <a:ext cx="16764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109725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Income statement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Owner’s equity statement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sheet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of cash flows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4"/>
          <p:cNvSpPr txBox="1"/>
          <p:nvPr/>
        </p:nvSpPr>
        <p:spPr>
          <a:xfrm>
            <a:off x="533400" y="1385887"/>
            <a:ext cx="373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Sheet</a:t>
            </a:r>
            <a:endParaRPr/>
          </a:p>
        </p:txBody>
      </p:sp>
      <p:sp>
        <p:nvSpPr>
          <p:cNvPr id="924" name="Google Shape;924;p64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25" name="Google Shape;925;p64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sp>
        <p:nvSpPr>
          <p:cNvPr id="926" name="Google Shape;926;p64"/>
          <p:cNvSpPr txBox="1"/>
          <p:nvPr/>
        </p:nvSpPr>
        <p:spPr>
          <a:xfrm>
            <a:off x="4572000" y="1836737"/>
            <a:ext cx="4191000" cy="4183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3225" lvl="0" marL="403225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Reports the assets, liabilities, and owner’s equity at a specific date.</a:t>
            </a:r>
            <a:endParaRPr/>
          </a:p>
          <a:p>
            <a:pPr indent="-403225" lvl="0" marL="403225" marR="0" rtl="0" algn="l">
              <a:lnSpc>
                <a:spcPct val="11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Assets listed at the top, followed by liabilities and owner’s equity.</a:t>
            </a:r>
            <a:endParaRPr/>
          </a:p>
          <a:p>
            <a:pPr indent="-403225" lvl="0" marL="403225" marR="0" rtl="0" algn="l">
              <a:lnSpc>
                <a:spcPct val="11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assets must equal total liabilities and owner’s equity.</a:t>
            </a:r>
            <a:endParaRPr/>
          </a:p>
        </p:txBody>
      </p:sp>
      <p:pic>
        <p:nvPicPr>
          <p:cNvPr id="927" name="Google Shape;92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762" y="1941512"/>
            <a:ext cx="3182937" cy="41449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5"/>
          <p:cNvSpPr txBox="1"/>
          <p:nvPr/>
        </p:nvSpPr>
        <p:spPr>
          <a:xfrm>
            <a:off x="533400" y="1385887"/>
            <a:ext cx="3733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Sheet</a:t>
            </a:r>
            <a:endParaRPr/>
          </a:p>
        </p:txBody>
      </p:sp>
      <p:sp>
        <p:nvSpPr>
          <p:cNvPr id="933" name="Google Shape;933;p65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34" name="Google Shape;934;p65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pic>
        <p:nvPicPr>
          <p:cNvPr id="935" name="Google Shape;93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37" y="1939925"/>
            <a:ext cx="3124200" cy="414655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936" name="Google Shape;936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32312" y="1524000"/>
            <a:ext cx="4424362" cy="4900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37" name="Google Shape;937;p65"/>
          <p:cNvSpPr txBox="1"/>
          <p:nvPr/>
        </p:nvSpPr>
        <p:spPr>
          <a:xfrm>
            <a:off x="4419600" y="1173162"/>
            <a:ext cx="4572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00"/>
              <a:buFont typeface="Comic Sans MS"/>
              <a:buNone/>
            </a:pPr>
            <a:r>
              <a:rPr b="1" i="0" lang="en-US" sz="27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of Cash Flows</a:t>
            </a:r>
            <a:endParaRPr/>
          </a:p>
        </p:txBody>
      </p:sp>
      <p:cxnSp>
        <p:nvCxnSpPr>
          <p:cNvPr id="938" name="Google Shape;938;p65"/>
          <p:cNvCxnSpPr/>
          <p:nvPr/>
        </p:nvCxnSpPr>
        <p:spPr>
          <a:xfrm>
            <a:off x="3886200" y="3505200"/>
            <a:ext cx="381000" cy="0"/>
          </a:xfrm>
          <a:prstGeom prst="straightConnector1">
            <a:avLst/>
          </a:prstGeom>
          <a:noFill/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9" name="Google Shape;939;p65"/>
          <p:cNvCxnSpPr/>
          <p:nvPr/>
        </p:nvCxnSpPr>
        <p:spPr>
          <a:xfrm>
            <a:off x="4267200" y="3505200"/>
            <a:ext cx="0" cy="2514600"/>
          </a:xfrm>
          <a:prstGeom prst="straightConnector1">
            <a:avLst/>
          </a:prstGeom>
          <a:noFill/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0" name="Google Shape;940;p65"/>
          <p:cNvCxnSpPr/>
          <p:nvPr/>
        </p:nvCxnSpPr>
        <p:spPr>
          <a:xfrm>
            <a:off x="4267200" y="6019800"/>
            <a:ext cx="304800" cy="0"/>
          </a:xfrm>
          <a:prstGeom prst="straightConnector1">
            <a:avLst/>
          </a:prstGeom>
          <a:noFill/>
          <a:ln cap="sq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triangle"/>
          </a:ln>
        </p:spPr>
      </p:cxnSp>
    </p:spTree>
  </p:cSld>
  <p:clrMapOvr>
    <a:masterClrMapping/>
  </p:clrMapOvr>
  <p:transition spd="slow"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66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46" name="Google Shape;946;p66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pic>
        <p:nvPicPr>
          <p:cNvPr id="947" name="Google Shape;94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800" y="1565275"/>
            <a:ext cx="3987800" cy="490061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948" name="Google Shape;948;p66"/>
          <p:cNvSpPr txBox="1"/>
          <p:nvPr/>
        </p:nvSpPr>
        <p:spPr>
          <a:xfrm>
            <a:off x="4419600" y="1173162"/>
            <a:ext cx="4572000" cy="503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700"/>
              <a:buFont typeface="Comic Sans MS"/>
              <a:buNone/>
            </a:pPr>
            <a:r>
              <a:rPr b="1" i="0" lang="en-US" sz="27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of Cash Flows</a:t>
            </a:r>
            <a:endParaRPr/>
          </a:p>
        </p:txBody>
      </p:sp>
      <p:sp>
        <p:nvSpPr>
          <p:cNvPr id="949" name="Google Shape;949;p66"/>
          <p:cNvSpPr txBox="1"/>
          <p:nvPr/>
        </p:nvSpPr>
        <p:spPr>
          <a:xfrm>
            <a:off x="381000" y="1371600"/>
            <a:ext cx="4038600" cy="153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Information for a specific period of time.</a:t>
            </a:r>
            <a:endParaRPr/>
          </a:p>
          <a:p>
            <a:pPr indent="-457200" lvl="0" marL="457200" marR="0" rtl="0" algn="l">
              <a:lnSpc>
                <a:spcPct val="110000"/>
              </a:lnSpc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Answers the following:</a:t>
            </a:r>
            <a:endParaRPr/>
          </a:p>
        </p:txBody>
      </p:sp>
      <p:sp>
        <p:nvSpPr>
          <p:cNvPr id="950" name="Google Shape;950;p66"/>
          <p:cNvSpPr txBox="1"/>
          <p:nvPr/>
        </p:nvSpPr>
        <p:spPr>
          <a:xfrm>
            <a:off x="381000" y="2971800"/>
            <a:ext cx="4038600" cy="27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1637" lvl="0" marL="862012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Comic Sans MS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Where did cash come from?</a:t>
            </a:r>
            <a:endParaRPr/>
          </a:p>
          <a:p>
            <a:pPr indent="-401637" lvl="0" marL="862012" marR="0" rtl="0" algn="l">
              <a:lnSpc>
                <a:spcPct val="11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Comic Sans MS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was cash used for?</a:t>
            </a:r>
            <a:endParaRPr/>
          </a:p>
          <a:p>
            <a:pPr indent="-401637" lvl="0" marL="862012" marR="0" rtl="0" algn="l">
              <a:lnSpc>
                <a:spcPct val="110000"/>
              </a:lnSpc>
              <a:spcBef>
                <a:spcPts val="1150"/>
              </a:spcBef>
              <a:spcAft>
                <a:spcPts val="0"/>
              </a:spcAft>
              <a:buClr>
                <a:schemeClr val="dk1"/>
              </a:buClr>
              <a:buSzPts val="2070"/>
              <a:buFont typeface="Comic Sans MS"/>
              <a:buAutoNum type="arabicPeriod"/>
            </a:pPr>
            <a:r>
              <a:rPr b="0" i="0" lang="en-US" sz="23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was the change in the cash balance?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7"/>
          <p:cNvSpPr txBox="1"/>
          <p:nvPr/>
        </p:nvSpPr>
        <p:spPr>
          <a:xfrm>
            <a:off x="838200" y="1981200"/>
            <a:ext cx="8001000" cy="327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omic Sans MS"/>
              <a:buNone/>
            </a:pPr>
            <a:r>
              <a:rPr b="0" i="0" lang="en-US" sz="26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of the following financial statements is prepared as of a specific date? 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Balance sheet.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Income statement.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Owner's equity statement. </a:t>
            </a:r>
            <a:endParaRPr/>
          </a:p>
          <a:p>
            <a:pPr indent="-401637" lvl="1" marL="631825" marR="0" rtl="0" algn="l">
              <a:lnSpc>
                <a:spcPct val="100000"/>
              </a:lnSpc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AutoNum type="alphaLcPeriod"/>
            </a:pPr>
            <a:r>
              <a:rPr b="0" i="0" lang="en-US" sz="26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 of cash flows.</a:t>
            </a:r>
            <a:endParaRPr/>
          </a:p>
        </p:txBody>
      </p:sp>
      <p:sp>
        <p:nvSpPr>
          <p:cNvPr id="956" name="Google Shape;956;p67"/>
          <p:cNvSpPr/>
          <p:nvPr/>
        </p:nvSpPr>
        <p:spPr>
          <a:xfrm>
            <a:off x="1143000" y="2971800"/>
            <a:ext cx="381000" cy="381000"/>
          </a:xfrm>
          <a:prstGeom prst="ellipse">
            <a:avLst/>
          </a:prstGeom>
          <a:noFill/>
          <a:ln cap="sq" cmpd="sng" w="5715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67"/>
          <p:cNvSpPr txBox="1"/>
          <p:nvPr>
            <p:ph idx="4294967295"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58" name="Google Shape;958;p67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  <p:sp>
        <p:nvSpPr>
          <p:cNvPr id="959" name="Google Shape;959;p67"/>
          <p:cNvSpPr txBox="1"/>
          <p:nvPr/>
        </p:nvSpPr>
        <p:spPr>
          <a:xfrm>
            <a:off x="533400" y="1371600"/>
            <a:ext cx="533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Review Question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68"/>
          <p:cNvSpPr txBox="1"/>
          <p:nvPr/>
        </p:nvSpPr>
        <p:spPr>
          <a:xfrm>
            <a:off x="685800" y="1295400"/>
            <a:ext cx="7772400" cy="603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Comic Sans MS"/>
              <a:buNone/>
            </a:pPr>
            <a:r>
              <a:rPr b="1" i="0" lang="en-US" sz="32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Discussion Question</a:t>
            </a:r>
            <a:endParaRPr/>
          </a:p>
        </p:txBody>
      </p:sp>
      <p:sp>
        <p:nvSpPr>
          <p:cNvPr id="965" name="Google Shape;965;p68"/>
          <p:cNvSpPr txBox="1"/>
          <p:nvPr/>
        </p:nvSpPr>
        <p:spPr>
          <a:xfrm>
            <a:off x="685800" y="1905000"/>
            <a:ext cx="7772400" cy="416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600"/>
              <a:buFont typeface="Comic Sans MS"/>
              <a:buNone/>
            </a:pPr>
            <a:r>
              <a:rPr b="1" i="0" lang="en-US" sz="26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Q19</a:t>
            </a:r>
            <a:r>
              <a:rPr b="1" i="0" lang="en-US" sz="2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b="0" i="0" lang="en-US" sz="26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“A company’s net income appears directly on the income statement and the owner’s equity statement, and it is included indirectly in the company’s balance sheet.” Do you agree? Explain.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t/>
            </a:r>
            <a:endParaRPr b="0" i="0" sz="26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See notes page for discussion</a:t>
            </a:r>
            <a:endParaRPr/>
          </a:p>
        </p:txBody>
      </p:sp>
      <p:sp>
        <p:nvSpPr>
          <p:cNvPr id="966" name="Google Shape;966;p68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Financial Statements</a:t>
            </a:r>
            <a:endParaRPr/>
          </a:p>
        </p:txBody>
      </p:sp>
      <p:sp>
        <p:nvSpPr>
          <p:cNvPr id="967" name="Google Shape;967;p68"/>
          <p:cNvSpPr txBox="1"/>
          <p:nvPr/>
        </p:nvSpPr>
        <p:spPr>
          <a:xfrm>
            <a:off x="1066800" y="6369050"/>
            <a:ext cx="79248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8  Understand the four financial statements and how they are prepared.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Accounting?</a:t>
            </a:r>
            <a:endParaRPr/>
          </a:p>
        </p:txBody>
      </p:sp>
      <p:sp>
        <p:nvSpPr>
          <p:cNvPr id="100" name="Google Shape;100;p20"/>
          <p:cNvSpPr txBox="1"/>
          <p:nvPr/>
        </p:nvSpPr>
        <p:spPr>
          <a:xfrm>
            <a:off x="3276600" y="6369050"/>
            <a:ext cx="57150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1  Explain what accounting is.</a:t>
            </a:r>
            <a:endParaRPr/>
          </a:p>
        </p:txBody>
      </p:sp>
      <p:sp>
        <p:nvSpPr>
          <p:cNvPr id="101" name="Google Shape;101;p20"/>
          <p:cNvSpPr txBox="1"/>
          <p:nvPr/>
        </p:nvSpPr>
        <p:spPr>
          <a:xfrm>
            <a:off x="609600" y="1487487"/>
            <a:ext cx="8153400" cy="30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692150" lvl="0" marL="692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purpose of accounting is to:</a:t>
            </a:r>
            <a:endParaRPr/>
          </a:p>
          <a:p>
            <a:pPr indent="-692150" lvl="0" marL="6921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660"/>
              <a:buFont typeface="Comic Sans MS"/>
              <a:buAutoNum type="arabicParenBoth"/>
            </a:pPr>
            <a:r>
              <a:rPr b="1" i="0" lang="en-US" sz="2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identify</a:t>
            </a:r>
            <a:r>
              <a:rPr b="1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b="1" i="0" lang="en-US" sz="2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record</a:t>
            </a:r>
            <a:r>
              <a:rPr b="1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, and </a:t>
            </a:r>
            <a:r>
              <a:rPr b="1" i="0" lang="en-US" sz="28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communicate</a:t>
            </a:r>
            <a:r>
              <a:rPr b="1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economic events of an</a:t>
            </a:r>
            <a:endParaRPr b="1" i="0" sz="2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0" lvl="0" marL="6921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660"/>
              <a:buFont typeface="Comic Sans MS"/>
              <a:buAutoNum type="arabicParenBoth"/>
            </a:pPr>
            <a:r>
              <a:rPr b="1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organization to</a:t>
            </a:r>
            <a:endParaRPr b="1" i="0" sz="26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692150" lvl="0" marL="69215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66"/>
              </a:buClr>
              <a:buSzPts val="2660"/>
              <a:buFont typeface="Comic Sans MS"/>
              <a:buAutoNum type="arabicParenBoth"/>
            </a:pPr>
            <a:r>
              <a:rPr b="1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interested users.	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685800" y="1295400"/>
            <a:ext cx="7772400" cy="600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900"/>
              <a:buFont typeface="Comic Sans MS"/>
              <a:buNone/>
            </a:pPr>
            <a:r>
              <a:rPr b="1" i="0" lang="en-US" sz="29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Three Activities</a:t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is Accounting?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3276600" y="6369050"/>
            <a:ext cx="57150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1  Explain what accounting is.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397125"/>
            <a:ext cx="2824162" cy="22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2001837"/>
            <a:ext cx="3048000" cy="226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4600" y="1600200"/>
            <a:ext cx="2362200" cy="2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4038600"/>
            <a:ext cx="2701925" cy="22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/>
        </p:nvSpPr>
        <p:spPr>
          <a:xfrm>
            <a:off x="4038600" y="1295400"/>
            <a:ext cx="1600200" cy="485775"/>
          </a:xfrm>
          <a:prstGeom prst="rect">
            <a:avLst/>
          </a:prstGeom>
          <a:solidFill>
            <a:srgbClr val="FFFFCC"/>
          </a:solidFill>
          <a:ln cap="sq" cmpd="sng" w="28575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1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Illustration 1-1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None/>
            </a:pPr>
            <a:r>
              <a:rPr b="0" i="0" lang="en-US" sz="1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Accounting process</a:t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914400" y="4876800"/>
            <a:ext cx="4648200" cy="1219200"/>
          </a:xfrm>
          <a:prstGeom prst="bevel">
            <a:avLst>
              <a:gd fmla="val 12500" name="adj"/>
            </a:avLst>
          </a:prstGeom>
          <a:solidFill>
            <a:srgbClr val="FFFFCC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accounting process </a:t>
            </a:r>
            <a:r>
              <a:rPr b="1" i="0" lang="en-US" sz="20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includes</a:t>
            </a:r>
            <a:r>
              <a:rPr b="1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bookkeeping function.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>
            <a:off x="2590800" y="1295400"/>
            <a:ext cx="2133600" cy="990600"/>
          </a:xfrm>
          <a:prstGeom prst="ellipse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2667000" y="15240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Management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362200" y="2590800"/>
            <a:ext cx="4648200" cy="22463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are two broad groups of users of financial information:  internal users and external users.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228600" y="1828800"/>
            <a:ext cx="2438400" cy="1295400"/>
          </a:xfrm>
          <a:prstGeom prst="ellipse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381000" y="2057400"/>
            <a:ext cx="2133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Human Resources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4953000" y="1219200"/>
            <a:ext cx="1981200" cy="9144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5257800" y="14478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IRS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858000" y="1676400"/>
            <a:ext cx="2133600" cy="10668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7086600" y="2895600"/>
            <a:ext cx="1905000" cy="11430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7162800" y="3048000"/>
            <a:ext cx="1752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Labor Unions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29200" y="4953000"/>
            <a:ext cx="2209800" cy="990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5181600" y="5257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09600" y="4495800"/>
            <a:ext cx="2133600" cy="1066800"/>
          </a:xfrm>
          <a:prstGeom prst="ellipse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762000" y="48006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Marketing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28600" y="3352800"/>
            <a:ext cx="2057400" cy="990600"/>
          </a:xfrm>
          <a:prstGeom prst="ellipse">
            <a:avLst/>
          </a:prstGeom>
          <a:solidFill>
            <a:srgbClr val="99CC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04800" y="3581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</a:t>
            </a:r>
            <a:endParaRPr/>
          </a:p>
        </p:txBody>
      </p:sp>
      <p:sp>
        <p:nvSpPr>
          <p:cNvPr id="135" name="Google Shape;135;p22"/>
          <p:cNvSpPr/>
          <p:nvPr/>
        </p:nvSpPr>
        <p:spPr>
          <a:xfrm>
            <a:off x="7010400" y="4267200"/>
            <a:ext cx="1905000" cy="990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6934200" y="19812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Investors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7086600" y="44958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Creditors</a:t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Uses Accounting Data?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3276600" y="6369050"/>
            <a:ext cx="57150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2  Identify the users and uses of accounting.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2667000" y="5105400"/>
            <a:ext cx="2133600" cy="1066800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819400" y="5410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Customers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6200" y="1219200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Internal Users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391400" y="5486400"/>
            <a:ext cx="16002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8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Users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04800" y="1219200"/>
            <a:ext cx="4953000" cy="45720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Common Questions Asked</a:t>
            </a:r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5410200" y="1219200"/>
            <a:ext cx="3352800" cy="457200"/>
          </a:xfrm>
          <a:prstGeom prst="rect">
            <a:avLst/>
          </a:prstGeom>
          <a:solidFill>
            <a:srgbClr val="FFFFCC"/>
          </a:solidFill>
          <a:ln cap="flat" cmpd="sng" w="38100">
            <a:solidFill>
              <a:srgbClr val="8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04800" y="1752600"/>
            <a:ext cx="381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	Can we afford to give our employees a pay raise?</a:t>
            </a:r>
            <a:endParaRPr/>
          </a:p>
        </p:txBody>
      </p:sp>
      <p:sp>
        <p:nvSpPr>
          <p:cNvPr id="151" name="Google Shape;151;p23"/>
          <p:cNvSpPr txBox="1"/>
          <p:nvPr/>
        </p:nvSpPr>
        <p:spPr>
          <a:xfrm>
            <a:off x="5562600" y="1905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Human Resources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04800" y="2514600"/>
            <a:ext cx="3810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	Did the company earn a satisfactory income?</a:t>
            </a:r>
            <a:endParaRPr/>
          </a:p>
        </p:txBody>
      </p:sp>
      <p:sp>
        <p:nvSpPr>
          <p:cNvPr id="153" name="Google Shape;153;p23"/>
          <p:cNvSpPr txBox="1"/>
          <p:nvPr/>
        </p:nvSpPr>
        <p:spPr>
          <a:xfrm>
            <a:off x="304800" y="3276600"/>
            <a:ext cx="4114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	Do we need to borrow in the near future?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304800" y="3962400"/>
            <a:ext cx="441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	Is cash sufficient to pay dividends to the stockholders?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304800" y="4724400"/>
            <a:ext cx="4267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5. 	What price for our product will maximize net income?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724400" y="1981200"/>
            <a:ext cx="609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724400" y="2743200"/>
            <a:ext cx="609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457200" y="457200"/>
            <a:ext cx="8229600" cy="560387"/>
          </a:xfrm>
          <a:prstGeom prst="rect">
            <a:avLst/>
          </a:prstGeom>
          <a:solidFill>
            <a:srgbClr val="0033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2700000" dist="107763">
              <a:schemeClr val="lt2"/>
            </a:outerShdw>
          </a:effectLst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10953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omic Sans MS"/>
              <a:buNone/>
            </a:pPr>
            <a:r>
              <a:rPr b="1" i="1" lang="en-US" sz="3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Who Uses Accounting Data?</a:t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276600" y="6369050"/>
            <a:ext cx="5715000" cy="336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mic Sans MS"/>
              <a:buNone/>
            </a:pPr>
            <a:r>
              <a:rPr b="1" i="1" lang="en-US" sz="1600" u="none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LO 2  Identify the users and uses of accounting.</a:t>
            </a:r>
            <a:endParaRPr/>
          </a:p>
        </p:txBody>
      </p:sp>
      <p:sp>
        <p:nvSpPr>
          <p:cNvPr id="160" name="Google Shape;160;p23"/>
          <p:cNvSpPr txBox="1"/>
          <p:nvPr/>
        </p:nvSpPr>
        <p:spPr>
          <a:xfrm>
            <a:off x="304800" y="5486400"/>
            <a:ext cx="4191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6. 	Will the company be able to pay its short-term debts?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5562600" y="2667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Investors</a:t>
            </a:r>
            <a:endParaRPr/>
          </a:p>
        </p:txBody>
      </p:sp>
      <p:sp>
        <p:nvSpPr>
          <p:cNvPr id="162" name="Google Shape;162;p23"/>
          <p:cNvSpPr/>
          <p:nvPr/>
        </p:nvSpPr>
        <p:spPr>
          <a:xfrm>
            <a:off x="4724400" y="3505200"/>
            <a:ext cx="609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562600" y="34290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Management</a:t>
            </a:r>
            <a:endParaRPr/>
          </a:p>
        </p:txBody>
      </p:sp>
      <p:sp>
        <p:nvSpPr>
          <p:cNvPr id="164" name="Google Shape;164;p23"/>
          <p:cNvSpPr/>
          <p:nvPr/>
        </p:nvSpPr>
        <p:spPr>
          <a:xfrm>
            <a:off x="4724400" y="4191000"/>
            <a:ext cx="609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5562600" y="41148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Finance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4724400" y="4953000"/>
            <a:ext cx="609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5562600" y="48768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Marketing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4724400" y="5715000"/>
            <a:ext cx="609600" cy="2286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rgbClr val="9900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5562600" y="5638800"/>
            <a:ext cx="30480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182550" spcFirstLastPara="1" rIns="182550" wrap="square" tIns="46025">
            <a:noAutofit/>
          </a:bodyPr>
          <a:lstStyle/>
          <a:p>
            <a:pPr indent="-342900" lvl="0" marL="34290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66"/>
              </a:buClr>
              <a:buSzPts val="2400"/>
              <a:buFont typeface="Comic Sans MS"/>
              <a:buNone/>
            </a:pPr>
            <a:r>
              <a:rPr b="1" i="0" lang="en-US" sz="2400" u="none">
                <a:solidFill>
                  <a:srgbClr val="00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Creditors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00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E70000"/>
      </a:accent6>
      <a:hlink>
        <a:srgbClr val="00FF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