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70" r:id="rId11"/>
    <p:sldId id="271" r:id="rId12"/>
    <p:sldId id="272" r:id="rId13"/>
    <p:sldId id="264" r:id="rId14"/>
    <p:sldId id="265" r:id="rId15"/>
    <p:sldId id="267" r:id="rId16"/>
    <p:sldId id="266" r:id="rId17"/>
    <p:sldId id="268" r:id="rId18"/>
    <p:sldId id="269" r:id="rId19"/>
    <p:sldId id="273" r:id="rId20"/>
    <p:sldId id="274" r:id="rId21"/>
    <p:sldId id="275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0AD95-DB34-4AFF-AFC4-A645BA9226A3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AC65F-443B-43C6-8C1C-F9FCD01C0D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and Data validation using Regular Expression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SE306: Object Oriented Concept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in Java,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First, you must </a:t>
            </a:r>
            <a:r>
              <a:rPr lang="en-US" sz="2400" i="1" dirty="0" smtClean="0"/>
              <a:t>compile</a:t>
            </a:r>
            <a:r>
              <a:rPr lang="en-US" sz="2400" dirty="0" smtClean="0"/>
              <a:t> the pattern</a:t>
            </a:r>
          </a:p>
          <a:p>
            <a:pPr lvl="1">
              <a:buFontTx/>
              <a:buChar char=" "/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import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java.util.regex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.*;</a:t>
            </a:r>
          </a:p>
          <a:p>
            <a:pPr lvl="1">
              <a:buFontTx/>
              <a:buChar char=" "/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 p = Pattern.compile("[a-z]+");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/>
              <a:t>Next, you must create a </a:t>
            </a:r>
            <a:r>
              <a:rPr lang="en-US" sz="2000" i="1" dirty="0" smtClean="0"/>
              <a:t>matcher</a:t>
            </a:r>
            <a:r>
              <a:rPr lang="en-US" sz="2000" dirty="0" smtClean="0"/>
              <a:t> for a specific piece of text by sending a message to your pattern</a:t>
            </a:r>
          </a:p>
          <a:p>
            <a:pPr lvl="1">
              <a:buFontTx/>
              <a:buChar char=" "/>
            </a:pP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Matcher m =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p.matcher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("Now is the time");</a:t>
            </a:r>
          </a:p>
          <a:p>
            <a:r>
              <a:rPr lang="en-US" sz="2400" dirty="0" smtClean="0"/>
              <a:t>Points to notice: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Matcher</a:t>
            </a:r>
            <a:r>
              <a:rPr lang="en-US" sz="2000" dirty="0" smtClean="0"/>
              <a:t> are both in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java.util.regex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Neither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</a:t>
            </a:r>
            <a:r>
              <a:rPr lang="en-US" sz="2000" dirty="0" smtClean="0"/>
              <a:t> nor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Matcher</a:t>
            </a:r>
            <a:r>
              <a:rPr lang="en-US" sz="2000" dirty="0" smtClean="0"/>
              <a:t> has a public constructor; you create these by using methods in the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Pattern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The matcher contains information about </a:t>
            </a:r>
            <a:r>
              <a:rPr lang="en-US" sz="2000" i="1" dirty="0" smtClean="0"/>
              <a:t>both</a:t>
            </a:r>
            <a:r>
              <a:rPr lang="en-US" sz="2000" dirty="0" smtClean="0"/>
              <a:t> the pattern to use </a:t>
            </a:r>
            <a:r>
              <a:rPr lang="en-US" sz="2000" i="1" dirty="0" smtClean="0"/>
              <a:t>and</a:t>
            </a:r>
            <a:r>
              <a:rPr lang="en-US" sz="2000" dirty="0" smtClean="0"/>
              <a:t> the text to which it will be applied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it in Java,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Now that we have a matcher </a:t>
            </a:r>
            <a:r>
              <a:rPr lang="en-US" dirty="0" smtClean="0">
                <a:latin typeface="Trebuchet MS" pitchFamily="34" charset="0"/>
              </a:rPr>
              <a:t>m</a:t>
            </a:r>
            <a:r>
              <a:rPr lang="en-US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00B050"/>
                </a:solidFill>
                <a:latin typeface="Trebuchet MS" pitchFamily="34" charset="0"/>
              </a:rPr>
              <a:t>m.matches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if the pattern matches the entire text string, and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00B050"/>
                </a:solidFill>
                <a:latin typeface="Trebuchet MS" pitchFamily="34" charset="0"/>
              </a:rPr>
              <a:t>m.lookingAt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if the pattern matches at the beginning of the text string, and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otherwise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m.find() 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</a:rPr>
              <a:t> if the pattern matches any part of the text string, and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 otherwise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If called again, </a:t>
            </a:r>
            <a:r>
              <a:rPr lang="en-US" dirty="0" smtClean="0">
                <a:latin typeface="Trebuchet MS" pitchFamily="34" charset="0"/>
              </a:rPr>
              <a:t>m.find() </a:t>
            </a:r>
            <a:r>
              <a:rPr lang="en-US" dirty="0" smtClean="0"/>
              <a:t>will start searching from where the last match was found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rebuchet MS" pitchFamily="34" charset="0"/>
              </a:rPr>
              <a:t>m.find()</a:t>
            </a:r>
            <a:r>
              <a:rPr lang="en-US" dirty="0" smtClean="0"/>
              <a:t> will return </a:t>
            </a:r>
            <a:r>
              <a:rPr lang="en-US" dirty="0" smtClean="0">
                <a:latin typeface="Trebuchet MS" pitchFamily="34" charset="0"/>
              </a:rPr>
              <a:t>true</a:t>
            </a:r>
            <a:r>
              <a:rPr lang="en-US" dirty="0" smtClean="0"/>
              <a:t> for as many matches as there are in the string; after that, it will return </a:t>
            </a:r>
            <a:r>
              <a:rPr lang="en-US" dirty="0" smtClean="0">
                <a:latin typeface="Trebuchet MS" pitchFamily="34" charset="0"/>
              </a:rPr>
              <a:t>false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>
                <a:latin typeface="Trebuchet MS" pitchFamily="34" charset="0"/>
              </a:rPr>
              <a:t>m.find()</a:t>
            </a:r>
            <a:r>
              <a:rPr lang="en-US" dirty="0" smtClean="0"/>
              <a:t>  returns </a:t>
            </a:r>
            <a:r>
              <a:rPr lang="en-US" dirty="0" smtClean="0">
                <a:latin typeface="Trebuchet MS" pitchFamily="34" charset="0"/>
              </a:rPr>
              <a:t>false</a:t>
            </a:r>
            <a:r>
              <a:rPr lang="en-US" dirty="0" smtClean="0"/>
              <a:t>, matcher </a:t>
            </a:r>
            <a:r>
              <a:rPr lang="en-US" dirty="0" smtClean="0">
                <a:latin typeface="Trebuchet MS" pitchFamily="34" charset="0"/>
              </a:rPr>
              <a:t>m</a:t>
            </a:r>
            <a:r>
              <a:rPr lang="en-US" dirty="0" smtClean="0"/>
              <a:t> will be </a:t>
            </a:r>
            <a:r>
              <a:rPr lang="en-US" i="1" dirty="0" smtClean="0"/>
              <a:t>reset</a:t>
            </a:r>
            <a:r>
              <a:rPr lang="en-US" dirty="0" smtClean="0"/>
              <a:t> to the beginning of the text string (and may be used again)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what was matched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 smtClean="0"/>
              <a:t>After a successful match,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m.start() </a:t>
            </a:r>
            <a:r>
              <a:rPr lang="en-US" sz="2400" dirty="0" smtClean="0"/>
              <a:t>will return the index of the first character matched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After a successful match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m.end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() </a:t>
            </a:r>
            <a:r>
              <a:rPr lang="en-US" sz="2400" dirty="0" smtClean="0"/>
              <a:t>will return the index of the last character matched, </a:t>
            </a:r>
            <a:r>
              <a:rPr lang="en-US" sz="2400" i="1" dirty="0" smtClean="0"/>
              <a:t>plus one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If no match was attempted, or if the match was unsuccessful,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m.start()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m.end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() </a:t>
            </a:r>
            <a:r>
              <a:rPr lang="en-US" sz="2400" dirty="0" smtClean="0"/>
              <a:t>will throw an </a:t>
            </a:r>
            <a:r>
              <a:rPr lang="en-US" sz="2400" dirty="0" err="1" smtClean="0">
                <a:solidFill>
                  <a:srgbClr val="FF0000"/>
                </a:solidFill>
                <a:latin typeface="Trebuchet MS" pitchFamily="34" charset="0"/>
              </a:rPr>
              <a:t>IllegalStateException</a:t>
            </a:r>
            <a:endParaRPr lang="en-US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a </a:t>
            </a:r>
            <a:r>
              <a:rPr lang="en-US" sz="2400" dirty="0" err="1" smtClean="0">
                <a:solidFill>
                  <a:schemeClr val="tx1"/>
                </a:solidFill>
                <a:latin typeface="Trebuchet MS" pitchFamily="34" charset="0"/>
              </a:rPr>
              <a:t>RuntimeException</a:t>
            </a:r>
            <a:r>
              <a:rPr lang="en-US" sz="2000" dirty="0" smtClean="0"/>
              <a:t>, so you don’t have to catch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581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701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Matches any single character (many applications exclude newlines, 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 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Matches a single character that is contained within the brackets. For example, [</a:t>
                      </a:r>
                      <a:r>
                        <a:rPr lang="en-US" b="0" dirty="0" err="1" smtClean="0"/>
                        <a:t>abc</a:t>
                      </a:r>
                      <a:r>
                        <a:rPr lang="en-US" b="0" dirty="0" smtClean="0"/>
                        <a:t>] matches "a", "b", or "c". [a-z] specifies a range which matches any lowercase letter from "a" to "z".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 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a single character that is not contained within the brackets. For example, </a:t>
                      </a:r>
                      <a:r>
                        <a:rPr lang="en-US" dirty="0" smtClean="0"/>
                        <a:t>[^a-z]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single character that is not a lowercase letter from "a" to "z".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the ending position of the string.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marked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subexpression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also called a block or capturing group. 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Matches what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marked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subexpression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matched, where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a digit from 1 to 9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.at</a:t>
            </a:r>
            <a:r>
              <a:rPr lang="en-US" dirty="0" smtClean="0"/>
              <a:t> matches any three-character string ending with "at", including "hat", "cat", and "bat".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[^b]at</a:t>
            </a:r>
            <a:r>
              <a:rPr lang="en-US" dirty="0" smtClean="0"/>
              <a:t> matches all strings matched by .at except "bat".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[^</a:t>
            </a:r>
            <a:r>
              <a:rPr lang="en-US" dirty="0" err="1" smtClean="0">
                <a:solidFill>
                  <a:srgbClr val="FF0000"/>
                </a:solidFill>
              </a:rPr>
              <a:t>hc</a:t>
            </a:r>
            <a:r>
              <a:rPr lang="en-US" dirty="0" smtClean="0">
                <a:solidFill>
                  <a:srgbClr val="FF0000"/>
                </a:solidFill>
              </a:rPr>
              <a:t>]at</a:t>
            </a:r>
            <a:r>
              <a:rPr lang="en-US" dirty="0" smtClean="0"/>
              <a:t> matches all strings matched by .at other than "hat" and "cat".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hc</a:t>
            </a:r>
            <a:r>
              <a:rPr lang="en-US" dirty="0" smtClean="0">
                <a:solidFill>
                  <a:srgbClr val="FF0000"/>
                </a:solidFill>
              </a:rPr>
              <a:t>]at$ </a:t>
            </a:r>
            <a:r>
              <a:rPr lang="en-US" dirty="0" smtClean="0"/>
              <a:t>matches "hat" and "cat", but only at the end of the string or line.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\[.\]</a:t>
            </a:r>
            <a:r>
              <a:rPr lang="en-US" dirty="0" smtClean="0"/>
              <a:t> matches any single character surrounded by "[" and "]" since the brackets are escaped, for example: "[a]" and "[b]".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s.*</a:t>
            </a:r>
            <a:r>
              <a:rPr lang="en-US" dirty="0" smtClean="0"/>
              <a:t> matches s followed by zero or more characters, for example: "s" and "saw" and "seed".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     String line = </a:t>
            </a:r>
            <a:r>
              <a:rPr lang="en-US" sz="1800" smtClean="0"/>
              <a:t>“tusar0805iitdu";</a:t>
            </a:r>
            <a:endParaRPr lang="en-US" sz="1800" dirty="0" smtClean="0"/>
          </a:p>
          <a:p>
            <a:pPr>
              <a:buNone/>
            </a:pPr>
            <a:r>
              <a:rPr lang="sv-SE" sz="1800" dirty="0" smtClean="0"/>
              <a:t>      String pattern =”[a-z]+";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 = 0;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Pattern r = </a:t>
            </a:r>
            <a:r>
              <a:rPr lang="en-US" sz="1800" dirty="0" err="1" smtClean="0"/>
              <a:t>Pattern.</a:t>
            </a:r>
            <a:r>
              <a:rPr lang="en-US" sz="1800" i="1" dirty="0" err="1" smtClean="0"/>
              <a:t>compile</a:t>
            </a:r>
            <a:r>
              <a:rPr lang="en-US" sz="1800" i="1" dirty="0" smtClean="0"/>
              <a:t>(pattern);</a:t>
            </a:r>
          </a:p>
          <a:p>
            <a:pPr>
              <a:buNone/>
            </a:pPr>
            <a:r>
              <a:rPr lang="en-US" sz="1800" dirty="0" smtClean="0"/>
              <a:t>Matcher m = </a:t>
            </a:r>
            <a:r>
              <a:rPr lang="en-US" sz="1800" dirty="0" err="1" smtClean="0"/>
              <a:t>r.matcher</a:t>
            </a:r>
            <a:r>
              <a:rPr lang="en-US" sz="1800" dirty="0" smtClean="0"/>
              <a:t>(line);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while(</a:t>
            </a:r>
            <a:r>
              <a:rPr lang="en-US" sz="1800" dirty="0" err="1" smtClean="0"/>
              <a:t>m.find</a:t>
            </a:r>
            <a:r>
              <a:rPr lang="en-US" sz="1800" dirty="0" smtClean="0"/>
              <a:t>()) {</a:t>
            </a:r>
          </a:p>
          <a:p>
            <a:pPr>
              <a:buNone/>
            </a:pPr>
            <a:r>
              <a:rPr lang="en-US" sz="1800" dirty="0" smtClean="0"/>
              <a:t>          count++;</a:t>
            </a:r>
          </a:p>
          <a:p>
            <a:pPr>
              <a:buNone/>
            </a:pPr>
            <a:r>
              <a:rPr lang="en-US" sz="1800" dirty="0" smtClean="0"/>
              <a:t>          System.</a:t>
            </a:r>
            <a:r>
              <a:rPr lang="en-US" sz="1800" i="1" dirty="0" smtClean="0"/>
              <a:t>out.println("Match number "+count);</a:t>
            </a:r>
          </a:p>
          <a:p>
            <a:pPr>
              <a:buNone/>
            </a:pPr>
            <a:r>
              <a:rPr lang="en-US" sz="1800" dirty="0" smtClean="0"/>
              <a:t>          System.</a:t>
            </a:r>
            <a:r>
              <a:rPr lang="en-US" sz="1800" i="1" dirty="0" smtClean="0"/>
              <a:t>out.println("start(): "+m.start());</a:t>
            </a:r>
          </a:p>
          <a:p>
            <a:pPr>
              <a:buNone/>
            </a:pPr>
            <a:r>
              <a:rPr lang="en-US" sz="1800" dirty="0" smtClean="0"/>
              <a:t>          System.</a:t>
            </a:r>
            <a:r>
              <a:rPr lang="en-US" sz="1800" i="1" dirty="0" smtClean="0"/>
              <a:t>out.println("end(): "+</a:t>
            </a:r>
            <a:r>
              <a:rPr lang="en-US" sz="1800" i="1" dirty="0" err="1" smtClean="0"/>
              <a:t>m.end</a:t>
            </a:r>
            <a:r>
              <a:rPr lang="en-US" sz="1800" i="1" dirty="0" smtClean="0"/>
              <a:t>());</a:t>
            </a:r>
          </a:p>
          <a:p>
            <a:pPr>
              <a:buNone/>
            </a:pPr>
            <a:r>
              <a:rPr lang="en-US" sz="1800" dirty="0" smtClean="0"/>
              <a:t>      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out.println</a:t>
            </a:r>
            <a:r>
              <a:rPr lang="en-US" sz="1800" i="1" dirty="0" smtClean="0"/>
              <a:t>(line);</a:t>
            </a:r>
          </a:p>
          <a:p>
            <a:pPr>
              <a:buNone/>
            </a:pPr>
            <a:r>
              <a:rPr lang="en-US" sz="1800" dirty="0" smtClean="0"/>
              <a:t>       }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752600"/>
          <a:ext cx="8534400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0222"/>
                <a:gridCol w="7744178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/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word characters.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</a:t>
                      </a:r>
                      <a:r>
                        <a:rPr lang="en-US" b="0" dirty="0" err="1"/>
                        <a:t>nonword</a:t>
                      </a:r>
                      <a:r>
                        <a:rPr lang="en-US" b="0" dirty="0"/>
                        <a:t> characters.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/>
                        <a:t>Matches the whitespace. Equivalent to [\t\n\r\f].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</a:t>
                      </a:r>
                      <a:r>
                        <a:rPr lang="en-US" b="0" dirty="0" err="1"/>
                        <a:t>nonwhitespace</a:t>
                      </a:r>
                      <a:r>
                        <a:rPr lang="en-US" b="0" dirty="0"/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/>
                        <a:t>Matches the digits. Equivalent to [0-9].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</a:t>
                      </a:r>
                      <a:r>
                        <a:rPr lang="en-US" b="0" dirty="0" err="1"/>
                        <a:t>nondigits</a:t>
                      </a:r>
                      <a:r>
                        <a:rPr lang="en-US" b="0" dirty="0"/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/>
                        <a:t>\A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/>
                        <a:t>Matches the beginning of the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/>
                        <a:t>\Z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end of the string. If a newline exists, it matches just before newline.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/>
                        <a:t>\z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end of the string.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722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44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\b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word boundaries when outside the brackets. Matches the backspace (0x08) when inside the brackets.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\n, \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newlines, carriage returns, tabs, etc.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Matches the point where the last match finished.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/>
                        <a:t>Back-reference to capture group number "n".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Source Code Pro"/>
                        </a:rPr>
                        <a:t>^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Source Code Pro"/>
                        </a:rPr>
                        <a:t>abc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Source Code Pro"/>
                        </a:rPr>
                        <a:t>$</a:t>
                      </a:r>
                    </a:p>
                  </a:txBody>
                  <a:tcPr marT="9525" marB="381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/ end of the string</a:t>
                      </a:r>
                    </a:p>
                  </a:txBody>
                  <a:tcPr marT="9525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Source Code Pro"/>
                        </a:rPr>
                        <a:t>\. \* \\</a:t>
                      </a:r>
                    </a:p>
                  </a:txBody>
                  <a:tcPr marT="9525" marB="381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escaped special characters</a:t>
                      </a:r>
                    </a:p>
                  </a:txBody>
                  <a:tcPr marT="9525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String REGEX = "dog";</a:t>
            </a:r>
          </a:p>
          <a:p>
            <a:pPr>
              <a:buNone/>
            </a:pPr>
            <a:r>
              <a:rPr lang="en-US" sz="2400" dirty="0" smtClean="0"/>
              <a:t>String INPUT = "The dog says meow. " + "All dogs say meow.";</a:t>
            </a:r>
          </a:p>
          <a:p>
            <a:pPr>
              <a:buNone/>
            </a:pPr>
            <a:r>
              <a:rPr lang="en-US" sz="2400" dirty="0" smtClean="0"/>
              <a:t>String REPLACE = "cat";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Pattern p = </a:t>
            </a:r>
            <a:r>
              <a:rPr lang="en-US" sz="2400" dirty="0" err="1" smtClean="0"/>
              <a:t>Pattern.compile</a:t>
            </a:r>
            <a:r>
              <a:rPr lang="en-US" sz="2400" dirty="0" smtClean="0"/>
              <a:t>(REGEX); </a:t>
            </a:r>
          </a:p>
          <a:p>
            <a:pPr>
              <a:buNone/>
            </a:pPr>
            <a:r>
              <a:rPr lang="en-US" sz="2400" dirty="0" smtClean="0"/>
              <a:t>Matcher m = </a:t>
            </a:r>
            <a:r>
              <a:rPr lang="en-US" sz="2400" dirty="0" err="1" smtClean="0"/>
              <a:t>p.matcher</a:t>
            </a:r>
            <a:r>
              <a:rPr lang="en-US" sz="2400" dirty="0" smtClean="0"/>
              <a:t>(INPUT); </a:t>
            </a:r>
          </a:p>
          <a:p>
            <a:pPr>
              <a:buNone/>
            </a:pPr>
            <a:r>
              <a:rPr lang="en-US" sz="2400" dirty="0" smtClean="0"/>
              <a:t>INPUT = </a:t>
            </a:r>
            <a:r>
              <a:rPr lang="en-US" sz="2400" dirty="0" err="1" smtClean="0"/>
              <a:t>m.replaceAll</a:t>
            </a:r>
            <a:r>
              <a:rPr lang="en-US" sz="2400" dirty="0" smtClean="0"/>
              <a:t>(REPLACE); 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(INPUT);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m</a:t>
            </a:r>
            <a:r>
              <a:rPr lang="en-US" sz="2400" dirty="0" smtClean="0"/>
              <a:t> is a matcher, then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m.replaceFirst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replacement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)</a:t>
            </a:r>
            <a:r>
              <a:rPr lang="en-US" sz="2000" dirty="0" smtClean="0"/>
              <a:t> returns a new String where the first substring matched by the pattern has been replaced by 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replacement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m.replaceAll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(r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eplacement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)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 </a:t>
            </a:r>
            <a:r>
              <a:rPr lang="en-US" sz="2000" dirty="0" smtClean="0"/>
              <a:t>returns a new String where every substring matched by the pattern has been replaced by </a:t>
            </a:r>
            <a:r>
              <a:rPr lang="en-US" sz="2000" i="1" dirty="0" smtClean="0">
                <a:solidFill>
                  <a:srgbClr val="7FBFFF"/>
                </a:solidFill>
                <a:latin typeface="Trebuchet MS" pitchFamily="34" charset="0"/>
              </a:rPr>
              <a:t>replacement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m.find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</a:t>
            </a:r>
            <a:r>
              <a:rPr lang="en-US" sz="2000" i="1" dirty="0" err="1" smtClean="0">
                <a:solidFill>
                  <a:srgbClr val="7FBFFF"/>
                </a:solidFill>
                <a:latin typeface="Trebuchet MS" pitchFamily="34" charset="0"/>
              </a:rPr>
              <a:t>startIndex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looks for the next pattern match, starting at the specified index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m.reset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() </a:t>
            </a:r>
            <a:r>
              <a:rPr lang="en-US" sz="2000" dirty="0" smtClean="0"/>
              <a:t>resets this matcher</a:t>
            </a:r>
          </a:p>
          <a:p>
            <a:pPr lvl="1"/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m.reset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(</a:t>
            </a:r>
            <a:r>
              <a:rPr lang="en-US" sz="2000" i="1" dirty="0" err="1" smtClean="0">
                <a:solidFill>
                  <a:srgbClr val="7FBFFF"/>
                </a:solidFill>
                <a:latin typeface="Trebuchet MS" pitchFamily="34" charset="0"/>
              </a:rPr>
              <a:t>newText</a:t>
            </a:r>
            <a:r>
              <a:rPr lang="en-US" sz="2000" dirty="0" smtClean="0">
                <a:solidFill>
                  <a:srgbClr val="FFFF7F"/>
                </a:solidFill>
                <a:latin typeface="Trebuchet MS" pitchFamily="34" charset="0"/>
              </a:rPr>
              <a:t>) </a:t>
            </a:r>
            <a:r>
              <a:rPr lang="en-US" sz="2000" dirty="0" smtClean="0"/>
              <a:t>resets this matcher and gives it new text to examine (which may be a 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String,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StringBuffer</a:t>
            </a:r>
            <a:r>
              <a:rPr lang="en-US" sz="2000" dirty="0" smtClean="0">
                <a:solidFill>
                  <a:srgbClr val="00B050"/>
                </a:solidFill>
                <a:latin typeface="Trebuchet MS" pitchFamily="34" charset="0"/>
              </a:rPr>
              <a:t>, or </a:t>
            </a:r>
            <a:r>
              <a:rPr lang="en-US" sz="2000" dirty="0" err="1" smtClean="0">
                <a:solidFill>
                  <a:srgbClr val="00B050"/>
                </a:solidFill>
                <a:latin typeface="Trebuchet MS" pitchFamily="34" charset="0"/>
              </a:rPr>
              <a:t>CharBuffer</a:t>
            </a:r>
            <a:r>
              <a:rPr lang="en-US" sz="2000" dirty="0" smtClean="0"/>
              <a:t>)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Regular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regular expression, </a:t>
            </a:r>
            <a:r>
              <a:rPr lang="en-US" dirty="0" err="1" smtClean="0"/>
              <a:t>regex</a:t>
            </a:r>
            <a:r>
              <a:rPr lang="en-US" dirty="0" smtClean="0"/>
              <a:t> or </a:t>
            </a:r>
            <a:r>
              <a:rPr lang="en-US" dirty="0" err="1" smtClean="0"/>
              <a:t>regexp</a:t>
            </a:r>
            <a:r>
              <a:rPr lang="en-US" dirty="0" smtClean="0"/>
              <a:t> is a formal language in theoretical computer science and software engineering. </a:t>
            </a:r>
          </a:p>
          <a:p>
            <a:r>
              <a:rPr lang="en-US" dirty="0" smtClean="0"/>
              <a:t>It is a sequence of characters that define a search pattern.</a:t>
            </a:r>
          </a:p>
          <a:p>
            <a:r>
              <a:rPr lang="en-US" dirty="0" smtClean="0"/>
              <a:t>The concept arose in the 1950s when the American mathematician Stephen Cole </a:t>
            </a:r>
            <a:r>
              <a:rPr lang="en-US" dirty="0" err="1" smtClean="0"/>
              <a:t>Kleene</a:t>
            </a:r>
            <a:r>
              <a:rPr lang="en-US" dirty="0" smtClean="0"/>
              <a:t> formalized the description of a regular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RE in Python 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Regular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Expressions in Python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7338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Regular expressions are a powerful string manipulation tool</a:t>
            </a:r>
          </a:p>
          <a:p>
            <a:r>
              <a:rPr lang="en-US" sz="2800" smtClean="0"/>
              <a:t>All modern languages have similar library packages for regular expressions </a:t>
            </a:r>
          </a:p>
          <a:p>
            <a:r>
              <a:rPr lang="en-US" sz="2800" smtClean="0"/>
              <a:t>Use regular expressions to:</a:t>
            </a:r>
          </a:p>
          <a:p>
            <a:pPr lvl="1"/>
            <a:r>
              <a:rPr lang="en-US" sz="2800" smtClean="0"/>
              <a:t>Search a string (</a:t>
            </a:r>
            <a:r>
              <a:rPr lang="en-US" sz="2800" smtClean="0">
                <a:latin typeface="Courier New" pitchFamily="49" charset="0"/>
              </a:rPr>
              <a:t>search </a:t>
            </a:r>
            <a:r>
              <a:rPr lang="en-US" sz="2800" smtClean="0"/>
              <a:t>and</a:t>
            </a:r>
            <a:r>
              <a:rPr lang="en-US" sz="2800" smtClean="0">
                <a:latin typeface="Courier New" pitchFamily="49" charset="0"/>
              </a:rPr>
              <a:t> match)</a:t>
            </a:r>
          </a:p>
          <a:p>
            <a:pPr lvl="1"/>
            <a:r>
              <a:rPr lang="en-US" sz="2800" smtClean="0"/>
              <a:t>Replace parts of a string</a:t>
            </a:r>
            <a:r>
              <a:rPr lang="en-US" sz="2800" smtClean="0">
                <a:latin typeface="Courier New" pitchFamily="49" charset="0"/>
              </a:rPr>
              <a:t> (sub)</a:t>
            </a:r>
          </a:p>
          <a:p>
            <a:pPr lvl="1"/>
            <a:r>
              <a:rPr lang="en-US" sz="2800" smtClean="0"/>
              <a:t>Break strings into smaller pieces</a:t>
            </a:r>
            <a:r>
              <a:rPr lang="en-US" sz="2800" smtClean="0">
                <a:latin typeface="Courier New" pitchFamily="49" charset="0"/>
              </a:rPr>
              <a:t> (split)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Search and Match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The two basic functions are </a:t>
            </a:r>
            <a:r>
              <a:rPr lang="en-US" sz="2800" b="1" smtClean="0"/>
              <a:t>re.search </a:t>
            </a:r>
            <a:r>
              <a:rPr lang="en-US" sz="2800" smtClean="0"/>
              <a:t>and </a:t>
            </a:r>
            <a:r>
              <a:rPr lang="en-US" sz="2800" b="1" smtClean="0"/>
              <a:t>re.match</a:t>
            </a:r>
          </a:p>
          <a:p>
            <a:pPr lvl="1"/>
            <a:r>
              <a:rPr lang="en-US" sz="2400" smtClean="0"/>
              <a:t>Search looks for a pattern anywhere in a string</a:t>
            </a:r>
          </a:p>
          <a:p>
            <a:pPr lvl="1"/>
            <a:r>
              <a:rPr lang="en-US" sz="2400" smtClean="0"/>
              <a:t>Match looks for a match staring at the beginning</a:t>
            </a:r>
          </a:p>
          <a:p>
            <a:r>
              <a:rPr lang="en-US" sz="2800" smtClean="0"/>
              <a:t>Both return </a:t>
            </a:r>
            <a:r>
              <a:rPr lang="en-US" sz="2800" i="1" smtClean="0"/>
              <a:t>None</a:t>
            </a:r>
            <a:r>
              <a:rPr lang="en-US" sz="2800" smtClean="0"/>
              <a:t> (logical false) if the pattern isn’t found and a “match object” instance if it is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import re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pat = "a*b”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re.search(pat,"fooaaabcde")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&lt;_sre.SRE_Match object at 0x809c0&gt;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re.match(pat,"fooaaabcde")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Q: What’s a match object?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r>
              <a:rPr lang="en-US" sz="2800" smtClean="0"/>
              <a:t>A: an instance of the match class with the details of the match result</a:t>
            </a:r>
          </a:p>
          <a:p>
            <a:pPr lvl="1">
              <a:buFontTx/>
              <a:buNone/>
            </a:pPr>
            <a:endParaRPr lang="en-US" sz="1200" smtClean="0">
              <a:latin typeface="Courier" charset="0"/>
            </a:endParaRP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 = re.search("a*b","fooaaabcde")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r1.group()  # group returns string matched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'aaab'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r1.start()  # index of the match start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3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r1.end()    # index of the match end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7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&gt;&gt;&gt; r1.span()   # tuple of (start, end)</a:t>
            </a:r>
          </a:p>
          <a:p>
            <a:pPr lvl="1">
              <a:buFontTx/>
              <a:buNone/>
            </a:pPr>
            <a:r>
              <a:rPr lang="en-US" smtClean="0">
                <a:latin typeface="Courier" charset="0"/>
              </a:rPr>
              <a:t>(3, 7)</a:t>
            </a:r>
          </a:p>
          <a:p>
            <a:pPr lvl="1">
              <a:buFontTx/>
              <a:buNone/>
            </a:pPr>
            <a:endParaRPr lang="en-US" smtClean="0">
              <a:latin typeface="Courier" charset="0"/>
            </a:endParaRPr>
          </a:p>
          <a:p>
            <a:pPr>
              <a:buFont typeface="Symbol" pitchFamily="18" charset="2"/>
              <a:buNone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What got matched?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Here’s a pattern to match simple email addresses</a:t>
            </a:r>
          </a:p>
          <a:p>
            <a:pPr lvl="2">
              <a:buFontTx/>
              <a:buNone/>
            </a:pPr>
            <a:r>
              <a:rPr lang="en-US" sz="2800" smtClean="0"/>
              <a:t> \w+@(\w+\.)+(com|org|net|edu)</a:t>
            </a:r>
          </a:p>
          <a:p>
            <a:pPr>
              <a:buFont typeface="Symbol" pitchFamily="18" charset="2"/>
              <a:buNone/>
            </a:pPr>
            <a:endParaRPr lang="en-US" sz="2000" smtClean="0">
              <a:latin typeface="Courier" charset="0"/>
            </a:endParaRP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pat1 = "\w+@(\w+\.)+(com|org|net|edu)"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r1 = re.match(pat,"finin@cs.umbc.edu")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r1.group()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'finin@cs.umbc.edu’</a:t>
            </a:r>
          </a:p>
          <a:p>
            <a:pPr>
              <a:buFont typeface="Symbol" pitchFamily="18" charset="2"/>
              <a:buNone/>
            </a:pPr>
            <a:endParaRPr lang="en-US" sz="2000" smtClean="0">
              <a:latin typeface="Courier" charset="0"/>
            </a:endParaRPr>
          </a:p>
          <a:p>
            <a:r>
              <a:rPr lang="en-US" sz="2800" smtClean="0"/>
              <a:t>We might want to extract the pattern parts, like the email name and host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What got matched?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We can put parentheses around groups we want to be able to reference</a:t>
            </a:r>
            <a:endParaRPr lang="en-US" sz="2000" smtClean="0">
              <a:latin typeface="Courier" charset="0"/>
            </a:endParaRP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pat2 = "(\w+)@((\w+\.)+(com|org|net|edu))"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 = re.match(pat2,"finin@cs.umbc.edu")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r2.group(1)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'finin'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r2.group(2)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'cs.umbc.edu'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&gt;&gt;&gt; r2.groups()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r2.groups()</a:t>
            </a:r>
          </a:p>
          <a:p>
            <a:pPr>
              <a:buFont typeface="Symbol" pitchFamily="18" charset="2"/>
              <a:buNone/>
            </a:pPr>
            <a:r>
              <a:rPr lang="en-US" sz="2000" smtClean="0">
                <a:latin typeface="Courier" charset="0"/>
              </a:rPr>
              <a:t>('finin', 'cs.umbc.edu', 'umbc.', 'edu’)</a:t>
            </a:r>
            <a:endParaRPr lang="en-US" sz="2800" smtClean="0"/>
          </a:p>
          <a:p>
            <a:r>
              <a:rPr lang="en-US" sz="2800" smtClean="0"/>
              <a:t>Note that the ‘groups’ are numbered in a preorder traversal of the forest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More re functions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/>
          <a:lstStyle/>
          <a:p>
            <a:r>
              <a:rPr lang="en-US" sz="2800" smtClean="0"/>
              <a:t>re.split() is like split but can use patterns</a:t>
            </a:r>
            <a:endParaRPr lang="en-US" smtClean="0"/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&gt;&gt;&gt; re.split("\W+", “This... is a test,  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  short and sweet, of split().”)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['This', 'is', 'a', 'test', 'short’,</a:t>
            </a:r>
          </a:p>
          <a:p>
            <a:pPr>
              <a:buFont typeface="Symbol" pitchFamily="18" charset="2"/>
              <a:buNone/>
            </a:pPr>
            <a:r>
              <a:rPr lang="en-US" sz="2200" smtClean="0">
                <a:latin typeface="Courier" charset="0"/>
              </a:rPr>
              <a:t>  'and', 'sweet', 'of', 'split’, ‘’]</a:t>
            </a:r>
            <a:endParaRPr lang="en-US" sz="2200" smtClean="0"/>
          </a:p>
          <a:p>
            <a:r>
              <a:rPr lang="en-US" sz="2800" smtClean="0"/>
              <a:t>re.sub substitutes one string for a pattern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&gt;&gt;&gt; re.sub('(blue|white|red)', 'black', 'blue socks and red shoes')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'black socks and black shoes’</a:t>
            </a:r>
          </a:p>
          <a:p>
            <a:r>
              <a:rPr lang="en-US" sz="2800" smtClean="0"/>
              <a:t>re.findall() finds al matches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&gt;&gt;&gt; re.findall("\d+”,"12 dogs,11 cats, 1 egg")</a:t>
            </a:r>
          </a:p>
          <a:p>
            <a:pPr lvl="1">
              <a:buFontTx/>
              <a:buNone/>
            </a:pPr>
            <a:r>
              <a:rPr lang="en-US" sz="2200" smtClean="0">
                <a:latin typeface="Courier" charset="0"/>
              </a:rPr>
              <a:t>['12', '11', ’1’] </a:t>
            </a:r>
          </a:p>
          <a:p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Compiling regular expressions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smtClean="0"/>
              <a:t>If you plan to use a re pattern more than once, compile it to a re object</a:t>
            </a:r>
          </a:p>
          <a:p>
            <a:r>
              <a:rPr lang="en-US" sz="2800" smtClean="0"/>
              <a:t>Python produces a special data structure that speeds up matching</a:t>
            </a:r>
          </a:p>
          <a:p>
            <a:endParaRPr lang="en-US" sz="1200" smtClean="0"/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capt3 = re.compile(pat3)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cpat3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&lt;_sre.SRE_Pattern object at 0x2d9c0&gt;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r3 = cpat3.search("finin@cs.umbc.edu")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r3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&lt;_sre.SRE_Match object at 0x895a0&gt;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&gt;&gt;&gt; r3.group()</a:t>
            </a:r>
          </a:p>
          <a:p>
            <a:pPr lvl="1">
              <a:buFont typeface="Symbol" pitchFamily="18" charset="2"/>
              <a:buNone/>
            </a:pPr>
            <a:r>
              <a:rPr lang="en-US" smtClean="0">
                <a:latin typeface="Courier" charset="0"/>
              </a:rPr>
              <a:t>'finin@cs.umbc.edu'</a:t>
            </a:r>
          </a:p>
          <a:p>
            <a:pPr>
              <a:buFont typeface="Symbol" pitchFamily="18" charset="2"/>
              <a:buNone/>
            </a:pPr>
            <a:endParaRPr lang="en-US" sz="2000" smtClean="0">
              <a:latin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ＭＳ Ｐゴシック" charset="-128"/>
              </a:rPr>
              <a:t>Pattern object methods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334000"/>
          </a:xfrm>
        </p:spPr>
        <p:txBody>
          <a:bodyPr>
            <a:normAutofit lnSpcReduction="10000"/>
          </a:bodyPr>
          <a:lstStyle/>
          <a:p>
            <a:pPr marL="0" indent="0">
              <a:buFont typeface="Symbol" pitchFamily="18" charset="2"/>
              <a:buNone/>
            </a:pPr>
            <a:r>
              <a:rPr lang="en-US" sz="2800" smtClean="0"/>
              <a:t>Pattern objects have methods that parallel the re functions (e.g., match, search, split, findall, sub), e.g.: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 = re.compile("\w+@\w+\.+com|org|net|edu")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p1.</a:t>
            </a:r>
            <a:r>
              <a:rPr lang="en-US" b="1" smtClean="0"/>
              <a:t>match</a:t>
            </a:r>
            <a:r>
              <a:rPr lang="en-US" smtClean="0"/>
              <a:t>("steve@apple.com").group(0)</a:t>
            </a:r>
          </a:p>
          <a:p>
            <a:pPr marL="114300" lvl="1" indent="0">
              <a:buFontTx/>
              <a:buNone/>
            </a:pPr>
            <a:r>
              <a:rPr lang="en-US" smtClean="0"/>
              <a:t>'steve@apple.com'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p1.</a:t>
            </a:r>
            <a:r>
              <a:rPr lang="en-US" b="1" smtClean="0"/>
              <a:t>search</a:t>
            </a:r>
            <a:r>
              <a:rPr lang="en-US" smtClean="0"/>
              <a:t>(”Email steve@apple.com today.").group(0)</a:t>
            </a:r>
          </a:p>
          <a:p>
            <a:pPr marL="114300" lvl="1" indent="0">
              <a:buFontTx/>
              <a:buNone/>
            </a:pPr>
            <a:r>
              <a:rPr lang="en-US" smtClean="0"/>
              <a:t>'steve@apple.com’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p1.</a:t>
            </a:r>
            <a:r>
              <a:rPr lang="en-US" b="1" smtClean="0"/>
              <a:t>findall</a:t>
            </a:r>
            <a:r>
              <a:rPr lang="en-US" smtClean="0"/>
              <a:t>("Email steve@apple.com and bill@msft.com now.")</a:t>
            </a:r>
          </a:p>
          <a:p>
            <a:pPr marL="114300" lvl="1" indent="0">
              <a:buFontTx/>
              <a:buNone/>
            </a:pPr>
            <a:r>
              <a:rPr lang="en-US" smtClean="0"/>
              <a:t>['steve@apple.com', 'bill@msft.com’]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p2 = re.compile("[.?!]+\s+")</a:t>
            </a:r>
          </a:p>
          <a:p>
            <a:pPr marL="114300" lvl="1" indent="0">
              <a:buFontTx/>
              <a:buNone/>
            </a:pPr>
            <a:r>
              <a:rPr lang="en-US" smtClean="0"/>
              <a:t>&gt;&gt;&gt; p2.split("Tired? Go to bed!   Now!! ")</a:t>
            </a:r>
          </a:p>
          <a:p>
            <a:pPr marL="114300" lvl="1" indent="0">
              <a:buFontTx/>
              <a:buNone/>
            </a:pPr>
            <a:r>
              <a:rPr lang="en-US" smtClean="0"/>
              <a:t>['Tired', 'Go to bed', 'Now', ’ ']</a:t>
            </a:r>
          </a:p>
          <a:p>
            <a:pPr marL="114300" lvl="1" indent="0">
              <a:buFontTx/>
              <a:buNone/>
            </a:pPr>
            <a:endParaRPr lang="en-US" smtClean="0"/>
          </a:p>
          <a:p>
            <a:pPr marL="114300" lvl="1" indent="0">
              <a:buFontTx/>
              <a:buNone/>
            </a:pPr>
            <a:endParaRPr lang="en-US" smtClean="0"/>
          </a:p>
          <a:p>
            <a:pPr marL="114300" lvl="1" indent="0"/>
            <a:endParaRPr lang="en-US" smtClean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7543800" y="2895600"/>
            <a:ext cx="1600200" cy="381000"/>
          </a:xfrm>
          <a:prstGeom prst="wedgeRectCallout">
            <a:avLst>
              <a:gd name="adj1" fmla="val -100495"/>
              <a:gd name="adj2" fmla="val -57602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Arial" charset="0"/>
                <a:cs typeface="Arial" charset="0"/>
              </a:rPr>
              <a:t>email address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5600" y="4953000"/>
            <a:ext cx="2209800" cy="457200"/>
          </a:xfrm>
          <a:prstGeom prst="wedgeRectCallout">
            <a:avLst>
              <a:gd name="adj1" fmla="val -155037"/>
              <a:gd name="adj2" fmla="val 37477"/>
            </a:avLst>
          </a:prstGeom>
          <a:solidFill>
            <a:srgbClr val="C2FF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42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>
                <a:latin typeface="Times New Roman" charset="0"/>
                <a:ea typeface="Arial" charset="0"/>
                <a:cs typeface="Arial" charset="0"/>
              </a:rPr>
              <a:t>sentence boundary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Check the user account name validation (First Name and Last Name)</a:t>
            </a:r>
          </a:p>
          <a:p>
            <a:r>
              <a:rPr lang="en-US" dirty="0" smtClean="0"/>
              <a:t>Create password protection RE validation; at least 8 character and combination of uppercase, lowercase and digit.</a:t>
            </a:r>
          </a:p>
          <a:p>
            <a:r>
              <a:rPr lang="en-US" dirty="0" smtClean="0"/>
              <a:t>Check the phone number </a:t>
            </a:r>
            <a:r>
              <a:rPr lang="en-US" smtClean="0"/>
              <a:t>and email ID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pattern is a single character or a </a:t>
            </a:r>
            <a:r>
              <a:rPr lang="en-US" dirty="0" err="1" smtClean="0"/>
              <a:t>metacharacter</a:t>
            </a:r>
            <a:r>
              <a:rPr lang="en-US" dirty="0" smtClean="0"/>
              <a:t> (with its special meaning), or a regular character (with its literal meaning) for matching standard textual syntax. </a:t>
            </a:r>
          </a:p>
          <a:p>
            <a:r>
              <a:rPr lang="en-US" dirty="0" smtClean="0"/>
              <a:t>For example, in the </a:t>
            </a:r>
            <a:r>
              <a:rPr lang="en-US" dirty="0" err="1" smtClean="0"/>
              <a:t>regex</a:t>
            </a:r>
            <a:r>
              <a:rPr lang="en-US" dirty="0" smtClean="0"/>
              <a:t> a. </a:t>
            </a:r>
            <a:r>
              <a:rPr lang="en-US" i="1" dirty="0" smtClean="0"/>
              <a:t>a</a:t>
            </a:r>
            <a:r>
              <a:rPr lang="en-US" dirty="0" smtClean="0"/>
              <a:t> is a literal character which matches just '</a:t>
            </a:r>
            <a:r>
              <a:rPr lang="en-US" b="1" dirty="0" smtClean="0"/>
              <a:t>a</a:t>
            </a:r>
            <a:r>
              <a:rPr lang="en-US" dirty="0" smtClean="0"/>
              <a:t>' and </a:t>
            </a:r>
            <a:r>
              <a:rPr lang="en-US" b="1" i="1" dirty="0" smtClean="0"/>
              <a:t>.</a:t>
            </a:r>
            <a:r>
              <a:rPr lang="en-US" dirty="0" smtClean="0"/>
              <a:t> is a meta character which matches every character except a newline. Therefore, this </a:t>
            </a:r>
            <a:r>
              <a:rPr lang="en-US" dirty="0" err="1" smtClean="0"/>
              <a:t>regex</a:t>
            </a:r>
            <a:r>
              <a:rPr lang="en-US" dirty="0" smtClean="0"/>
              <a:t> would match for example 'a ' or 'ax' or 'a0'.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 "or"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 vertical bar separates alternatives. </a:t>
            </a:r>
          </a:p>
          <a:p>
            <a:r>
              <a:rPr lang="en-US" dirty="0" smtClean="0"/>
              <a:t>For example, </a:t>
            </a:r>
            <a:r>
              <a:rPr lang="en-US" dirty="0" err="1" smtClean="0">
                <a:solidFill>
                  <a:srgbClr val="FF0000"/>
                </a:solidFill>
              </a:rPr>
              <a:t>Selim</a:t>
            </a:r>
            <a:r>
              <a:rPr lang="en-US" dirty="0" err="1" smtClean="0">
                <a:solidFill>
                  <a:srgbClr val="00B050"/>
                </a:solidFill>
              </a:rPr>
              <a:t>|</a:t>
            </a:r>
            <a:r>
              <a:rPr lang="en-US" dirty="0" err="1" smtClean="0">
                <a:solidFill>
                  <a:srgbClr val="FF0000"/>
                </a:solidFill>
              </a:rPr>
              <a:t>Saeed</a:t>
            </a:r>
            <a:r>
              <a:rPr lang="en-US" dirty="0" smtClean="0"/>
              <a:t> can match “</a:t>
            </a:r>
            <a:r>
              <a:rPr lang="en-US" dirty="0" err="1" smtClean="0"/>
              <a:t>Selim</a:t>
            </a:r>
            <a:r>
              <a:rPr lang="en-US" dirty="0" smtClean="0"/>
              <a:t>" or “</a:t>
            </a:r>
            <a:r>
              <a:rPr lang="en-US" dirty="0" err="1" smtClean="0"/>
              <a:t>Saeed</a:t>
            </a:r>
            <a:r>
              <a:rPr lang="en-US" dirty="0" smtClean="0"/>
              <a:t>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Parentheses are used to define the scope and precedence of the operators (among other uses). </a:t>
            </a:r>
          </a:p>
          <a:p>
            <a:r>
              <a:rPr lang="en-US" dirty="0" smtClean="0"/>
              <a:t>For example, </a:t>
            </a:r>
            <a:r>
              <a:rPr lang="en-US" dirty="0" smtClean="0">
                <a:solidFill>
                  <a:srgbClr val="FF0000"/>
                </a:solidFill>
              </a:rPr>
              <a:t> BSSE</a:t>
            </a:r>
            <a:r>
              <a:rPr lang="en-US" dirty="0" smtClean="0">
                <a:solidFill>
                  <a:srgbClr val="00B050"/>
                </a:solidFill>
              </a:rPr>
              <a:t>|</a:t>
            </a:r>
            <a:r>
              <a:rPr lang="en-US" dirty="0" smtClean="0">
                <a:solidFill>
                  <a:srgbClr val="FF0000"/>
                </a:solidFill>
              </a:rPr>
              <a:t>MSSE</a:t>
            </a:r>
            <a:r>
              <a:rPr lang="en-US" dirty="0" smtClean="0"/>
              <a:t> and (B|M)SSE are equivalent patterns which both describe the set of “BSSE" or “MSSE".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Quantification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The question mark indicates zero or one occurrences of the preceding element. For example, </a:t>
                      </a:r>
                      <a:r>
                        <a:rPr lang="en-US" b="0" dirty="0" err="1" smtClean="0"/>
                        <a:t>colou?r</a:t>
                      </a:r>
                      <a:r>
                        <a:rPr lang="en-US" b="0" dirty="0" smtClean="0"/>
                        <a:t> matches both "color" and "</a:t>
                      </a:r>
                      <a:r>
                        <a:rPr lang="en-US" b="0" dirty="0" err="1" smtClean="0"/>
                        <a:t>colour</a:t>
                      </a:r>
                      <a:r>
                        <a:rPr lang="en-US" b="0" dirty="0" smtClean="0"/>
                        <a:t>".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</a:t>
                      </a:r>
                      <a:r>
                        <a:rPr lang="en-US" b="0" dirty="0"/>
                        <a:t>asterisk indicates </a:t>
                      </a:r>
                      <a:r>
                        <a:rPr lang="en-US" b="0" i="1" dirty="0"/>
                        <a:t>zero or more</a:t>
                      </a:r>
                      <a:r>
                        <a:rPr lang="en-US" b="0" dirty="0"/>
                        <a:t> occurrences of the preceding element. For example, </a:t>
                      </a:r>
                      <a:r>
                        <a:rPr lang="en-US" b="0" dirty="0" err="1"/>
                        <a:t>ab</a:t>
                      </a:r>
                      <a:r>
                        <a:rPr lang="en-US" b="0" dirty="0"/>
                        <a:t>*c matches "ac", "</a:t>
                      </a:r>
                      <a:r>
                        <a:rPr lang="en-US" b="0" dirty="0" err="1"/>
                        <a:t>abc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abbbc</a:t>
                      </a:r>
                      <a:r>
                        <a:rPr lang="en-US" b="0" dirty="0"/>
                        <a:t>", and so on.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</a:t>
                      </a:r>
                      <a:r>
                        <a:rPr lang="en-US" b="0" dirty="0"/>
                        <a:t>plus sign indicates </a:t>
                      </a:r>
                      <a:r>
                        <a:rPr lang="en-US" b="0" i="1" dirty="0"/>
                        <a:t>one or more</a:t>
                      </a:r>
                      <a:r>
                        <a:rPr lang="en-US" b="0" dirty="0"/>
                        <a:t> occurrences of the preceding element. For example, </a:t>
                      </a:r>
                      <a:r>
                        <a:rPr lang="en-US" b="0" dirty="0" err="1"/>
                        <a:t>ab+c</a:t>
                      </a:r>
                      <a:r>
                        <a:rPr lang="en-US" b="0" dirty="0"/>
                        <a:t> matches "</a:t>
                      </a:r>
                      <a:r>
                        <a:rPr lang="en-US" b="0" dirty="0" err="1"/>
                        <a:t>abc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abbc</a:t>
                      </a:r>
                      <a:r>
                        <a:rPr lang="en-US" b="0" dirty="0"/>
                        <a:t>", "</a:t>
                      </a:r>
                      <a:r>
                        <a:rPr lang="en-US" b="0" dirty="0" err="1"/>
                        <a:t>abbbc</a:t>
                      </a:r>
                      <a:r>
                        <a:rPr lang="en-US" b="0" dirty="0"/>
                        <a:t>", and so on, but not "ac"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{n}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preceding item is matched exactly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times. Example: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a{3} matches “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{min,}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The </a:t>
                      </a:r>
                      <a:r>
                        <a:rPr lang="en-US" b="0" dirty="0"/>
                        <a:t>preceding item is matched </a:t>
                      </a:r>
                      <a:r>
                        <a:rPr lang="en-US" b="0" i="1" dirty="0"/>
                        <a:t>min</a:t>
                      </a:r>
                      <a:r>
                        <a:rPr lang="en-US" b="0" dirty="0"/>
                        <a:t> or more times</a:t>
                      </a:r>
                      <a:r>
                        <a:rPr lang="en-US" b="0" dirty="0" smtClean="0"/>
                        <a:t>.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a{3, } matches “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or “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or more</a:t>
                      </a:r>
                      <a:endParaRPr 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{min, max}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preceding item is matched at least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times, but not more than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times.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50"/>
                </a:solidFill>
              </a:rPr>
              <a:t>java.util.regex</a:t>
            </a:r>
            <a:r>
              <a:rPr lang="en-US" dirty="0" smtClean="0"/>
              <a:t> package primarily consists of the following three classes:</a:t>
            </a:r>
          </a:p>
          <a:p>
            <a:r>
              <a:rPr lang="en-US" b="1" dirty="0" smtClean="0"/>
              <a:t>Pattern Class: </a:t>
            </a:r>
            <a:r>
              <a:rPr lang="en-US" dirty="0" smtClean="0"/>
              <a:t>To create a pattern, you must first invoke one of its public static compile() methods, which will then return a Pattern object.</a:t>
            </a:r>
          </a:p>
          <a:p>
            <a:r>
              <a:rPr lang="en-US" b="1" dirty="0" smtClean="0"/>
              <a:t>Matcher Class: </a:t>
            </a:r>
            <a:r>
              <a:rPr lang="en-US" dirty="0" smtClean="0"/>
              <a:t>A Matcher object is the engine that interprets the pattern and performs match operations against an input string.</a:t>
            </a:r>
          </a:p>
          <a:p>
            <a:r>
              <a:rPr lang="en-US" b="1" dirty="0" err="1" smtClean="0"/>
              <a:t>PatternSyntaxException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 err="1" smtClean="0"/>
              <a:t>PatternSyntaxException</a:t>
            </a:r>
            <a:r>
              <a:rPr lang="en-US" dirty="0" smtClean="0"/>
              <a:t> object is an unchecked exception that indicates a syntax error in a regular expression pattern.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java.util.regex.Matcher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java.util.regex.Pattern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String line = "Welcome BSSE11 Batch";</a:t>
            </a:r>
          </a:p>
          <a:p>
            <a:pPr lvl="1">
              <a:buNone/>
            </a:pPr>
            <a:r>
              <a:rPr lang="en-US" dirty="0" smtClean="0"/>
              <a:t>String pattern = "S{2,8}";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// Create a Pattern object</a:t>
            </a:r>
          </a:p>
          <a:p>
            <a:pPr lvl="1">
              <a:buNone/>
            </a:pPr>
            <a:r>
              <a:rPr lang="en-US" dirty="0" smtClean="0"/>
              <a:t>Pattern r = </a:t>
            </a:r>
            <a:r>
              <a:rPr lang="en-US" dirty="0" err="1" smtClean="0"/>
              <a:t>Pattern.compile</a:t>
            </a:r>
            <a:r>
              <a:rPr lang="en-US" dirty="0" smtClean="0"/>
              <a:t>(pattern);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// Now create matcher object.</a:t>
            </a:r>
          </a:p>
          <a:p>
            <a:pPr lvl="1">
              <a:buNone/>
            </a:pPr>
            <a:r>
              <a:rPr lang="en-US" dirty="0" smtClean="0"/>
              <a:t>Matcher m = </a:t>
            </a:r>
            <a:r>
              <a:rPr lang="en-US" dirty="0" err="1" smtClean="0"/>
              <a:t>r.matcher</a:t>
            </a:r>
            <a:r>
              <a:rPr lang="en-US" dirty="0" smtClean="0"/>
              <a:t>(line);</a:t>
            </a:r>
          </a:p>
          <a:p>
            <a:pPr lvl="1">
              <a:buNone/>
            </a:pPr>
            <a:r>
              <a:rPr lang="en-US" dirty="0" smtClean="0"/>
              <a:t>      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m.find</a:t>
            </a:r>
            <a:r>
              <a:rPr lang="en-US" dirty="0" smtClean="0"/>
              <a:t>() ? "Found value: " + line : "NO MATCH“ 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Regex Code</a:t>
            </a:r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3179"/>
            <a:ext cx="7238999" cy="435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03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</TotalTime>
  <Words>1609</Words>
  <Application>Microsoft Office PowerPoint</Application>
  <PresentationFormat>On-screen Show (4:3)</PresentationFormat>
  <Paragraphs>255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Object and Data validation using Regular Expression </vt:lpstr>
      <vt:lpstr>What is Regular Expression </vt:lpstr>
      <vt:lpstr>Patterns</vt:lpstr>
      <vt:lpstr>Boolean "or"</vt:lpstr>
      <vt:lpstr>Grouping</vt:lpstr>
      <vt:lpstr>Quantification</vt:lpstr>
      <vt:lpstr>RE in Java</vt:lpstr>
      <vt:lpstr>Basic Java RE Code</vt:lpstr>
      <vt:lpstr>Regex Code</vt:lpstr>
      <vt:lpstr>Doing it in Java, I</vt:lpstr>
      <vt:lpstr>Doing it in Java, II</vt:lpstr>
      <vt:lpstr>Finding what was matched </vt:lpstr>
      <vt:lpstr>RE Syntax</vt:lpstr>
      <vt:lpstr>RE Examples</vt:lpstr>
      <vt:lpstr>Example </vt:lpstr>
      <vt:lpstr>RE Syntax</vt:lpstr>
      <vt:lpstr>RE Syntax</vt:lpstr>
      <vt:lpstr>Replace in Java </vt:lpstr>
      <vt:lpstr>Additional methods</vt:lpstr>
      <vt:lpstr>RE in Python </vt:lpstr>
      <vt:lpstr>Regular Expressions in Python</vt:lpstr>
      <vt:lpstr>Search and Match</vt:lpstr>
      <vt:lpstr>Q: What’s a match object?</vt:lpstr>
      <vt:lpstr>What got matched?</vt:lpstr>
      <vt:lpstr>What got matched?</vt:lpstr>
      <vt:lpstr>More re functions</vt:lpstr>
      <vt:lpstr>Compiling regular expressions</vt:lpstr>
      <vt:lpstr>Pattern object methods</vt:lpstr>
      <vt:lpstr>Assignment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and Data validation using Regular Expression </dc:title>
  <dc:creator>saeed</dc:creator>
  <cp:lastModifiedBy>HP</cp:lastModifiedBy>
  <cp:revision>39</cp:revision>
  <dcterms:created xsi:type="dcterms:W3CDTF">2006-08-16T00:00:00Z</dcterms:created>
  <dcterms:modified xsi:type="dcterms:W3CDTF">2020-06-28T12:31:23Z</dcterms:modified>
</cp:coreProperties>
</file>