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6" r:id="rId1"/>
  </p:sldMasterIdLst>
  <p:notesMasterIdLst>
    <p:notesMasterId r:id="rId35"/>
  </p:notesMasterIdLst>
  <p:handoutMasterIdLst>
    <p:handoutMasterId r:id="rId36"/>
  </p:handoutMasterIdLst>
  <p:sldIdLst>
    <p:sldId id="524" r:id="rId2"/>
    <p:sldId id="464" r:id="rId3"/>
    <p:sldId id="529" r:id="rId4"/>
    <p:sldId id="462" r:id="rId5"/>
    <p:sldId id="526" r:id="rId6"/>
    <p:sldId id="528" r:id="rId7"/>
    <p:sldId id="515" r:id="rId8"/>
    <p:sldId id="403" r:id="rId9"/>
    <p:sldId id="478" r:id="rId10"/>
    <p:sldId id="473" r:id="rId11"/>
    <p:sldId id="476" r:id="rId12"/>
    <p:sldId id="518" r:id="rId13"/>
    <p:sldId id="530" r:id="rId14"/>
    <p:sldId id="508" r:id="rId15"/>
    <p:sldId id="531" r:id="rId16"/>
    <p:sldId id="477" r:id="rId17"/>
    <p:sldId id="407" r:id="rId18"/>
    <p:sldId id="448" r:id="rId19"/>
    <p:sldId id="502" r:id="rId20"/>
    <p:sldId id="523" r:id="rId21"/>
    <p:sldId id="499" r:id="rId22"/>
    <p:sldId id="519" r:id="rId23"/>
    <p:sldId id="504" r:id="rId24"/>
    <p:sldId id="501" r:id="rId25"/>
    <p:sldId id="522" r:id="rId26"/>
    <p:sldId id="520" r:id="rId27"/>
    <p:sldId id="521" r:id="rId28"/>
    <p:sldId id="509" r:id="rId29"/>
    <p:sldId id="513" r:id="rId30"/>
    <p:sldId id="514" r:id="rId31"/>
    <p:sldId id="517" r:id="rId32"/>
    <p:sldId id="469" r:id="rId33"/>
    <p:sldId id="525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 autoAdjust="0"/>
    <p:restoredTop sz="95645" autoAdjust="0"/>
  </p:normalViewPr>
  <p:slideViewPr>
    <p:cSldViewPr>
      <p:cViewPr>
        <p:scale>
          <a:sx n="100" d="100"/>
          <a:sy n="100" d="100"/>
        </p:scale>
        <p:origin x="-1932" y="-216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98"/>
    </p:cViewPr>
  </p:sorterViewPr>
  <p:notesViewPr>
    <p:cSldViewPr>
      <p:cViewPr varScale="1">
        <p:scale>
          <a:sx n="43" d="100"/>
          <a:sy n="43" d="100"/>
        </p:scale>
        <p:origin x="-1422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presProps" Target="presProps.xml" /><Relationship Id="rId40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handoutMaster" Target="handoutMasters/handout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notesMaster" Target="notesMasters/notesMaster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B61533-0AF1-4EC5-A716-3BC5A04D4306}" type="doc">
      <dgm:prSet loTypeId="urn:microsoft.com/office/officeart/2005/8/layout/default" loCatId="list" qsTypeId="urn:microsoft.com/office/officeart/2005/8/quickstyle/3d8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5035371-B282-420E-9780-4A5AB7C4244A}">
      <dgm:prSet phldrT="[Text]"/>
      <dgm:spPr/>
      <dgm:t>
        <a:bodyPr/>
        <a:lstStyle/>
        <a:p>
          <a:r>
            <a:rPr lang="en-US" dirty="0"/>
            <a:t>try</a:t>
          </a:r>
        </a:p>
      </dgm:t>
    </dgm:pt>
    <dgm:pt modelId="{4A01E679-1D6A-4A3C-8AA6-8BD5F4776AA5}" type="parTrans" cxnId="{710534AF-DBA6-47E0-8070-310B2576795A}">
      <dgm:prSet/>
      <dgm:spPr/>
      <dgm:t>
        <a:bodyPr/>
        <a:lstStyle/>
        <a:p>
          <a:endParaRPr lang="en-US"/>
        </a:p>
      </dgm:t>
    </dgm:pt>
    <dgm:pt modelId="{E6FEC54C-66C7-4489-BCD7-D809B6E33747}" type="sibTrans" cxnId="{710534AF-DBA6-47E0-8070-310B2576795A}">
      <dgm:prSet/>
      <dgm:spPr/>
      <dgm:t>
        <a:bodyPr/>
        <a:lstStyle/>
        <a:p>
          <a:endParaRPr lang="en-US"/>
        </a:p>
      </dgm:t>
    </dgm:pt>
    <dgm:pt modelId="{159D8404-3605-4305-BCA1-F03025018CCD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C1A7389A-67EF-44F2-94EE-7FEC7D1AF75E}" type="parTrans" cxnId="{A02BCEA2-FE87-43E4-BB0A-CA8370B8FE86}">
      <dgm:prSet/>
      <dgm:spPr/>
      <dgm:t>
        <a:bodyPr/>
        <a:lstStyle/>
        <a:p>
          <a:endParaRPr lang="en-US"/>
        </a:p>
      </dgm:t>
    </dgm:pt>
    <dgm:pt modelId="{EB9A9F7E-5D00-4A93-B585-678EEC953B44}" type="sibTrans" cxnId="{A02BCEA2-FE87-43E4-BB0A-CA8370B8FE86}">
      <dgm:prSet/>
      <dgm:spPr/>
      <dgm:t>
        <a:bodyPr/>
        <a:lstStyle/>
        <a:p>
          <a:endParaRPr lang="en-US"/>
        </a:p>
      </dgm:t>
    </dgm:pt>
    <dgm:pt modelId="{B464005B-E5AF-47B5-A1DD-26A701ED2DB4}">
      <dgm:prSet phldrT="[Text]"/>
      <dgm:spPr/>
      <dgm:t>
        <a:bodyPr/>
        <a:lstStyle/>
        <a:p>
          <a:r>
            <a:rPr lang="en-US" dirty="0"/>
            <a:t>throw</a:t>
          </a:r>
        </a:p>
      </dgm:t>
    </dgm:pt>
    <dgm:pt modelId="{4423644B-6E08-4146-A8E5-223A13B62D9C}" type="parTrans" cxnId="{7C4C0631-52FF-424E-BBC3-D93E0F680F55}">
      <dgm:prSet/>
      <dgm:spPr/>
      <dgm:t>
        <a:bodyPr/>
        <a:lstStyle/>
        <a:p>
          <a:endParaRPr lang="en-US"/>
        </a:p>
      </dgm:t>
    </dgm:pt>
    <dgm:pt modelId="{C6C20FA1-045D-44C0-9F11-EA76CB02B02F}" type="sibTrans" cxnId="{7C4C0631-52FF-424E-BBC3-D93E0F680F55}">
      <dgm:prSet/>
      <dgm:spPr/>
      <dgm:t>
        <a:bodyPr/>
        <a:lstStyle/>
        <a:p>
          <a:endParaRPr lang="en-US"/>
        </a:p>
      </dgm:t>
    </dgm:pt>
    <dgm:pt modelId="{1E0EAD35-C0D1-4C68-A2D8-E6410A468EDF}">
      <dgm:prSet phldrT="[Text]"/>
      <dgm:spPr/>
      <dgm:t>
        <a:bodyPr/>
        <a:lstStyle/>
        <a:p>
          <a:r>
            <a:rPr lang="en-US" dirty="0"/>
            <a:t>throws</a:t>
          </a:r>
        </a:p>
      </dgm:t>
    </dgm:pt>
    <dgm:pt modelId="{8F193379-6E7D-49CB-B1DC-FCEEE057C89F}" type="parTrans" cxnId="{28402FAA-37BD-435E-9DFD-4DF7468B5E93}">
      <dgm:prSet/>
      <dgm:spPr/>
      <dgm:t>
        <a:bodyPr/>
        <a:lstStyle/>
        <a:p>
          <a:endParaRPr lang="en-US"/>
        </a:p>
      </dgm:t>
    </dgm:pt>
    <dgm:pt modelId="{DE2E07CD-164C-4377-89E8-B13A3652C318}" type="sibTrans" cxnId="{28402FAA-37BD-435E-9DFD-4DF7468B5E93}">
      <dgm:prSet/>
      <dgm:spPr/>
      <dgm:t>
        <a:bodyPr/>
        <a:lstStyle/>
        <a:p>
          <a:endParaRPr lang="en-US"/>
        </a:p>
      </dgm:t>
    </dgm:pt>
    <dgm:pt modelId="{4CEBFECB-BB6C-445E-99F5-B60B9CAB86C8}">
      <dgm:prSet phldrT="[Text]"/>
      <dgm:spPr/>
      <dgm:t>
        <a:bodyPr/>
        <a:lstStyle/>
        <a:p>
          <a:r>
            <a:rPr lang="en-US" dirty="0"/>
            <a:t>finally</a:t>
          </a:r>
        </a:p>
      </dgm:t>
    </dgm:pt>
    <dgm:pt modelId="{4B214A94-6078-4402-B9F1-EA306C0B4A92}" type="parTrans" cxnId="{38090AC6-439B-487F-9889-532B4C51329C}">
      <dgm:prSet/>
      <dgm:spPr/>
      <dgm:t>
        <a:bodyPr/>
        <a:lstStyle/>
        <a:p>
          <a:endParaRPr lang="en-US"/>
        </a:p>
      </dgm:t>
    </dgm:pt>
    <dgm:pt modelId="{8E507246-D7F6-466D-B5E9-6F54311192B2}" type="sibTrans" cxnId="{38090AC6-439B-487F-9889-532B4C51329C}">
      <dgm:prSet/>
      <dgm:spPr/>
      <dgm:t>
        <a:bodyPr/>
        <a:lstStyle/>
        <a:p>
          <a:endParaRPr lang="en-US"/>
        </a:p>
      </dgm:t>
    </dgm:pt>
    <dgm:pt modelId="{4043CA1F-7EFB-4C05-99FE-0814FA15566E}" type="pres">
      <dgm:prSet presAssocID="{E9B61533-0AF1-4EC5-A716-3BC5A04D4306}" presName="diagram" presStyleCnt="0">
        <dgm:presLayoutVars>
          <dgm:dir/>
          <dgm:resizeHandles val="exact"/>
        </dgm:presLayoutVars>
      </dgm:prSet>
      <dgm:spPr/>
    </dgm:pt>
    <dgm:pt modelId="{14A2F834-1388-4FD2-8EA6-BC21601C0B8A}" type="pres">
      <dgm:prSet presAssocID="{95035371-B282-420E-9780-4A5AB7C4244A}" presName="node" presStyleLbl="node1" presStyleIdx="0" presStyleCnt="5">
        <dgm:presLayoutVars>
          <dgm:bulletEnabled val="1"/>
        </dgm:presLayoutVars>
      </dgm:prSet>
      <dgm:spPr/>
    </dgm:pt>
    <dgm:pt modelId="{ADDFA1E9-1C3F-4E15-9C5D-84A587007286}" type="pres">
      <dgm:prSet presAssocID="{E6FEC54C-66C7-4489-BCD7-D809B6E33747}" presName="sibTrans" presStyleCnt="0"/>
      <dgm:spPr/>
    </dgm:pt>
    <dgm:pt modelId="{E35E50C6-7838-4B68-AF29-01638F367FFC}" type="pres">
      <dgm:prSet presAssocID="{159D8404-3605-4305-BCA1-F03025018CCD}" presName="node" presStyleLbl="node1" presStyleIdx="1" presStyleCnt="5">
        <dgm:presLayoutVars>
          <dgm:bulletEnabled val="1"/>
        </dgm:presLayoutVars>
      </dgm:prSet>
      <dgm:spPr/>
    </dgm:pt>
    <dgm:pt modelId="{26670796-A330-416F-8865-4FDA9A28FFD3}" type="pres">
      <dgm:prSet presAssocID="{EB9A9F7E-5D00-4A93-B585-678EEC953B44}" presName="sibTrans" presStyleCnt="0"/>
      <dgm:spPr/>
    </dgm:pt>
    <dgm:pt modelId="{159034BB-3A14-46B7-8B86-59AAB0C077E6}" type="pres">
      <dgm:prSet presAssocID="{B464005B-E5AF-47B5-A1DD-26A701ED2DB4}" presName="node" presStyleLbl="node1" presStyleIdx="2" presStyleCnt="5" custLinFactY="22014" custLinFactNeighborX="1482" custLinFactNeighborY="100000">
        <dgm:presLayoutVars>
          <dgm:bulletEnabled val="1"/>
        </dgm:presLayoutVars>
      </dgm:prSet>
      <dgm:spPr/>
    </dgm:pt>
    <dgm:pt modelId="{D3C77529-683B-47F3-ADEA-C1DD3FD852DA}" type="pres">
      <dgm:prSet presAssocID="{C6C20FA1-045D-44C0-9F11-EA76CB02B02F}" presName="sibTrans" presStyleCnt="0"/>
      <dgm:spPr/>
    </dgm:pt>
    <dgm:pt modelId="{C767E3E7-7C04-4377-89B8-A18D27F68CC8}" type="pres">
      <dgm:prSet presAssocID="{1E0EAD35-C0D1-4C68-A2D8-E6410A468EDF}" presName="node" presStyleLbl="node1" presStyleIdx="3" presStyleCnt="5" custLinFactY="22014" custLinFactNeighborX="6879" custLinFactNeighborY="100000">
        <dgm:presLayoutVars>
          <dgm:bulletEnabled val="1"/>
        </dgm:presLayoutVars>
      </dgm:prSet>
      <dgm:spPr/>
    </dgm:pt>
    <dgm:pt modelId="{7E20D68B-51F0-42BB-A89E-FE5113913E47}" type="pres">
      <dgm:prSet presAssocID="{DE2E07CD-164C-4377-89E8-B13A3652C318}" presName="sibTrans" presStyleCnt="0"/>
      <dgm:spPr/>
    </dgm:pt>
    <dgm:pt modelId="{A3EF914D-D476-4F09-AFF6-8DDCC25C5BB6}" type="pres">
      <dgm:prSet presAssocID="{4CEBFECB-BB6C-445E-99F5-B60B9CAB86C8}" presName="node" presStyleLbl="node1" presStyleIdx="4" presStyleCnt="5" custLinFactY="-16948" custLinFactNeighborX="-2608" custLinFactNeighborY="-100000">
        <dgm:presLayoutVars>
          <dgm:bulletEnabled val="1"/>
        </dgm:presLayoutVars>
      </dgm:prSet>
      <dgm:spPr/>
    </dgm:pt>
  </dgm:ptLst>
  <dgm:cxnLst>
    <dgm:cxn modelId="{A33FAD08-F9C6-4BA8-9ED3-2C0225AFC97A}" type="presOf" srcId="{4CEBFECB-BB6C-445E-99F5-B60B9CAB86C8}" destId="{A3EF914D-D476-4F09-AFF6-8DDCC25C5BB6}" srcOrd="0" destOrd="0" presId="urn:microsoft.com/office/officeart/2005/8/layout/default"/>
    <dgm:cxn modelId="{7C4C0631-52FF-424E-BBC3-D93E0F680F55}" srcId="{E9B61533-0AF1-4EC5-A716-3BC5A04D4306}" destId="{B464005B-E5AF-47B5-A1DD-26A701ED2DB4}" srcOrd="2" destOrd="0" parTransId="{4423644B-6E08-4146-A8E5-223A13B62D9C}" sibTransId="{C6C20FA1-045D-44C0-9F11-EA76CB02B02F}"/>
    <dgm:cxn modelId="{90C70264-A51D-46FD-A501-D6467DDDA1DE}" type="presOf" srcId="{B464005B-E5AF-47B5-A1DD-26A701ED2DB4}" destId="{159034BB-3A14-46B7-8B86-59AAB0C077E6}" srcOrd="0" destOrd="0" presId="urn:microsoft.com/office/officeart/2005/8/layout/default"/>
    <dgm:cxn modelId="{BC07675A-C6DE-4AD8-933F-6CC2DF6ADCD1}" type="presOf" srcId="{1E0EAD35-C0D1-4C68-A2D8-E6410A468EDF}" destId="{C767E3E7-7C04-4377-89B8-A18D27F68CC8}" srcOrd="0" destOrd="0" presId="urn:microsoft.com/office/officeart/2005/8/layout/default"/>
    <dgm:cxn modelId="{2C3AA67D-DD99-43A0-B084-9877BDA20E1A}" type="presOf" srcId="{95035371-B282-420E-9780-4A5AB7C4244A}" destId="{14A2F834-1388-4FD2-8EA6-BC21601C0B8A}" srcOrd="0" destOrd="0" presId="urn:microsoft.com/office/officeart/2005/8/layout/default"/>
    <dgm:cxn modelId="{81500C89-8685-4154-A5CD-69B90C4749E8}" type="presOf" srcId="{E9B61533-0AF1-4EC5-A716-3BC5A04D4306}" destId="{4043CA1F-7EFB-4C05-99FE-0814FA15566E}" srcOrd="0" destOrd="0" presId="urn:microsoft.com/office/officeart/2005/8/layout/default"/>
    <dgm:cxn modelId="{E2C57C91-E14C-4595-9504-778C280EAD80}" type="presOf" srcId="{159D8404-3605-4305-BCA1-F03025018CCD}" destId="{E35E50C6-7838-4B68-AF29-01638F367FFC}" srcOrd="0" destOrd="0" presId="urn:microsoft.com/office/officeart/2005/8/layout/default"/>
    <dgm:cxn modelId="{A02BCEA2-FE87-43E4-BB0A-CA8370B8FE86}" srcId="{E9B61533-0AF1-4EC5-A716-3BC5A04D4306}" destId="{159D8404-3605-4305-BCA1-F03025018CCD}" srcOrd="1" destOrd="0" parTransId="{C1A7389A-67EF-44F2-94EE-7FEC7D1AF75E}" sibTransId="{EB9A9F7E-5D00-4A93-B585-678EEC953B44}"/>
    <dgm:cxn modelId="{28402FAA-37BD-435E-9DFD-4DF7468B5E93}" srcId="{E9B61533-0AF1-4EC5-A716-3BC5A04D4306}" destId="{1E0EAD35-C0D1-4C68-A2D8-E6410A468EDF}" srcOrd="3" destOrd="0" parTransId="{8F193379-6E7D-49CB-B1DC-FCEEE057C89F}" sibTransId="{DE2E07CD-164C-4377-89E8-B13A3652C318}"/>
    <dgm:cxn modelId="{710534AF-DBA6-47E0-8070-310B2576795A}" srcId="{E9B61533-0AF1-4EC5-A716-3BC5A04D4306}" destId="{95035371-B282-420E-9780-4A5AB7C4244A}" srcOrd="0" destOrd="0" parTransId="{4A01E679-1D6A-4A3C-8AA6-8BD5F4776AA5}" sibTransId="{E6FEC54C-66C7-4489-BCD7-D809B6E33747}"/>
    <dgm:cxn modelId="{38090AC6-439B-487F-9889-532B4C51329C}" srcId="{E9B61533-0AF1-4EC5-A716-3BC5A04D4306}" destId="{4CEBFECB-BB6C-445E-99F5-B60B9CAB86C8}" srcOrd="4" destOrd="0" parTransId="{4B214A94-6078-4402-B9F1-EA306C0B4A92}" sibTransId="{8E507246-D7F6-466D-B5E9-6F54311192B2}"/>
    <dgm:cxn modelId="{34146CC5-00F5-4350-9E8F-AE6FCA5D5FF7}" type="presParOf" srcId="{4043CA1F-7EFB-4C05-99FE-0814FA15566E}" destId="{14A2F834-1388-4FD2-8EA6-BC21601C0B8A}" srcOrd="0" destOrd="0" presId="urn:microsoft.com/office/officeart/2005/8/layout/default"/>
    <dgm:cxn modelId="{B9797372-27BA-47E2-B7FE-FAD3102F0F49}" type="presParOf" srcId="{4043CA1F-7EFB-4C05-99FE-0814FA15566E}" destId="{ADDFA1E9-1C3F-4E15-9C5D-84A587007286}" srcOrd="1" destOrd="0" presId="urn:microsoft.com/office/officeart/2005/8/layout/default"/>
    <dgm:cxn modelId="{C62DD8C1-0DFC-4A6B-9F12-03E1B4F30AD1}" type="presParOf" srcId="{4043CA1F-7EFB-4C05-99FE-0814FA15566E}" destId="{E35E50C6-7838-4B68-AF29-01638F367FFC}" srcOrd="2" destOrd="0" presId="urn:microsoft.com/office/officeart/2005/8/layout/default"/>
    <dgm:cxn modelId="{F03DAC44-0F6E-485B-93CF-4BDA6EEF11AD}" type="presParOf" srcId="{4043CA1F-7EFB-4C05-99FE-0814FA15566E}" destId="{26670796-A330-416F-8865-4FDA9A28FFD3}" srcOrd="3" destOrd="0" presId="urn:microsoft.com/office/officeart/2005/8/layout/default"/>
    <dgm:cxn modelId="{C3BA2240-1933-433B-AFAF-7EA7DFDD5102}" type="presParOf" srcId="{4043CA1F-7EFB-4C05-99FE-0814FA15566E}" destId="{159034BB-3A14-46B7-8B86-59AAB0C077E6}" srcOrd="4" destOrd="0" presId="urn:microsoft.com/office/officeart/2005/8/layout/default"/>
    <dgm:cxn modelId="{6B37E177-3A46-4807-B7F5-BD42394731D4}" type="presParOf" srcId="{4043CA1F-7EFB-4C05-99FE-0814FA15566E}" destId="{D3C77529-683B-47F3-ADEA-C1DD3FD852DA}" srcOrd="5" destOrd="0" presId="urn:microsoft.com/office/officeart/2005/8/layout/default"/>
    <dgm:cxn modelId="{6F7ABF09-90E3-4CD9-862A-616C3F9D1FED}" type="presParOf" srcId="{4043CA1F-7EFB-4C05-99FE-0814FA15566E}" destId="{C767E3E7-7C04-4377-89B8-A18D27F68CC8}" srcOrd="6" destOrd="0" presId="urn:microsoft.com/office/officeart/2005/8/layout/default"/>
    <dgm:cxn modelId="{EE38FDC7-2975-4422-B799-9586F131495A}" type="presParOf" srcId="{4043CA1F-7EFB-4C05-99FE-0814FA15566E}" destId="{7E20D68B-51F0-42BB-A89E-FE5113913E47}" srcOrd="7" destOrd="0" presId="urn:microsoft.com/office/officeart/2005/8/layout/default"/>
    <dgm:cxn modelId="{3DD3702B-AB1E-46A3-9031-16EA7F3F3D47}" type="presParOf" srcId="{4043CA1F-7EFB-4C05-99FE-0814FA15566E}" destId="{A3EF914D-D476-4F09-AFF6-8DDCC25C5BB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2F834-1388-4FD2-8EA6-BC21601C0B8A}">
      <dsp:nvSpPr>
        <dsp:cNvPr id="0" name=""/>
        <dsp:cNvSpPr/>
      </dsp:nvSpPr>
      <dsp:spPr>
        <a:xfrm>
          <a:off x="642805" y="781"/>
          <a:ext cx="2399518" cy="14397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try</a:t>
          </a:r>
        </a:p>
      </dsp:txBody>
      <dsp:txXfrm>
        <a:off x="642805" y="781"/>
        <a:ext cx="2399518" cy="1439711"/>
      </dsp:txXfrm>
    </dsp:sp>
    <dsp:sp modelId="{E35E50C6-7838-4B68-AF29-01638F367FFC}">
      <dsp:nvSpPr>
        <dsp:cNvPr id="0" name=""/>
        <dsp:cNvSpPr/>
      </dsp:nvSpPr>
      <dsp:spPr>
        <a:xfrm>
          <a:off x="3282275" y="781"/>
          <a:ext cx="2399518" cy="14397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catch</a:t>
          </a:r>
        </a:p>
      </dsp:txBody>
      <dsp:txXfrm>
        <a:off x="3282275" y="781"/>
        <a:ext cx="2399518" cy="1439711"/>
      </dsp:txXfrm>
    </dsp:sp>
    <dsp:sp modelId="{159034BB-3A14-46B7-8B86-59AAB0C077E6}">
      <dsp:nvSpPr>
        <dsp:cNvPr id="0" name=""/>
        <dsp:cNvSpPr/>
      </dsp:nvSpPr>
      <dsp:spPr>
        <a:xfrm>
          <a:off x="678366" y="3360888"/>
          <a:ext cx="2399518" cy="14397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throw</a:t>
          </a:r>
        </a:p>
      </dsp:txBody>
      <dsp:txXfrm>
        <a:off x="678366" y="3360888"/>
        <a:ext cx="2399518" cy="1439711"/>
      </dsp:txXfrm>
    </dsp:sp>
    <dsp:sp modelId="{C767E3E7-7C04-4377-89B8-A18D27F68CC8}">
      <dsp:nvSpPr>
        <dsp:cNvPr id="0" name=""/>
        <dsp:cNvSpPr/>
      </dsp:nvSpPr>
      <dsp:spPr>
        <a:xfrm>
          <a:off x="3447338" y="3360888"/>
          <a:ext cx="2399518" cy="14397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throws</a:t>
          </a:r>
        </a:p>
      </dsp:txBody>
      <dsp:txXfrm>
        <a:off x="3447338" y="3360888"/>
        <a:ext cx="2399518" cy="1439711"/>
      </dsp:txXfrm>
    </dsp:sp>
    <dsp:sp modelId="{A3EF914D-D476-4F09-AFF6-8DDCC25C5BB6}">
      <dsp:nvSpPr>
        <dsp:cNvPr id="0" name=""/>
        <dsp:cNvSpPr/>
      </dsp:nvSpPr>
      <dsp:spPr>
        <a:xfrm>
          <a:off x="1899961" y="1676394"/>
          <a:ext cx="2399518" cy="14397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finally</a:t>
          </a:r>
        </a:p>
      </dsp:txBody>
      <dsp:txXfrm>
        <a:off x="1899961" y="1676394"/>
        <a:ext cx="2399518" cy="1439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 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 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 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 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 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 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fld id="{78FF05DF-4192-4542-BFC1-CF8E75C22D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 typeface="Times New Roman" pitchFamily="18" charset="0"/>
              <a:buNone/>
            </a:pPr>
            <a:fld id="{1B19B8FE-79FF-4FB8-9B13-23842D0F415A}" type="slidenum">
              <a:rPr lang="en-US">
                <a:latin typeface="Calibri" pitchFamily="34" charset="0"/>
              </a:rPr>
              <a:pPr>
                <a:buFont typeface="Times New Roman" pitchFamily="18" charset="0"/>
                <a:buNone/>
              </a:pPr>
              <a:t>1</a:t>
            </a:fld>
            <a:endParaRPr lang="en-US">
              <a:latin typeface="Calibri" pitchFamily="34" charset="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latin typeface="Calibri" pitchFamily="34" charset="0"/>
              <a:ea typeface="DejaVu Sans"/>
              <a:cs typeface="DejaVu Sans"/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BF82D10-5C16-4829-9F17-154EEBF10BED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685800" y="5715000"/>
            <a:ext cx="5822950" cy="1330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The Principle of Intimate Engagement: You must commit to the problem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“Roll up your sleeves”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“Get your hands dirty.”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07A4E3-51CE-4566-9FBA-14F7798D845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07A4E3-51CE-4566-9FBA-14F7798D845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45095-AAA9-4337-BE32-175939845006}" type="slidenum">
              <a:rPr lang="en-US"/>
              <a:pPr/>
              <a:t>15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BA626-F51E-431C-AFF7-9EC5E4027E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49C18-5555-4397-BA3D-E160A40D09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222250"/>
            <a:ext cx="2055812" cy="5857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222250"/>
            <a:ext cx="6018213" cy="5857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975FC-4AED-434E-A9CE-A2F2B3B9F8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18FC1-3BB8-4563-8B5B-B3734429C9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2A814-CB47-49D3-8C85-29D120EF5B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2838"/>
            <a:ext cx="4037013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12838"/>
            <a:ext cx="4037012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C2C5C-7E89-4463-B1E4-0830570D77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234DF-5776-4C24-A466-5B09B1F159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F0B03-ACB6-4CC3-900B-A7691AB335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089CD-C03F-4369-A22B-B67F2EC99E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9E364-D994-4648-AB48-61F367E2EE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1D31E-B858-4118-9FFB-F825641565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22250"/>
            <a:ext cx="8226425" cy="1433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12838"/>
            <a:ext cx="8226425" cy="4522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smtClean="0">
                <a:solidFill>
                  <a:srgbClr val="898989"/>
                </a:solidFill>
                <a:latin typeface="Calibri" pitchFamily="3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Calibri" pitchFamily="32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smtClean="0">
                <a:solidFill>
                  <a:srgbClr val="898989"/>
                </a:solidFill>
                <a:latin typeface="Calibri" pitchFamily="3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406CF2D-E5F3-4A7D-9B0B-4FAE486653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56325"/>
            <a:ext cx="9161463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sz="10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sz="1000"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sz="1000">
              <a:latin typeface="Arial" pitchFamily="34" charset="0"/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sz="1000">
              <a:latin typeface="Arial" pitchFamily="34" charset="0"/>
            </a:endParaRPr>
          </a:p>
        </p:txBody>
      </p:sp>
      <p:sp>
        <p:nvSpPr>
          <p:cNvPr id="12" name="Rectangle 35"/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sz="10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5pPr>
      <a:lvl6pPr marL="25146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6pPr>
      <a:lvl7pPr marL="29718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7pPr>
      <a:lvl8pPr marL="34290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8pPr>
      <a:lvl9pPr marL="38862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4.vml" /><Relationship Id="rId4" Type="http://schemas.openxmlformats.org/officeDocument/2006/relationships/image" Target="../media/image6.emf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5.vml" /><Relationship Id="rId4" Type="http://schemas.openxmlformats.org/officeDocument/2006/relationships/image" Target="../media/image7.emf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6.vml" /><Relationship Id="rId4" Type="http://schemas.openxmlformats.org/officeDocument/2006/relationships/image" Target="../media/image6.emf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io/PrintWriter.html" TargetMode="External" /><Relationship Id="rId2" Type="http://schemas.openxmlformats.org/officeDocument/2006/relationships/hyperlink" Target="http://java.sun.com/j2se/1.5.0/docs/api/java/util/Scanner.html" TargetMode="Externa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6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7.vml" /><Relationship Id="rId4" Type="http://schemas.openxmlformats.org/officeDocument/2006/relationships/image" Target="../media/image8.emf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8.vml" /><Relationship Id="rId4" Type="http://schemas.openxmlformats.org/officeDocument/2006/relationships/image" Target="../media/image9.emf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2se/1.5.0/docs/api/java/lang/IllegalArgumentException.html" TargetMode="Externa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tutorial/essential/exceptions/definition.html" TargetMode="External" /><Relationship Id="rId2" Type="http://schemas.openxmlformats.org/officeDocument/2006/relationships/hyperlink" Target="http://java.sun.com/j2se/1.5.0/docs/api/java/lang/Exception.html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://mindprod.com/jgloss/exception.html" TargetMode="Externa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4" Type="http://schemas.openxmlformats.org/officeDocument/2006/relationships/image" Target="../media/image2.emf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4" Type="http://schemas.openxmlformats.org/officeDocument/2006/relationships/image" Target="../media/image4.emf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.vml" /><Relationship Id="rId4" Type="http://schemas.openxmlformats.org/officeDocument/2006/relationships/image" Target="../media/image5.em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838200" y="1676400"/>
            <a:ext cx="80772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600">
                <a:solidFill>
                  <a:srgbClr val="FF0000"/>
                </a:solidFill>
                <a:latin typeface="Cambria" pitchFamily="18" charset="0"/>
              </a:rPr>
              <a:t>Exception Handling</a:t>
            </a:r>
            <a:endParaRPr lang="en-US" sz="46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914400" y="2895600"/>
            <a:ext cx="8077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>
                <a:latin typeface="Cambria" pitchFamily="18" charset="0"/>
              </a:rPr>
              <a:t> SE306: Object Oriented Concept II</a:t>
            </a:r>
            <a:endParaRPr lang="en-US" sz="3600" dirty="0">
              <a:latin typeface="Cambria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</p:spPr>
        <p:txBody>
          <a:bodyPr/>
          <a:lstStyle/>
          <a:p>
            <a:r>
              <a:rPr lang="en-US"/>
              <a:t>System Errors</a:t>
            </a:r>
            <a:endParaRPr lang="en-US" b="1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685800" y="990600"/>
          <a:ext cx="8359775" cy="511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Picture" r:id="rId3" imgW="8001000" imgH="3657600" progId="Word.Picture.8">
                  <p:embed/>
                </p:oleObj>
              </mc:Choice>
              <mc:Fallback>
                <p:oleObj name="Picture" r:id="rId3" imgW="8001000" imgH="3657600" progId="Word.Picture.8">
                  <p:embed/>
                  <p:pic>
                    <p:nvPicPr>
                      <p:cNvPr id="40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028" t="2000" r="31085" b="4500"/>
                      <a:stretch>
                        <a:fillRect/>
                      </a:stretch>
                    </p:blipFill>
                    <p:spPr bwMode="auto">
                      <a:xfrm>
                        <a:off x="685800" y="990600"/>
                        <a:ext cx="8359775" cy="5110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88" name="Rectangle 16"/>
          <p:cNvSpPr>
            <a:spLocks noChangeArrowheads="1"/>
          </p:cNvSpPr>
          <p:nvPr/>
        </p:nvSpPr>
        <p:spPr bwMode="auto">
          <a:xfrm>
            <a:off x="3352800" y="3962400"/>
            <a:ext cx="3276600" cy="2133600"/>
          </a:xfrm>
          <a:prstGeom prst="rect">
            <a:avLst/>
          </a:prstGeom>
          <a:solidFill>
            <a:schemeClr val="accent1">
              <a:alpha val="18823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686" name="Text Box 14"/>
          <p:cNvSpPr txBox="1">
            <a:spLocks noChangeArrowheads="1"/>
          </p:cNvSpPr>
          <p:nvPr/>
        </p:nvSpPr>
        <p:spPr bwMode="auto">
          <a:xfrm>
            <a:off x="0" y="3872948"/>
            <a:ext cx="3048000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1" i="1" dirty="0">
                <a:solidFill>
                  <a:srgbClr val="FF0000"/>
                </a:solidFill>
                <a:cs typeface="Times New Roman" pitchFamily="18" charset="0"/>
              </a:rPr>
              <a:t>System errors</a:t>
            </a:r>
            <a:r>
              <a:rPr lang="en-US" sz="1600" b="1" dirty="0">
                <a:solidFill>
                  <a:srgbClr val="FF0000"/>
                </a:solidFill>
                <a:cs typeface="Times New Roman" pitchFamily="18" charset="0"/>
              </a:rPr>
              <a:t> are thrown by JVM and represented in the </a:t>
            </a:r>
            <a:r>
              <a:rPr lang="en-US" sz="1600" b="1" u="sng" dirty="0">
                <a:solidFill>
                  <a:srgbClr val="FF0000"/>
                </a:solidFill>
                <a:cs typeface="Times New Roman" pitchFamily="18" charset="0"/>
              </a:rPr>
              <a:t>Error</a:t>
            </a:r>
            <a:r>
              <a:rPr lang="en-US" sz="1600" b="1" dirty="0">
                <a:solidFill>
                  <a:srgbClr val="FF0000"/>
                </a:solidFill>
                <a:cs typeface="Times New Roman" pitchFamily="18" charset="0"/>
              </a:rPr>
              <a:t> class</a:t>
            </a:r>
            <a:r>
              <a:rPr lang="en-US" sz="1600" dirty="0">
                <a:solidFill>
                  <a:srgbClr val="FF0000"/>
                </a:solidFill>
                <a:cs typeface="Times New Roman" pitchFamily="18" charset="0"/>
              </a:rPr>
              <a:t>. </a:t>
            </a:r>
            <a:r>
              <a:rPr lang="en-US" sz="1600" b="1" dirty="0">
                <a:solidFill>
                  <a:srgbClr val="FF0000"/>
                </a:solidFill>
                <a:cs typeface="Times New Roman" pitchFamily="18" charset="0"/>
              </a:rPr>
              <a:t>The </a:t>
            </a:r>
            <a:r>
              <a:rPr lang="en-US" sz="1600" b="1" i="1" u="sng" dirty="0">
                <a:solidFill>
                  <a:srgbClr val="FF0000"/>
                </a:solidFill>
                <a:cs typeface="Times New Roman" pitchFamily="18" charset="0"/>
              </a:rPr>
              <a:t>Error</a:t>
            </a:r>
            <a:r>
              <a:rPr lang="en-US" sz="1600" b="1" dirty="0">
                <a:solidFill>
                  <a:srgbClr val="FF0000"/>
                </a:solidFill>
                <a:cs typeface="Times New Roman" pitchFamily="18" charset="0"/>
              </a:rPr>
              <a:t> class describes internal system errors. </a:t>
            </a:r>
            <a:r>
              <a:rPr lang="en-US" sz="1600" dirty="0">
                <a:cs typeface="Times New Roman" pitchFamily="18" charset="0"/>
              </a:rPr>
              <a:t>Such errors rarely occur. If one does, there is little you can do beyond notifying the user and trying to terminate the program gracefully.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4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4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88" grpId="0" animBg="1"/>
      <p:bldP spid="28468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</p:spPr>
        <p:txBody>
          <a:bodyPr/>
          <a:lstStyle/>
          <a:p>
            <a:r>
              <a:rPr lang="en-US"/>
              <a:t>Runtime Exceptions</a:t>
            </a:r>
            <a:endParaRPr lang="en-US" b="1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307975" y="914400"/>
          <a:ext cx="8359775" cy="511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Picture" r:id="rId3" imgW="8001000" imgH="3657600" progId="Word.Picture.8">
                  <p:embed/>
                </p:oleObj>
              </mc:Choice>
              <mc:Fallback>
                <p:oleObj name="Picture" r:id="rId3" imgW="8001000" imgH="3657600" progId="Word.Picture.8">
                  <p:embed/>
                  <p:pic>
                    <p:nvPicPr>
                      <p:cNvPr id="512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028" t="2000" r="31085" b="4500"/>
                      <a:stretch>
                        <a:fillRect/>
                      </a:stretch>
                    </p:blipFill>
                    <p:spPr bwMode="auto">
                      <a:xfrm>
                        <a:off x="307975" y="914400"/>
                        <a:ext cx="8359775" cy="5110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Line 4"/>
          <p:cNvSpPr>
            <a:spLocks noChangeShapeType="1"/>
          </p:cNvSpPr>
          <p:nvPr/>
        </p:nvSpPr>
        <p:spPr bwMode="auto">
          <a:xfrm>
            <a:off x="5867400" y="1752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755" name="Text Box 11"/>
          <p:cNvSpPr txBox="1">
            <a:spLocks noChangeArrowheads="1"/>
          </p:cNvSpPr>
          <p:nvPr/>
        </p:nvSpPr>
        <p:spPr bwMode="auto">
          <a:xfrm>
            <a:off x="5950224" y="4585252"/>
            <a:ext cx="31242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b="1" i="1" u="sng" dirty="0" err="1">
                <a:solidFill>
                  <a:srgbClr val="FF0000"/>
                </a:solidFill>
              </a:rPr>
              <a:t>RuntimeException</a:t>
            </a:r>
            <a:r>
              <a:rPr lang="en-US" sz="1800" b="1" dirty="0">
                <a:solidFill>
                  <a:srgbClr val="FF0000"/>
                </a:solidFill>
              </a:rPr>
              <a:t> is caused by programming errors, such as bad casting, accessing an out-of-bounds array, and numeric errors.</a:t>
            </a:r>
          </a:p>
        </p:txBody>
      </p:sp>
      <p:sp>
        <p:nvSpPr>
          <p:cNvPr id="5127" name="Line 12"/>
          <p:cNvSpPr>
            <a:spLocks noChangeShapeType="1"/>
          </p:cNvSpPr>
          <p:nvPr/>
        </p:nvSpPr>
        <p:spPr bwMode="auto">
          <a:xfrm>
            <a:off x="3352800" y="26670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28" name="Line 13"/>
          <p:cNvSpPr>
            <a:spLocks noChangeShapeType="1"/>
          </p:cNvSpPr>
          <p:nvPr/>
        </p:nvSpPr>
        <p:spPr bwMode="auto">
          <a:xfrm>
            <a:off x="3352800" y="32766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29" name="Line 15"/>
          <p:cNvSpPr>
            <a:spLocks noChangeShapeType="1"/>
          </p:cNvSpPr>
          <p:nvPr/>
        </p:nvSpPr>
        <p:spPr bwMode="auto">
          <a:xfrm>
            <a:off x="3352800" y="2667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760" name="Rectangle 16"/>
          <p:cNvSpPr>
            <a:spLocks noChangeArrowheads="1"/>
          </p:cNvSpPr>
          <p:nvPr/>
        </p:nvSpPr>
        <p:spPr bwMode="auto">
          <a:xfrm>
            <a:off x="5943600" y="1905000"/>
            <a:ext cx="2743200" cy="2438400"/>
          </a:xfrm>
          <a:prstGeom prst="rect">
            <a:avLst/>
          </a:prstGeom>
          <a:solidFill>
            <a:schemeClr val="accent1">
              <a:alpha val="18823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61" name="Rectangle 17"/>
          <p:cNvSpPr>
            <a:spLocks noChangeArrowheads="1"/>
          </p:cNvSpPr>
          <p:nvPr/>
        </p:nvSpPr>
        <p:spPr bwMode="auto">
          <a:xfrm>
            <a:off x="4267200" y="2743200"/>
            <a:ext cx="1676400" cy="533400"/>
          </a:xfrm>
          <a:prstGeom prst="rect">
            <a:avLst/>
          </a:prstGeom>
          <a:solidFill>
            <a:schemeClr val="accent1">
              <a:alpha val="18823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7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7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5" grpId="0" animBg="1" autoUpdateAnimBg="0"/>
      <p:bldP spid="287755" grpId="1" animBg="1"/>
      <p:bldP spid="287760" grpId="0" animBg="1"/>
      <p:bldP spid="2877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</p:spPr>
        <p:txBody>
          <a:bodyPr/>
          <a:lstStyle/>
          <a:p>
            <a:r>
              <a:rPr lang="en-US"/>
              <a:t>Checked Exceptions</a:t>
            </a:r>
            <a:endParaRPr lang="en-US" b="1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685800" y="990600"/>
          <a:ext cx="8359775" cy="511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Picture" r:id="rId3" imgW="8001000" imgH="3657600" progId="Word.Picture.8">
                  <p:embed/>
                </p:oleObj>
              </mc:Choice>
              <mc:Fallback>
                <p:oleObj name="Picture" r:id="rId3" imgW="8001000" imgH="3657600" progId="Word.Picture.8">
                  <p:embed/>
                  <p:pic>
                    <p:nvPicPr>
                      <p:cNvPr id="61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028" t="2000" r="31085" b="4500"/>
                      <a:stretch>
                        <a:fillRect/>
                      </a:stretch>
                    </p:blipFill>
                    <p:spPr bwMode="auto">
                      <a:xfrm>
                        <a:off x="685800" y="990600"/>
                        <a:ext cx="8359775" cy="5110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88" name="Rectangle 16"/>
          <p:cNvSpPr>
            <a:spLocks noChangeArrowheads="1"/>
          </p:cNvSpPr>
          <p:nvPr/>
        </p:nvSpPr>
        <p:spPr bwMode="auto">
          <a:xfrm>
            <a:off x="3352800" y="1143000"/>
            <a:ext cx="3276600" cy="1676400"/>
          </a:xfrm>
          <a:prstGeom prst="rect">
            <a:avLst/>
          </a:prstGeom>
          <a:solidFill>
            <a:schemeClr val="accent1">
              <a:alpha val="18823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Keywords: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2F118FC1-3BB8-4563-8B5B-B3734429C98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2438400" y="1066800"/>
          <a:ext cx="6324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Library Exceptions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6425" cy="4340225"/>
          </a:xfrm>
        </p:spPr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/>
              <a:t>Most Java routines </a:t>
            </a:r>
            <a:r>
              <a:rPr lang="en-US" sz="2800" dirty="0">
                <a:solidFill>
                  <a:srgbClr val="FF0000"/>
                </a:solidFill>
              </a:rPr>
              <a:t>throw</a:t>
            </a:r>
            <a:r>
              <a:rPr lang="en-US" sz="2800" dirty="0"/>
              <a:t> exceptions.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/>
              <a:t>How do you know that the method you are going to call may throw an exception?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You can look up the class documentation to see if a method throws exception</a:t>
            </a:r>
          </a:p>
          <a:p>
            <a:pPr lvl="1"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/>
              <a:t>Example: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/>
              <a:t>	See the </a:t>
            </a:r>
            <a:r>
              <a:rPr lang="en-US" sz="2800" dirty="0">
                <a:solidFill>
                  <a:schemeClr val="tx2"/>
                </a:solidFill>
              </a:rPr>
              <a:t>Scanner class </a:t>
            </a:r>
            <a:r>
              <a:rPr lang="en-US" sz="2800" dirty="0"/>
              <a:t>methods at: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15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8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800" dirty="0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990600" y="5410200"/>
            <a:ext cx="7772400" cy="46196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hlinkClick r:id="rId2"/>
              </a:rPr>
              <a:t>http://java.sun.com/j2se/1.5.0/docs/api/java/util/Scanner.html</a:t>
            </a:r>
            <a:endParaRPr lang="en-US" dirty="0">
              <a:hlinkClick r:id="rId3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37375" y="6245225"/>
            <a:ext cx="1901825" cy="476250"/>
          </a:xfrm>
          <a:prstGeom prst="rect">
            <a:avLst/>
          </a:prstGeom>
        </p:spPr>
        <p:txBody>
          <a:bodyPr/>
          <a:lstStyle/>
          <a:p>
            <a:fld id="{90ED4F9E-9D63-4D9A-87A4-1B4D9E6D22AF}" type="slidenum">
              <a:rPr lang="en-US"/>
              <a:pPr/>
              <a:t>15</a:t>
            </a:fld>
            <a:endParaRPr lang="en-US"/>
          </a:p>
        </p:txBody>
      </p:sp>
      <p:sp>
        <p:nvSpPr>
          <p:cNvPr id="952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of Events for </a:t>
            </a:r>
            <a:r>
              <a:rPr lang="en-US">
                <a:solidFill>
                  <a:srgbClr val="FFFF99"/>
                </a:solidFill>
                <a:latin typeface="Courier New" pitchFamily="49" charset="0"/>
              </a:rPr>
              <a:t>throw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3200400" y="1752600"/>
            <a:ext cx="19812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Preceding</a:t>
            </a:r>
            <a:r>
              <a:rPr lang="en-US"/>
              <a:t> </a:t>
            </a:r>
            <a:r>
              <a:rPr lang="en-US">
                <a:solidFill>
                  <a:schemeClr val="bg2"/>
                </a:solidFill>
              </a:rPr>
              <a:t>step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3200400" y="2286000"/>
            <a:ext cx="1981200" cy="1474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try block</a:t>
            </a:r>
            <a:br>
              <a:rPr lang="en-US">
                <a:solidFill>
                  <a:schemeClr val="bg2"/>
                </a:solidFill>
              </a:rPr>
            </a:br>
            <a:br>
              <a:rPr lang="en-US">
                <a:solidFill>
                  <a:schemeClr val="bg2"/>
                </a:solidFill>
              </a:rPr>
            </a:br>
            <a:r>
              <a:rPr lang="en-US" b="1">
                <a:solidFill>
                  <a:srgbClr val="FFFF99"/>
                </a:solidFill>
                <a:latin typeface="Courier New" pitchFamily="49" charset="0"/>
              </a:rPr>
              <a:t>throw </a:t>
            </a:r>
            <a:r>
              <a:rPr lang="en-US">
                <a:solidFill>
                  <a:schemeClr val="bg2"/>
                </a:solidFill>
              </a:rPr>
              <a:t>statement</a:t>
            </a:r>
            <a:br>
              <a:rPr lang="en-US">
                <a:solidFill>
                  <a:schemeClr val="bg2"/>
                </a:solidFill>
              </a:rPr>
            </a:br>
            <a:endParaRPr lang="en-US">
              <a:solidFill>
                <a:schemeClr val="bg2"/>
              </a:solidFill>
            </a:endParaRP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3200400" y="3962400"/>
            <a:ext cx="19812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unmatched catch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3200400" y="4495800"/>
            <a:ext cx="19812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matching catch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3200400" y="5029200"/>
            <a:ext cx="19812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unmatched catch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3200400" y="5562600"/>
            <a:ext cx="19812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next step</a:t>
            </a:r>
          </a:p>
        </p:txBody>
      </p:sp>
      <p:sp>
        <p:nvSpPr>
          <p:cNvPr id="95242" name="Line 10"/>
          <p:cNvSpPr>
            <a:spLocks noChangeShapeType="1"/>
          </p:cNvSpPr>
          <p:nvPr/>
        </p:nvSpPr>
        <p:spPr bwMode="auto">
          <a:xfrm>
            <a:off x="3733800" y="1524000"/>
            <a:ext cx="0" cy="144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243" name="Freeform 11"/>
          <p:cNvSpPr>
            <a:spLocks/>
          </p:cNvSpPr>
          <p:nvPr/>
        </p:nvSpPr>
        <p:spPr bwMode="auto">
          <a:xfrm>
            <a:off x="4876800" y="3124200"/>
            <a:ext cx="1104900" cy="15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6"/>
              </a:cxn>
              <a:cxn ang="0">
                <a:pos x="672" y="384"/>
              </a:cxn>
              <a:cxn ang="0">
                <a:pos x="576" y="720"/>
              </a:cxn>
              <a:cxn ang="0">
                <a:pos x="384" y="864"/>
              </a:cxn>
              <a:cxn ang="0">
                <a:pos x="96" y="960"/>
              </a:cxn>
            </a:cxnLst>
            <a:rect l="0" t="0" r="r" b="b"/>
            <a:pathLst>
              <a:path w="696" h="960">
                <a:moveTo>
                  <a:pt x="0" y="0"/>
                </a:moveTo>
                <a:cubicBezTo>
                  <a:pt x="160" y="16"/>
                  <a:pt x="320" y="32"/>
                  <a:pt x="432" y="96"/>
                </a:cubicBezTo>
                <a:cubicBezTo>
                  <a:pt x="544" y="160"/>
                  <a:pt x="648" y="280"/>
                  <a:pt x="672" y="384"/>
                </a:cubicBezTo>
                <a:cubicBezTo>
                  <a:pt x="696" y="488"/>
                  <a:pt x="624" y="640"/>
                  <a:pt x="576" y="720"/>
                </a:cubicBezTo>
                <a:cubicBezTo>
                  <a:pt x="528" y="800"/>
                  <a:pt x="464" y="824"/>
                  <a:pt x="384" y="864"/>
                </a:cubicBezTo>
                <a:cubicBezTo>
                  <a:pt x="304" y="904"/>
                  <a:pt x="200" y="932"/>
                  <a:pt x="96" y="96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244" name="Freeform 12"/>
          <p:cNvSpPr>
            <a:spLocks/>
          </p:cNvSpPr>
          <p:nvPr/>
        </p:nvSpPr>
        <p:spPr bwMode="auto">
          <a:xfrm>
            <a:off x="5029200" y="4724400"/>
            <a:ext cx="8382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6"/>
              </a:cxn>
              <a:cxn ang="0">
                <a:pos x="672" y="384"/>
              </a:cxn>
              <a:cxn ang="0">
                <a:pos x="576" y="720"/>
              </a:cxn>
              <a:cxn ang="0">
                <a:pos x="384" y="864"/>
              </a:cxn>
              <a:cxn ang="0">
                <a:pos x="96" y="960"/>
              </a:cxn>
            </a:cxnLst>
            <a:rect l="0" t="0" r="r" b="b"/>
            <a:pathLst>
              <a:path w="696" h="960">
                <a:moveTo>
                  <a:pt x="0" y="0"/>
                </a:moveTo>
                <a:cubicBezTo>
                  <a:pt x="160" y="16"/>
                  <a:pt x="320" y="32"/>
                  <a:pt x="432" y="96"/>
                </a:cubicBezTo>
                <a:cubicBezTo>
                  <a:pt x="544" y="160"/>
                  <a:pt x="648" y="280"/>
                  <a:pt x="672" y="384"/>
                </a:cubicBezTo>
                <a:cubicBezTo>
                  <a:pt x="696" y="488"/>
                  <a:pt x="624" y="640"/>
                  <a:pt x="576" y="720"/>
                </a:cubicBezTo>
                <a:cubicBezTo>
                  <a:pt x="528" y="800"/>
                  <a:pt x="464" y="824"/>
                  <a:pt x="384" y="864"/>
                </a:cubicBezTo>
                <a:cubicBezTo>
                  <a:pt x="304" y="904"/>
                  <a:pt x="200" y="932"/>
                  <a:pt x="96" y="96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2" grpId="0" animBg="1"/>
      <p:bldP spid="95243" grpId="0" animBg="1"/>
      <p:bldP spid="952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685800"/>
          </a:xfrm>
        </p:spPr>
        <p:txBody>
          <a:bodyPr/>
          <a:lstStyle/>
          <a:p>
            <a:r>
              <a:rPr lang="en-US" sz="4000"/>
              <a:t>Handling Exceptions</a:t>
            </a:r>
            <a:endParaRPr lang="en-US">
              <a:latin typeface="Book Antiqua" pitchFamily="18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2286000"/>
          </a:xfrm>
        </p:spPr>
        <p:txBody>
          <a:bodyPr/>
          <a:lstStyle/>
          <a:p>
            <a:pPr marL="0" indent="0"/>
            <a:r>
              <a:rPr lang="en-US" sz="3100" dirty="0">
                <a:solidFill>
                  <a:srgbClr val="FF0000"/>
                </a:solidFill>
                <a:cs typeface="Courier New" pitchFamily="49" charset="0"/>
              </a:rPr>
              <a:t>Java forces you to deal with </a:t>
            </a:r>
            <a:r>
              <a:rPr lang="en-US" sz="3100" u="sng" dirty="0">
                <a:solidFill>
                  <a:srgbClr val="FF0000"/>
                </a:solidFill>
                <a:cs typeface="Courier New" pitchFamily="49" charset="0"/>
              </a:rPr>
              <a:t>checked</a:t>
            </a:r>
            <a:r>
              <a:rPr lang="en-US" sz="3100" dirty="0">
                <a:solidFill>
                  <a:srgbClr val="FF0000"/>
                </a:solidFill>
                <a:cs typeface="Courier New" pitchFamily="49" charset="0"/>
              </a:rPr>
              <a:t> exceptions.</a:t>
            </a:r>
          </a:p>
          <a:p>
            <a:pPr marL="0" indent="0"/>
            <a:endParaRPr lang="en-US" sz="3100" dirty="0">
              <a:cs typeface="Courier New" pitchFamily="49" charset="0"/>
            </a:endParaRPr>
          </a:p>
          <a:p>
            <a:pPr marL="0" indent="0"/>
            <a:r>
              <a:rPr lang="en-US" sz="3100" dirty="0">
                <a:cs typeface="Courier New" pitchFamily="49" charset="0"/>
              </a:rPr>
              <a:t>Two possible ways to deal: </a:t>
            </a:r>
          </a:p>
        </p:txBody>
      </p: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2362200" y="27479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7170" name="Object 7"/>
          <p:cNvGraphicFramePr>
            <a:graphicFrameLocks noChangeAspect="1"/>
          </p:cNvGraphicFramePr>
          <p:nvPr/>
        </p:nvGraphicFramePr>
        <p:xfrm>
          <a:off x="109332" y="3048000"/>
          <a:ext cx="8915400" cy="2747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Picture" r:id="rId3" imgW="4420800" imgH="1359000" progId="Word.Picture.8">
                  <p:embed/>
                </p:oleObj>
              </mc:Choice>
              <mc:Fallback>
                <p:oleObj name="Picture" r:id="rId3" imgW="4420800" imgH="1359000" progId="Word.Picture.8">
                  <p:embed/>
                  <p:pic>
                    <p:nvPicPr>
                      <p:cNvPr id="717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32" y="3048000"/>
                        <a:ext cx="8915400" cy="2747576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  <a:noFill/>
        </p:spPr>
        <p:txBody>
          <a:bodyPr/>
          <a:lstStyle/>
          <a:p>
            <a:r>
              <a:rPr lang="en-US" dirty="0"/>
              <a:t>Catching Exceptions</a:t>
            </a:r>
            <a:endParaRPr lang="en-US" b="1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610600" cy="4191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try {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b="1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	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//Statements that may throw exceptions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sz="1800" b="1" dirty="0">
              <a:latin typeface="Courier New" pitchFamily="49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catch (Exception1 exVar1) {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b="1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//code to handle exceptions of type Exception1;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sz="1800" b="1" dirty="0">
              <a:latin typeface="Courier New" pitchFamily="49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catch (Exception2 exVar2) { 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  // code to handle exceptions of type Exception2;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sz="1800" b="1" dirty="0">
              <a:latin typeface="Courier New" pitchFamily="49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...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catch (</a:t>
            </a:r>
            <a:r>
              <a:rPr lang="en-US" sz="1800" b="1" dirty="0" err="1">
                <a:latin typeface="Courier New" pitchFamily="49" charset="0"/>
                <a:cs typeface="Times New Roman" pitchFamily="18" charset="0"/>
              </a:rPr>
              <a:t>ExceptionN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Times New Roman" pitchFamily="18" charset="0"/>
              </a:rPr>
              <a:t>exVarN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  // code to handle exceptions of type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exceptionN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sz="1800" b="1" dirty="0">
              <a:latin typeface="Courier New" pitchFamily="49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// statement after try-catch block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sz="18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838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Install an exception handler with </a:t>
            </a:r>
            <a:r>
              <a:rPr lang="en-US" b="1" dirty="0">
                <a:solidFill>
                  <a:srgbClr val="FF0000"/>
                </a:solidFill>
              </a:rPr>
              <a:t>try/ catch</a:t>
            </a:r>
            <a:r>
              <a:rPr lang="en-US" dirty="0"/>
              <a:t> statement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47800"/>
          </a:xfrm>
          <a:noFill/>
        </p:spPr>
        <p:txBody>
          <a:bodyPr/>
          <a:lstStyle/>
          <a:p>
            <a:r>
              <a:rPr lang="en-US"/>
              <a:t>Catching Exceptions</a:t>
            </a:r>
            <a:endParaRPr lang="en-US" b="1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2057400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1885950" y="2743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8194" name="Object 8"/>
          <p:cNvGraphicFramePr>
            <a:graphicFrameLocks noChangeAspect="1"/>
          </p:cNvGraphicFramePr>
          <p:nvPr/>
        </p:nvGraphicFramePr>
        <p:xfrm>
          <a:off x="134406" y="1143001"/>
          <a:ext cx="8857194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Picture" r:id="rId3" imgW="4572000" imgH="2057400" progId="Word.Picture.8">
                  <p:embed/>
                </p:oleObj>
              </mc:Choice>
              <mc:Fallback>
                <p:oleObj name="Picture" r:id="rId3" imgW="4572000" imgH="2057400" progId="Word.Picture.8">
                  <p:embed/>
                  <p:pic>
                    <p:nvPicPr>
                      <p:cNvPr id="819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06" y="1143001"/>
                        <a:ext cx="8857194" cy="4851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Getting Information from Exceptions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Use instance methods of the java.lang.Throwable class</a:t>
            </a:r>
          </a:p>
          <a:p>
            <a:r>
              <a:rPr lang="en-US" sz="2800"/>
              <a:t>Some useful methods: 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Example of printStackTrace() output</a:t>
            </a: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990600" y="2438400"/>
            <a:ext cx="7924800" cy="1077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 </a:t>
            </a:r>
            <a:r>
              <a:rPr lang="en-US" sz="2000" dirty="0"/>
              <a:t>String </a:t>
            </a:r>
            <a:r>
              <a:rPr lang="en-US" sz="2000" b="1" dirty="0" err="1"/>
              <a:t>toString</a:t>
            </a:r>
            <a:r>
              <a:rPr lang="en-US" sz="2000" dirty="0"/>
              <a:t>() 	  Returns a short description of the exception</a:t>
            </a:r>
          </a:p>
          <a:p>
            <a:pPr>
              <a:defRPr/>
            </a:pPr>
            <a:r>
              <a:rPr lang="en-US" sz="2000" dirty="0"/>
              <a:t> String </a:t>
            </a:r>
            <a:r>
              <a:rPr lang="en-US" sz="2000" b="1" dirty="0" err="1"/>
              <a:t>getMessage</a:t>
            </a:r>
            <a:r>
              <a:rPr lang="en-US" sz="2000" dirty="0"/>
              <a:t>()           Returns the detail description of  the exception</a:t>
            </a:r>
          </a:p>
          <a:p>
            <a:pPr>
              <a:defRPr/>
            </a:pPr>
            <a:r>
              <a:rPr lang="en-US" sz="2000" dirty="0"/>
              <a:t> void </a:t>
            </a:r>
            <a:r>
              <a:rPr lang="en-US" sz="2000" b="1" dirty="0" err="1"/>
              <a:t>printStackTrace</a:t>
            </a:r>
            <a:r>
              <a:rPr lang="en-US" sz="2000" dirty="0"/>
              <a:t>()     Prints the </a:t>
            </a:r>
            <a:r>
              <a:rPr lang="en-US" sz="2000" dirty="0" err="1"/>
              <a:t>stacktrace</a:t>
            </a:r>
            <a:r>
              <a:rPr lang="en-US" sz="2000" dirty="0"/>
              <a:t> information on the console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24400"/>
            <a:ext cx="7086600" cy="101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/>
              <a:t>java.lang.NullPointerException</a:t>
            </a:r>
            <a:r>
              <a:rPr lang="en-US" sz="2000" dirty="0"/>
              <a:t> at </a:t>
            </a:r>
            <a:r>
              <a:rPr lang="en-US" sz="2000" dirty="0" err="1"/>
              <a:t>MyClass.mash</a:t>
            </a:r>
            <a:r>
              <a:rPr lang="en-US" sz="2000" dirty="0"/>
              <a:t>(MyClass.java:9) at </a:t>
            </a:r>
            <a:r>
              <a:rPr lang="en-US" sz="2000" dirty="0" err="1"/>
              <a:t>MyClass.crunch</a:t>
            </a:r>
            <a:r>
              <a:rPr lang="en-US" sz="2000" dirty="0"/>
              <a:t>(MyClass.java:6) at </a:t>
            </a:r>
            <a:r>
              <a:rPr lang="en-US" sz="2000" dirty="0" err="1"/>
              <a:t>MyClass.main</a:t>
            </a:r>
            <a:r>
              <a:rPr lang="en-US" sz="2000" dirty="0"/>
              <a:t>(MyClass.java:3)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047750"/>
          </a:xfrm>
          <a:noFill/>
        </p:spPr>
        <p:txBody>
          <a:bodyPr/>
          <a:lstStyle/>
          <a:p>
            <a:r>
              <a:rPr lang="en-US"/>
              <a:t>Errors</a:t>
            </a:r>
            <a:endParaRPr lang="en-US" b="1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610600" cy="5334000"/>
          </a:xfrm>
        </p:spPr>
        <p:txBody>
          <a:bodyPr/>
          <a:lstStyle/>
          <a:p>
            <a:pPr marL="0" indent="0">
              <a:defRPr/>
            </a:pPr>
            <a:r>
              <a:rPr lang="en-US" sz="3000" dirty="0">
                <a:solidFill>
                  <a:srgbClr val="FF0000"/>
                </a:solidFill>
                <a:cs typeface="Times New Roman" pitchFamily="18" charset="0"/>
              </a:rPr>
              <a:t>Syntax errors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600" dirty="0">
                <a:cs typeface="Times New Roman" pitchFamily="18" charset="0"/>
              </a:rPr>
              <a:t>arise because the rules of the language have not been followed.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600" dirty="0">
                <a:cs typeface="Times New Roman" pitchFamily="18" charset="0"/>
              </a:rPr>
              <a:t>detected by the compiler.</a:t>
            </a:r>
          </a:p>
          <a:p>
            <a:pPr marL="0" indent="0">
              <a:defRPr/>
            </a:pPr>
            <a:r>
              <a:rPr lang="en-US" sz="3000" i="1" dirty="0">
                <a:solidFill>
                  <a:srgbClr val="FF0000"/>
                </a:solidFill>
                <a:cs typeface="Times New Roman" pitchFamily="18" charset="0"/>
              </a:rPr>
              <a:t>Logic errors</a:t>
            </a:r>
            <a:r>
              <a:rPr lang="en-US" sz="3000" dirty="0">
                <a:solidFill>
                  <a:srgbClr val="FF0000"/>
                </a:solidFill>
                <a:cs typeface="Times New Roman" pitchFamily="18" charset="0"/>
              </a:rPr>
              <a:t> </a:t>
            </a:r>
          </a:p>
          <a:p>
            <a:pPr marL="400050" lvl="1" indent="0">
              <a:buFont typeface="Arial" pitchFamily="34" charset="0"/>
              <a:buChar char="•"/>
              <a:defRPr/>
            </a:pPr>
            <a:r>
              <a:rPr lang="en-US" sz="2600" dirty="0">
                <a:cs typeface="Times New Roman" pitchFamily="18" charset="0"/>
              </a:rPr>
              <a:t>   leads to wrong results and detected during testing.</a:t>
            </a:r>
          </a:p>
          <a:p>
            <a:pPr marL="400050" lvl="1" indent="0">
              <a:buFont typeface="Arial" pitchFamily="34" charset="0"/>
              <a:buChar char="•"/>
              <a:defRPr/>
            </a:pPr>
            <a:r>
              <a:rPr lang="en-US" sz="2600" dirty="0">
                <a:cs typeface="Times New Roman" pitchFamily="18" charset="0"/>
              </a:rPr>
              <a:t>   arise because the logic coded by the programmer was </a:t>
            </a:r>
            <a:br>
              <a:rPr lang="en-US" sz="2600" dirty="0">
                <a:cs typeface="Times New Roman" pitchFamily="18" charset="0"/>
              </a:rPr>
            </a:br>
            <a:r>
              <a:rPr lang="en-US" sz="2600" dirty="0">
                <a:cs typeface="Times New Roman" pitchFamily="18" charset="0"/>
              </a:rPr>
              <a:t>     not  correct.</a:t>
            </a:r>
          </a:p>
          <a:p>
            <a:pPr>
              <a:defRPr/>
            </a:pPr>
            <a:r>
              <a:rPr lang="en-US" sz="3000" dirty="0">
                <a:cs typeface="Times New Roman" pitchFamily="18" charset="0"/>
              </a:rPr>
              <a:t> </a:t>
            </a:r>
            <a:r>
              <a:rPr lang="en-US" sz="3400" i="1" dirty="0">
                <a:solidFill>
                  <a:srgbClr val="FF0000"/>
                </a:solidFill>
                <a:cs typeface="Times New Roman" pitchFamily="18" charset="0"/>
              </a:rPr>
              <a:t>Runtime errors</a:t>
            </a:r>
            <a:r>
              <a:rPr lang="en-US" sz="3400" dirty="0">
                <a:solidFill>
                  <a:srgbClr val="FF0000"/>
                </a:solidFill>
                <a:cs typeface="Times New Roman" pitchFamily="18" charset="0"/>
              </a:rPr>
              <a:t>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600" dirty="0">
                <a:cs typeface="Times New Roman" pitchFamily="18" charset="0"/>
              </a:rPr>
              <a:t>Occur when the program is running and the environment detects an operation that is impossible to carry out.</a:t>
            </a:r>
          </a:p>
          <a:p>
            <a:pPr marL="0" indent="0">
              <a:defRPr/>
            </a:pPr>
            <a:endParaRPr lang="en-US" sz="30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17444" name="Text Box 4"/>
          <p:cNvSpPr txBox="1">
            <a:spLocks noChangeArrowheads="1"/>
          </p:cNvSpPr>
          <p:nvPr/>
        </p:nvSpPr>
        <p:spPr bwMode="auto">
          <a:xfrm>
            <a:off x="228600" y="1447800"/>
            <a:ext cx="8763000" cy="3970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public class Main {</a:t>
            </a:r>
          </a:p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   public static void main(String[] </a:t>
            </a:r>
            <a:r>
              <a:rPr lang="en-US" sz="1800" b="1" dirty="0" err="1">
                <a:latin typeface="Courier New" pitchFamily="49" charset="0"/>
              </a:rPr>
              <a:t>args</a:t>
            </a:r>
            <a:r>
              <a:rPr lang="en-US" sz="1800" b="1" dirty="0">
                <a:latin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java.io.PrintWriter</a:t>
            </a:r>
            <a:r>
              <a:rPr lang="en-US" sz="1800" b="1" dirty="0">
                <a:latin typeface="Courier New" pitchFamily="49" charset="0"/>
              </a:rPr>
              <a:t> output = null;</a:t>
            </a:r>
          </a:p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try {</a:t>
            </a:r>
          </a:p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		output = new </a:t>
            </a:r>
            <a:r>
              <a:rPr lang="en-US" sz="1800" b="1" dirty="0" err="1">
                <a:latin typeface="Courier New" pitchFamily="49" charset="0"/>
              </a:rPr>
              <a:t>java.io.PrintWriter</a:t>
            </a:r>
            <a:r>
              <a:rPr lang="en-US" sz="1800" b="1" dirty="0">
                <a:latin typeface="Courier New" pitchFamily="49" charset="0"/>
              </a:rPr>
              <a:t>(“text.txt”);</a:t>
            </a:r>
          </a:p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output.println</a:t>
            </a:r>
            <a:r>
              <a:rPr lang="en-US" sz="1800" b="1" dirty="0">
                <a:latin typeface="Courier New" pitchFamily="49" charset="0"/>
              </a:rPr>
              <a:t>(“Welcome to Java”);</a:t>
            </a:r>
          </a:p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output.close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catch(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java.io.IOException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ex){</a:t>
            </a:r>
          </a:p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               </a:t>
            </a:r>
            <a:r>
              <a:rPr lang="en-US" sz="1800" b="1" dirty="0" err="1">
                <a:latin typeface="Courier New" pitchFamily="49" charset="0"/>
              </a:rPr>
              <a:t>System.out.println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ex.toString</a:t>
            </a:r>
            <a:r>
              <a:rPr lang="en-US" sz="1800" b="1" dirty="0">
                <a:latin typeface="Courier New" pitchFamily="49" charset="0"/>
              </a:rPr>
              <a:t>());</a:t>
            </a:r>
          </a:p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		 </a:t>
            </a:r>
            <a:r>
              <a:rPr lang="en-US" sz="1800" b="1" dirty="0" err="1">
                <a:latin typeface="Courier New" pitchFamily="49" charset="0"/>
              </a:rPr>
              <a:t>ex.printStackTrace</a:t>
            </a:r>
            <a:r>
              <a:rPr lang="en-US" sz="1800" b="1" dirty="0">
                <a:latin typeface="Courier New" pitchFamily="49" charset="0"/>
              </a:rPr>
              <a:t>() ;</a:t>
            </a:r>
          </a:p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>
              <a:defRPr/>
            </a:pPr>
            <a:r>
              <a:rPr lang="fr-FR" sz="1800" b="1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}	</a:t>
            </a:r>
          </a:p>
          <a:p>
            <a:pPr>
              <a:defRPr/>
            </a:pPr>
            <a:r>
              <a:rPr lang="fr-FR" sz="1800" b="1" dirty="0">
                <a:latin typeface="Courier New" pitchFamily="49" charset="0"/>
              </a:rPr>
              <a:t>}</a:t>
            </a:r>
            <a:endParaRPr 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410200"/>
            <a:ext cx="8382000" cy="1828800"/>
          </a:xfrm>
        </p:spPr>
        <p:txBody>
          <a:bodyPr/>
          <a:lstStyle/>
          <a:p>
            <a:r>
              <a:rPr lang="en-US" sz="2400"/>
              <a:t>Must execute output.close() even if exception happens </a:t>
            </a:r>
          </a:p>
        </p:txBody>
      </p:sp>
      <p:sp>
        <p:nvSpPr>
          <p:cNvPr id="317444" name="Text Box 4"/>
          <p:cNvSpPr txBox="1">
            <a:spLocks noChangeArrowheads="1"/>
          </p:cNvSpPr>
          <p:nvPr/>
        </p:nvSpPr>
        <p:spPr bwMode="auto">
          <a:xfrm>
            <a:off x="228600" y="1447800"/>
            <a:ext cx="8763000" cy="36623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public class Main {</a:t>
            </a:r>
          </a:p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   public static void main(String[] </a:t>
            </a:r>
            <a:r>
              <a:rPr lang="en-US" sz="1800" b="1" dirty="0" err="1">
                <a:latin typeface="Courier New" pitchFamily="49" charset="0"/>
              </a:rPr>
              <a:t>args</a:t>
            </a:r>
            <a:r>
              <a:rPr lang="en-US" sz="1800" b="1" dirty="0">
                <a:latin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java.io.PrintWriter</a:t>
            </a:r>
            <a:r>
              <a:rPr lang="en-US" sz="1800" b="1" dirty="0">
                <a:latin typeface="Courier New" pitchFamily="49" charset="0"/>
              </a:rPr>
              <a:t> output = null;</a:t>
            </a:r>
          </a:p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try {</a:t>
            </a:r>
          </a:p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		output = new </a:t>
            </a:r>
            <a:r>
              <a:rPr lang="en-US" sz="1800" b="1" dirty="0" err="1">
                <a:latin typeface="Courier New" pitchFamily="49" charset="0"/>
              </a:rPr>
              <a:t>java.io.PrintWriter</a:t>
            </a:r>
            <a:r>
              <a:rPr lang="en-US" sz="1800" b="1" dirty="0">
                <a:latin typeface="Courier New" pitchFamily="49" charset="0"/>
              </a:rPr>
              <a:t>(“text.txt”);</a:t>
            </a:r>
          </a:p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output.println</a:t>
            </a:r>
            <a:r>
              <a:rPr lang="en-US" sz="1800" b="1" dirty="0">
                <a:latin typeface="Courier New" pitchFamily="49" charset="0"/>
              </a:rPr>
              <a:t>(“Welcome to Java”);</a:t>
            </a:r>
          </a:p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output.close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();</a:t>
            </a:r>
          </a:p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	catch(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java.io.IOException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ex){</a:t>
            </a:r>
          </a:p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		 </a:t>
            </a:r>
            <a:r>
              <a:rPr lang="en-US" sz="1800" b="1" dirty="0" err="1">
                <a:latin typeface="Courier New" pitchFamily="49" charset="0"/>
              </a:rPr>
              <a:t>ex.printStackTrace</a:t>
            </a:r>
            <a:r>
              <a:rPr lang="en-US" sz="1800" b="1" dirty="0">
                <a:latin typeface="Courier New" pitchFamily="49" charset="0"/>
              </a:rPr>
              <a:t>() ;</a:t>
            </a:r>
          </a:p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fr-FR" sz="1800" b="1" dirty="0">
                <a:latin typeface="Courier New" pitchFamily="49" charset="0"/>
              </a:rPr>
              <a:t>}</a:t>
            </a:r>
          </a:p>
          <a:p>
            <a:pPr>
              <a:defRPr/>
            </a:pPr>
            <a:r>
              <a:rPr lang="fr-FR" sz="1800" b="1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}	</a:t>
            </a:r>
          </a:p>
          <a:p>
            <a:pPr>
              <a:defRPr/>
            </a:pPr>
            <a:r>
              <a:rPr lang="fr-FR" sz="1800" b="1" dirty="0">
                <a:latin typeface="Courier New" pitchFamily="49" charset="0"/>
              </a:rPr>
              <a:t>}</a:t>
            </a:r>
            <a:endParaRPr 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  <a:noFill/>
        </p:spPr>
        <p:txBody>
          <a:bodyPr/>
          <a:lstStyle/>
          <a:p>
            <a:r>
              <a:rPr lang="en-US" dirty="0"/>
              <a:t>Solution</a:t>
            </a:r>
            <a:endParaRPr lang="en-US" b="1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10600" cy="4419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Times New Roman" pitchFamily="18" charset="0"/>
              </a:rPr>
              <a:t>try {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  	//Statements that may throw exceptions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sz="1900" b="1" dirty="0">
              <a:latin typeface="Courier New" pitchFamily="49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Times New Roman" pitchFamily="18" charset="0"/>
              </a:rPr>
              <a:t>catch (Exception1 exVar1) {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  //code to handle exceptions of type Exception1;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sz="1900" b="1" dirty="0">
              <a:latin typeface="Courier New" pitchFamily="49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Times New Roman" pitchFamily="18" charset="0"/>
              </a:rPr>
              <a:t>catch (Exception2 exVar2) { 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  // code to handle exceptions of type Exception2;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Times New Roman" pitchFamily="18" charset="0"/>
              </a:rPr>
              <a:t>...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Times New Roman" pitchFamily="18" charset="0"/>
              </a:rPr>
              <a:t>catch (</a:t>
            </a:r>
            <a:r>
              <a:rPr lang="en-US" sz="1900" b="1" dirty="0" err="1">
                <a:latin typeface="Courier New" pitchFamily="49" charset="0"/>
                <a:cs typeface="Times New Roman" pitchFamily="18" charset="0"/>
              </a:rPr>
              <a:t>ExceptionN</a:t>
            </a:r>
            <a:r>
              <a:rPr lang="en-US" sz="1900" b="1" dirty="0">
                <a:latin typeface="Courier New" pitchFamily="49" charset="0"/>
                <a:cs typeface="Times New Roman" pitchFamily="18" charset="0"/>
              </a:rPr>
              <a:t> exVar3) {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  // code to handle exceptions of type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exceptionN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endParaRPr lang="en-US" sz="1900" b="1" dirty="0">
              <a:latin typeface="Courier New" pitchFamily="49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finally {</a:t>
            </a:r>
            <a:r>
              <a:rPr lang="en-US" sz="19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9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// optional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900" b="1" dirty="0">
                <a:solidFill>
                  <a:srgbClr val="0070C0"/>
                </a:solidFill>
                <a:latin typeface="Courier New" pitchFamily="49" charset="0"/>
              </a:rPr>
              <a:t> 	 </a:t>
            </a:r>
            <a:r>
              <a:rPr lang="en-US" sz="19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// code executed whether there is an exception or not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04800" y="990600"/>
            <a:ext cx="8686800" cy="1016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Use </a:t>
            </a:r>
            <a:r>
              <a:rPr lang="en-US" i="1" dirty="0">
                <a:solidFill>
                  <a:srgbClr val="FF0000"/>
                </a:solidFill>
              </a:rPr>
              <a:t>finally</a:t>
            </a:r>
            <a:r>
              <a:rPr lang="en-US" dirty="0"/>
              <a:t> clause for code that must be </a:t>
            </a:r>
            <a:r>
              <a:rPr lang="en-US" dirty="0">
                <a:solidFill>
                  <a:srgbClr val="FF0000"/>
                </a:solidFill>
              </a:rPr>
              <a:t>executed "no matter what" 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finally block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idx="11"/>
          </p:nvPr>
        </p:nvSpPr>
        <p:spPr>
          <a:noFill/>
        </p:spPr>
        <p:txBody>
          <a:bodyPr/>
          <a:lstStyle/>
          <a:p>
            <a:fld id="{AAA3612F-845F-45F1-80A9-9AFA705D9BD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23588" name="Text Box 4"/>
          <p:cNvSpPr txBox="1">
            <a:spLocks noChangeArrowheads="1"/>
          </p:cNvSpPr>
          <p:nvPr/>
        </p:nvSpPr>
        <p:spPr bwMode="auto">
          <a:xfrm>
            <a:off x="152400" y="1143000"/>
            <a:ext cx="8839200" cy="4624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public class Main {</a:t>
            </a:r>
          </a:p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   public static void main(String[] </a:t>
            </a:r>
            <a:r>
              <a:rPr lang="en-US" sz="1800" b="1" dirty="0" err="1">
                <a:latin typeface="Courier New" pitchFamily="49" charset="0"/>
              </a:rPr>
              <a:t>args</a:t>
            </a:r>
            <a:r>
              <a:rPr lang="en-US" sz="1800" b="1" dirty="0">
                <a:latin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java.io.PrintWriter</a:t>
            </a:r>
            <a:r>
              <a:rPr lang="en-US" sz="1800" b="1" dirty="0">
                <a:latin typeface="Courier New" pitchFamily="49" charset="0"/>
              </a:rPr>
              <a:t> output = null;</a:t>
            </a:r>
          </a:p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try {</a:t>
            </a:r>
          </a:p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		output = new java.io. </a:t>
            </a:r>
            <a:r>
              <a:rPr lang="en-US" sz="1800" b="1" dirty="0" err="1">
                <a:latin typeface="Courier New" pitchFamily="49" charset="0"/>
              </a:rPr>
              <a:t>PrintWriter</a:t>
            </a:r>
            <a:r>
              <a:rPr lang="en-US" sz="1800" b="1" dirty="0">
                <a:latin typeface="Courier New" pitchFamily="49" charset="0"/>
              </a:rPr>
              <a:t>(“text.txt”);</a:t>
            </a:r>
          </a:p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output.println</a:t>
            </a:r>
            <a:r>
              <a:rPr lang="en-US" sz="1800" b="1" dirty="0">
                <a:latin typeface="Courier New" pitchFamily="49" charset="0"/>
              </a:rPr>
              <a:t>(“Welcome to Java”);</a:t>
            </a:r>
          </a:p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catch(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java.io.IOExcetion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ex){</a:t>
            </a:r>
          </a:p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		 </a:t>
            </a:r>
            <a:r>
              <a:rPr lang="en-US" sz="1800" b="1" dirty="0" err="1">
                <a:latin typeface="Courier New" pitchFamily="49" charset="0"/>
              </a:rPr>
              <a:t>ex.printStackTrace</a:t>
            </a:r>
            <a:r>
              <a:rPr lang="en-US" sz="1800" b="1" dirty="0">
                <a:latin typeface="Courier New" pitchFamily="49" charset="0"/>
              </a:rPr>
              <a:t>() ;</a:t>
            </a:r>
          </a:p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>
              <a:defRPr/>
            </a:pPr>
            <a:r>
              <a:rPr lang="fr-FR" sz="1800" b="1" dirty="0">
                <a:latin typeface="Courier New" pitchFamily="49" charset="0"/>
              </a:rPr>
              <a:t>	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finally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 {</a:t>
            </a:r>
          </a:p>
          <a:p>
            <a:pPr>
              <a:defRPr/>
            </a:pPr>
            <a:r>
              <a:rPr lang="fr-FR" sz="1800" b="1" dirty="0">
                <a:latin typeface="Courier New" pitchFamily="49" charset="0"/>
              </a:rPr>
              <a:t>		</a:t>
            </a:r>
            <a:r>
              <a:rPr lang="en-US" sz="1800" b="1" dirty="0">
                <a:latin typeface="Courier New" pitchFamily="49" charset="0"/>
              </a:rPr>
              <a:t>if (output != null) </a:t>
            </a:r>
            <a:r>
              <a:rPr lang="en-US" sz="1800" b="1" dirty="0" err="1">
                <a:latin typeface="Courier New" pitchFamily="49" charset="0"/>
              </a:rPr>
              <a:t>output.close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    }	</a:t>
            </a:r>
          </a:p>
          <a:p>
            <a:pPr>
              <a:defRPr/>
            </a:pPr>
            <a:r>
              <a:rPr lang="fr-FR" sz="1800" b="1" dirty="0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  <a:defRPr/>
            </a:pPr>
            <a:endParaRPr lang="en-US" sz="1800" b="1" dirty="0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finally</a:t>
            </a:r>
            <a:r>
              <a:rPr lang="en-US" dirty="0"/>
              <a:t> block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Executed when try block is exited in any of three ways: 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/>
              <a:t>After last statement of try block  (success).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/>
              <a:t>After last statement of catch clause, if this catch block caught an exception.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/>
              <a:t>When an exception was thrown in try block and not caught</a:t>
            </a:r>
          </a:p>
          <a:p>
            <a:r>
              <a:rPr lang="en-US" i="1" dirty="0">
                <a:solidFill>
                  <a:srgbClr val="FF0000"/>
                </a:solidFill>
              </a:rPr>
              <a:t>Executed even if there is a return statement prior to reaching the finally block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idx="11"/>
          </p:nvPr>
        </p:nvSpPr>
        <p:spPr>
          <a:noFill/>
        </p:spPr>
        <p:txBody>
          <a:bodyPr/>
          <a:lstStyle/>
          <a:p>
            <a:fld id="{BD7A3449-00E2-4F18-842D-4F186EDC964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19200"/>
          </a:xfrm>
          <a:noFill/>
        </p:spPr>
        <p:txBody>
          <a:bodyPr/>
          <a:lstStyle/>
          <a:p>
            <a:r>
              <a:rPr lang="en-US" dirty="0"/>
              <a:t>Throwing Exceptions</a:t>
            </a:r>
            <a:endParaRPr lang="en-US" b="1" dirty="0"/>
          </a:p>
        </p:txBody>
      </p:sp>
      <p:sp>
        <p:nvSpPr>
          <p:cNvPr id="337923" name="Rectangle 3"/>
          <p:cNvSpPr>
            <a:spLocks noChangeArrowheads="1"/>
          </p:cNvSpPr>
          <p:nvPr/>
        </p:nvSpPr>
        <p:spPr bwMode="auto">
          <a:xfrm>
            <a:off x="228600" y="3200400"/>
            <a:ext cx="8686800" cy="2743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1800" b="1" dirty="0">
                <a:solidFill>
                  <a:schemeClr val="bg2"/>
                </a:solidFill>
                <a:latin typeface="Courier" pitchFamily="49" charset="0"/>
                <a:cs typeface="Times New Roman" pitchFamily="18" charset="0"/>
              </a:rPr>
              <a:t>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 public void </a:t>
            </a:r>
            <a:r>
              <a:rPr lang="en-US" sz="1800" b="1" dirty="0" err="1">
                <a:latin typeface="Courier New" pitchFamily="49" charset="0"/>
                <a:cs typeface="Times New Roman" pitchFamily="18" charset="0"/>
              </a:rPr>
              <a:t>setRadius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(double </a:t>
            </a:r>
            <a:r>
              <a:rPr lang="en-US" sz="1800" b="1" dirty="0" err="1">
                <a:latin typeface="Courier New" pitchFamily="49" charset="0"/>
                <a:cs typeface="Times New Roman" pitchFamily="18" charset="0"/>
              </a:rPr>
              <a:t>newRadius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) 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1800" b="1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Times New Roman" pitchFamily="18" charset="0"/>
              </a:rPr>
              <a:t>throws </a:t>
            </a:r>
            <a:r>
              <a:rPr lang="en-US" sz="1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Times New Roman" pitchFamily="18" charset="0"/>
                <a:hlinkClick r:id="rId2"/>
              </a:rPr>
              <a:t>IllegalArgumentException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  <a:hlinkClick r:id="rId2"/>
              </a:rPr>
              <a:t> </a:t>
            </a:r>
            <a:endParaRPr lang="en-US" sz="1800" b="1" dirty="0">
              <a:solidFill>
                <a:schemeClr val="bg2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1800" b="1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1800" b="1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if (</a:t>
            </a:r>
            <a:r>
              <a:rPr lang="en-US" sz="1800" b="1" dirty="0" err="1">
                <a:latin typeface="Courier New" pitchFamily="49" charset="0"/>
                <a:cs typeface="Times New Roman" pitchFamily="18" charset="0"/>
              </a:rPr>
              <a:t>newRadius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 &gt;= 0)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      radius =  </a:t>
            </a:r>
            <a:r>
              <a:rPr lang="en-US" sz="1800" b="1" dirty="0" err="1">
                <a:latin typeface="Courier New" pitchFamily="49" charset="0"/>
                <a:cs typeface="Times New Roman" pitchFamily="18" charset="0"/>
              </a:rPr>
              <a:t>newRadius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    else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1800" b="1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throw new 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IllegalArgumentException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(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        "Radius cannot be negative");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1800" b="1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 }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8534400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When somebody writes a code that could encounter a </a:t>
            </a:r>
            <a:r>
              <a:rPr lang="en-US" dirty="0">
                <a:solidFill>
                  <a:srgbClr val="FF0000"/>
                </a:solidFill>
              </a:rPr>
              <a:t>runtime error</a:t>
            </a:r>
            <a:r>
              <a:rPr lang="en-US" dirty="0"/>
              <a:t>,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/>
              <a:t> it creates an object of appropriate Exception class and throws it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/>
              <a:t> and </a:t>
            </a:r>
            <a:r>
              <a:rPr lang="en-US" u="sng" dirty="0"/>
              <a:t>must</a:t>
            </a:r>
            <a:r>
              <a:rPr lang="en-US" dirty="0"/>
              <a:t> also declare it in case of checked 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0" y="13253"/>
            <a:ext cx="9144000" cy="684474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</a:rPr>
              <a:t>public class Circle {</a:t>
            </a:r>
          </a:p>
          <a:p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private double radius;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private static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numberOfObjects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= 0;</a:t>
            </a: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	public Circle() {   this(1.0);  }</a:t>
            </a: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	public Circle(double </a:t>
            </a:r>
            <a:r>
              <a:rPr lang="en-US" sz="1600" b="1" dirty="0" err="1">
                <a:latin typeface="Courier New" pitchFamily="49" charset="0"/>
              </a:rPr>
              <a:t>newRadius</a:t>
            </a:r>
            <a:r>
              <a:rPr lang="en-US" sz="1600" b="1" dirty="0">
                <a:latin typeface="Courier New" pitchFamily="49" charset="0"/>
              </a:rPr>
              <a:t>)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</a:rPr>
              <a:t>throws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</a:rPr>
              <a:t>IllegalArgumentException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	{</a:t>
            </a:r>
          </a:p>
          <a:p>
            <a:r>
              <a:rPr lang="en-US" sz="1600" b="1" dirty="0">
                <a:latin typeface="Courier New" pitchFamily="49" charset="0"/>
              </a:rPr>
              <a:t>	    </a:t>
            </a:r>
            <a:r>
              <a:rPr lang="en-US" sz="1600" b="1" dirty="0" err="1">
                <a:latin typeface="Courier New" pitchFamily="49" charset="0"/>
              </a:rPr>
              <a:t>setRadius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newRadius</a:t>
            </a:r>
            <a:r>
              <a:rPr lang="en-US" sz="1600" b="1" dirty="0">
                <a:latin typeface="Courier New" pitchFamily="49" charset="0"/>
              </a:rPr>
              <a:t>);    </a:t>
            </a:r>
            <a:r>
              <a:rPr lang="en-US" sz="1600" b="1" dirty="0" err="1">
                <a:latin typeface="Courier New" pitchFamily="49" charset="0"/>
              </a:rPr>
              <a:t>numberOfObjects</a:t>
            </a:r>
            <a:r>
              <a:rPr lang="en-US" sz="1600" b="1" dirty="0">
                <a:latin typeface="Courier New" pitchFamily="49" charset="0"/>
              </a:rPr>
              <a:t>++;</a:t>
            </a:r>
          </a:p>
          <a:p>
            <a:r>
              <a:rPr lang="en-US" sz="1600" b="1" dirty="0">
                <a:latin typeface="Courier New" pitchFamily="49" charset="0"/>
              </a:rPr>
              <a:t>	}</a:t>
            </a:r>
          </a:p>
          <a:p>
            <a:r>
              <a:rPr lang="en-US" sz="1600" b="1" dirty="0">
                <a:latin typeface="Courier New" pitchFamily="49" charset="0"/>
              </a:rPr>
              <a:t>	</a:t>
            </a:r>
          </a:p>
          <a:p>
            <a:r>
              <a:rPr lang="en-US" sz="1600" b="1" dirty="0">
                <a:latin typeface="Courier New" pitchFamily="49" charset="0"/>
              </a:rPr>
              <a:t>	public double </a:t>
            </a:r>
            <a:r>
              <a:rPr lang="en-US" sz="1600" b="1" dirty="0" err="1">
                <a:latin typeface="Courier New" pitchFamily="49" charset="0"/>
              </a:rPr>
              <a:t>getRadius</a:t>
            </a:r>
            <a:r>
              <a:rPr lang="en-US" sz="1600" b="1" dirty="0">
                <a:latin typeface="Courier New" pitchFamily="49" charset="0"/>
              </a:rPr>
              <a:t>() {    return radius;   }</a:t>
            </a: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	public void </a:t>
            </a:r>
            <a:r>
              <a:rPr lang="en-US" sz="1600" b="1" dirty="0" err="1">
                <a:latin typeface="Courier New" pitchFamily="49" charset="0"/>
              </a:rPr>
              <a:t>setRadius</a:t>
            </a:r>
            <a:r>
              <a:rPr lang="en-US" sz="1600" b="1" dirty="0">
                <a:latin typeface="Courier New" pitchFamily="49" charset="0"/>
              </a:rPr>
              <a:t>(double </a:t>
            </a:r>
            <a:r>
              <a:rPr lang="en-US" sz="1600" b="1" dirty="0" err="1">
                <a:latin typeface="Courier New" pitchFamily="49" charset="0"/>
              </a:rPr>
              <a:t>newRadius</a:t>
            </a:r>
            <a:r>
              <a:rPr lang="en-US" sz="1600" b="1" dirty="0">
                <a:latin typeface="Courier New" pitchFamily="49" charset="0"/>
              </a:rPr>
              <a:t>) 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</a:rPr>
              <a:t>			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</a:rPr>
              <a:t>throws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</a:rPr>
              <a:t>IllegalArgumentException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{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</a:rPr>
              <a:t>    		</a:t>
            </a:r>
            <a:r>
              <a:rPr lang="en-US" sz="1600" b="1" dirty="0">
                <a:latin typeface="Courier New" pitchFamily="49" charset="0"/>
              </a:rPr>
              <a:t>if (</a:t>
            </a:r>
            <a:r>
              <a:rPr lang="en-US" sz="1600" b="1" dirty="0" err="1">
                <a:latin typeface="Courier New" pitchFamily="49" charset="0"/>
              </a:rPr>
              <a:t>newRadius</a:t>
            </a:r>
            <a:r>
              <a:rPr lang="en-US" sz="1600" b="1" dirty="0">
                <a:latin typeface="Courier New" pitchFamily="49" charset="0"/>
              </a:rPr>
              <a:t> &gt;= 0)    </a:t>
            </a:r>
          </a:p>
          <a:p>
            <a:r>
              <a:rPr lang="en-US" sz="1600" b="1" dirty="0">
                <a:latin typeface="Courier New" pitchFamily="49" charset="0"/>
              </a:rPr>
              <a:t>			radius =  </a:t>
            </a:r>
            <a:r>
              <a:rPr lang="en-US" sz="1600" b="1" dirty="0" err="1">
                <a:latin typeface="Courier New" pitchFamily="49" charset="0"/>
              </a:rPr>
              <a:t>newRadius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r>
              <a:rPr lang="en-US" sz="1600" b="1" dirty="0">
                <a:latin typeface="Courier New" pitchFamily="49" charset="0"/>
              </a:rPr>
              <a:t>		else   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</a:rPr>
              <a:t>			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</a:rPr>
              <a:t>throw new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</a:rPr>
              <a:t>IllegalArgumentException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</a:rPr>
              <a:t>(</a:t>
            </a:r>
          </a:p>
          <a:p>
            <a:r>
              <a:rPr lang="en-US" sz="1600" b="1" dirty="0">
                <a:solidFill>
                  <a:srgbClr val="CC0000"/>
                </a:solidFill>
                <a:latin typeface="Courier New" pitchFamily="49" charset="0"/>
              </a:rPr>
              <a:t>			        "Radius cannot be negative");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}</a:t>
            </a: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	public static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getNumberOfObjects</a:t>
            </a:r>
            <a:r>
              <a:rPr lang="en-US" sz="1600" b="1" dirty="0">
                <a:latin typeface="Courier New" pitchFamily="49" charset="0"/>
              </a:rPr>
              <a:t>() { </a:t>
            </a:r>
          </a:p>
          <a:p>
            <a:r>
              <a:rPr lang="en-US" sz="1600" b="1" dirty="0">
                <a:latin typeface="Courier New" pitchFamily="49" charset="0"/>
              </a:rPr>
              <a:t>		return </a:t>
            </a:r>
            <a:r>
              <a:rPr lang="en-US" sz="1600" b="1" dirty="0" err="1">
                <a:latin typeface="Courier New" pitchFamily="49" charset="0"/>
              </a:rPr>
              <a:t>numberOfObjects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r>
              <a:rPr lang="en-US" sz="1600" b="1" dirty="0">
                <a:latin typeface="Courier New" pitchFamily="49" charset="0"/>
              </a:rPr>
              <a:t>	}</a:t>
            </a:r>
          </a:p>
          <a:p>
            <a:r>
              <a:rPr lang="en-US" sz="1600" b="1" dirty="0">
                <a:latin typeface="Courier New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915400" cy="353943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</a:rPr>
              <a:t>public class </a:t>
            </a:r>
            <a:r>
              <a:rPr lang="en-US" sz="1600" b="1" dirty="0" err="1">
                <a:latin typeface="Courier New" pitchFamily="49" charset="0"/>
              </a:rPr>
              <a:t>TestCircle</a:t>
            </a:r>
            <a:r>
              <a:rPr lang="en-US" sz="1600" b="1" dirty="0">
                <a:latin typeface="Courier New" pitchFamily="49" charset="0"/>
              </a:rPr>
              <a:t> { </a:t>
            </a:r>
          </a:p>
          <a:p>
            <a:r>
              <a:rPr lang="en-US" sz="1600" b="1" dirty="0">
                <a:latin typeface="Courier New" pitchFamily="49" charset="0"/>
              </a:rPr>
              <a:t>	public static void main(String[] </a:t>
            </a:r>
            <a:r>
              <a:rPr lang="en-US" sz="1600" b="1" dirty="0" err="1">
                <a:latin typeface="Courier New" pitchFamily="49" charset="0"/>
              </a:rPr>
              <a:t>args</a:t>
            </a:r>
            <a:r>
              <a:rPr lang="en-US" sz="1600" b="1" dirty="0">
                <a:latin typeface="Courier New" pitchFamily="49" charset="0"/>
              </a:rPr>
              <a:t>) { </a:t>
            </a:r>
          </a:p>
          <a:p>
            <a:r>
              <a:rPr lang="en-US" sz="1600" b="1" dirty="0">
                <a:latin typeface="Courier New" pitchFamily="49" charset="0"/>
              </a:rPr>
              <a:t>		try { </a:t>
            </a:r>
          </a:p>
          <a:p>
            <a:r>
              <a:rPr lang="en-US" sz="1600" b="1" dirty="0">
                <a:latin typeface="Courier New" pitchFamily="49" charset="0"/>
              </a:rPr>
              <a:t>			Circle c1 = new Circle(5); </a:t>
            </a:r>
          </a:p>
          <a:p>
            <a:r>
              <a:rPr lang="en-US" sz="1600" b="1" dirty="0">
                <a:latin typeface="Courier New" pitchFamily="49" charset="0"/>
              </a:rPr>
              <a:t>			Circle c2 = new Circle(-5); </a:t>
            </a:r>
          </a:p>
          <a:p>
            <a:r>
              <a:rPr lang="en-US" sz="1600" b="1" dirty="0">
                <a:latin typeface="Courier New" pitchFamily="49" charset="0"/>
              </a:rPr>
              <a:t>			Circle c3 = new Circle(0); </a:t>
            </a:r>
          </a:p>
          <a:p>
            <a:r>
              <a:rPr lang="en-US" sz="1600" b="1" dirty="0">
                <a:latin typeface="Courier New" pitchFamily="49" charset="0"/>
              </a:rPr>
              <a:t>		} </a:t>
            </a:r>
          </a:p>
          <a:p>
            <a:r>
              <a:rPr lang="en-US" sz="1600" b="1" dirty="0">
                <a:latin typeface="Courier New" pitchFamily="49" charset="0"/>
              </a:rPr>
              <a:t>		catch (</a:t>
            </a:r>
            <a:r>
              <a:rPr lang="en-US" sz="1600" b="1" dirty="0" err="1">
                <a:latin typeface="Courier New" pitchFamily="49" charset="0"/>
              </a:rPr>
              <a:t>IllegalArgumentException</a:t>
            </a:r>
            <a:r>
              <a:rPr lang="en-US" sz="1600" b="1" dirty="0">
                <a:latin typeface="Courier New" pitchFamily="49" charset="0"/>
              </a:rPr>
              <a:t> ex) { 					</a:t>
            </a:r>
            <a:r>
              <a:rPr lang="en-US" sz="1600" b="1" dirty="0" err="1">
                <a:latin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</a:rPr>
              <a:t>(ex); </a:t>
            </a:r>
          </a:p>
          <a:p>
            <a:r>
              <a:rPr lang="en-US" sz="1600" b="1" dirty="0">
                <a:latin typeface="Courier New" pitchFamily="49" charset="0"/>
              </a:rPr>
              <a:t>		} </a:t>
            </a:r>
          </a:p>
          <a:p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</a:rPr>
              <a:t>("Number of objects created: " </a:t>
            </a:r>
          </a:p>
          <a:p>
            <a:r>
              <a:rPr lang="en-US" sz="1600" b="1" dirty="0">
                <a:latin typeface="Courier New" pitchFamily="49" charset="0"/>
              </a:rPr>
              <a:t>					+ </a:t>
            </a:r>
            <a:r>
              <a:rPr lang="en-US" sz="1600" b="1" dirty="0" err="1">
                <a:latin typeface="Courier New" pitchFamily="49" charset="0"/>
              </a:rPr>
              <a:t>Circle.getNumberOfObjects</a:t>
            </a:r>
            <a:r>
              <a:rPr lang="en-US" sz="1600" b="1" dirty="0">
                <a:latin typeface="Courier New" pitchFamily="49" charset="0"/>
              </a:rPr>
              <a:t>()); </a:t>
            </a:r>
          </a:p>
          <a:p>
            <a:r>
              <a:rPr lang="en-US" sz="1600" b="1" dirty="0">
                <a:latin typeface="Courier New" pitchFamily="49" charset="0"/>
              </a:rPr>
              <a:t>	} </a:t>
            </a:r>
          </a:p>
          <a:p>
            <a:r>
              <a:rPr lang="en-US" sz="1600" b="1" dirty="0">
                <a:latin typeface="Courier New" pitchFamily="49" charset="0"/>
              </a:rPr>
              <a:t>}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400" y="4876800"/>
            <a:ext cx="7543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Output: 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java.lang.IllegalArgumentException</a:t>
            </a:r>
            <a:r>
              <a:rPr lang="en-US" sz="2000" dirty="0">
                <a:solidFill>
                  <a:srgbClr val="FF0000"/>
                </a:solidFill>
              </a:rPr>
              <a:t>: Radius cannot be negative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Number of objects created: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457200"/>
          </a:xfrm>
          <a:noFill/>
        </p:spPr>
        <p:txBody>
          <a:bodyPr/>
          <a:lstStyle/>
          <a:p>
            <a:r>
              <a:rPr lang="en-US" sz="4000"/>
              <a:t>Creating Custom Exception Classes</a:t>
            </a:r>
            <a:endParaRPr lang="en-US" b="1"/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304800" y="1041400"/>
            <a:ext cx="8610600" cy="512140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01638" indent="-401638">
              <a:spcBef>
                <a:spcPct val="20000"/>
              </a:spcBef>
              <a:buClr>
                <a:schemeClr val="tx2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FF0000"/>
                </a:solidFill>
              </a:rPr>
              <a:t>Create custom exception classes if the predefined classes are not sufficient.</a:t>
            </a:r>
          </a:p>
          <a:p>
            <a:pPr marL="401638" indent="-401638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/>
            </a:pPr>
            <a:endParaRPr lang="en-US" sz="1500" dirty="0"/>
          </a:p>
          <a:p>
            <a:pPr marL="401638" indent="-401638">
              <a:spcBef>
                <a:spcPct val="20000"/>
              </a:spcBef>
              <a:buClr>
                <a:schemeClr val="tx2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FF0000"/>
                </a:solidFill>
              </a:rPr>
              <a:t>To declare custom exception class:</a:t>
            </a:r>
          </a:p>
          <a:p>
            <a:pPr marL="858838" lvl="1" indent="-401638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/>
            </a:pPr>
            <a:r>
              <a:rPr lang="en-US" sz="2800" dirty="0"/>
              <a:t>Create a class that </a:t>
            </a:r>
            <a:r>
              <a:rPr lang="en-US" sz="2800" i="1" dirty="0">
                <a:solidFill>
                  <a:srgbClr val="FF0000"/>
                </a:solidFill>
              </a:rPr>
              <a:t>extends Exception </a:t>
            </a:r>
            <a:r>
              <a:rPr lang="en-US" sz="2800" dirty="0"/>
              <a:t>or a subclass of Exception. </a:t>
            </a:r>
          </a:p>
          <a:p>
            <a:pPr marL="858838" lvl="1" indent="-401638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/>
            </a:pPr>
            <a:r>
              <a:rPr lang="en-US" sz="2800" dirty="0"/>
              <a:t>It is good practice to add:</a:t>
            </a:r>
          </a:p>
          <a:p>
            <a:pPr marL="1773238" lvl="3" indent="-401638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/>
            </a:pPr>
            <a:r>
              <a:rPr lang="en-US" sz="2800" dirty="0">
                <a:solidFill>
                  <a:srgbClr val="0070C0"/>
                </a:solidFill>
              </a:rPr>
              <a:t>An argument-less constructor </a:t>
            </a:r>
          </a:p>
          <a:p>
            <a:pPr marL="1773238" lvl="3" indent="-401638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/>
            </a:pPr>
            <a:r>
              <a:rPr lang="en-US" sz="2800" dirty="0">
                <a:solidFill>
                  <a:srgbClr val="0070C0"/>
                </a:solidFill>
              </a:rPr>
              <a:t>Another constructor with one string type parameter</a:t>
            </a:r>
          </a:p>
          <a:p>
            <a:pPr marL="515938" lvl="1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endParaRPr lang="en-US" i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idx="11"/>
          </p:nvPr>
        </p:nvSpPr>
        <p:spPr>
          <a:noFill/>
        </p:spPr>
        <p:txBody>
          <a:bodyPr/>
          <a:lstStyle/>
          <a:p>
            <a:fld id="{78D447E8-CE9B-47B0-8419-51046BA7C2E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32802" name="Text Box 2"/>
          <p:cNvSpPr txBox="1">
            <a:spLocks noChangeArrowheads="1"/>
          </p:cNvSpPr>
          <p:nvPr/>
        </p:nvSpPr>
        <p:spPr bwMode="auto">
          <a:xfrm>
            <a:off x="0" y="61912"/>
            <a:ext cx="9144000" cy="2062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public class </a:t>
            </a:r>
            <a:r>
              <a:rPr lang="en-US" sz="1600" b="1" dirty="0" err="1">
                <a:latin typeface="Courier New" pitchFamily="49" charset="0"/>
              </a:rPr>
              <a:t>InvalidRadiusException</a:t>
            </a:r>
            <a:r>
              <a:rPr lang="en-US" sz="1600" b="1" dirty="0">
                <a:latin typeface="Courier New" pitchFamily="49" charset="0"/>
              </a:rPr>
              <a:t> extends Exception {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	private double radius;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	public </a:t>
            </a:r>
            <a:r>
              <a:rPr lang="en-US" sz="1600" b="1" dirty="0" err="1">
                <a:latin typeface="Courier New" pitchFamily="49" charset="0"/>
              </a:rPr>
              <a:t>InvalidRadiusException</a:t>
            </a:r>
            <a:r>
              <a:rPr lang="en-US" sz="1600" b="1" dirty="0">
                <a:latin typeface="Courier New" pitchFamily="49" charset="0"/>
              </a:rPr>
              <a:t>() { super(“invalid radius!”); }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	public </a:t>
            </a:r>
            <a:r>
              <a:rPr lang="en-US" sz="1600" b="1" dirty="0" err="1">
                <a:latin typeface="Courier New" pitchFamily="49" charset="0"/>
              </a:rPr>
              <a:t>InvalidRadiusException</a:t>
            </a:r>
            <a:r>
              <a:rPr lang="en-US" sz="1600" b="1" dirty="0">
                <a:latin typeface="Courier New" pitchFamily="49" charset="0"/>
              </a:rPr>
              <a:t>(double radius) {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	    super("Invalid radius ”); </a:t>
            </a:r>
            <a:r>
              <a:rPr lang="en-US" sz="1600" b="1" dirty="0" err="1">
                <a:latin typeface="Courier New" pitchFamily="49" charset="0"/>
              </a:rPr>
              <a:t>this.radius</a:t>
            </a:r>
            <a:r>
              <a:rPr lang="en-US" sz="1600" b="1" dirty="0">
                <a:latin typeface="Courier New" pitchFamily="49" charset="0"/>
              </a:rPr>
              <a:t> = radius;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	public double </a:t>
            </a:r>
            <a:r>
              <a:rPr lang="en-US" sz="1600" b="1" dirty="0" err="1">
                <a:latin typeface="Courier New" pitchFamily="49" charset="0"/>
              </a:rPr>
              <a:t>getRadius</a:t>
            </a:r>
            <a:r>
              <a:rPr lang="en-US" sz="1600" b="1" dirty="0">
                <a:latin typeface="Courier New" pitchFamily="49" charset="0"/>
              </a:rPr>
              <a:t>() { return radius; }	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0" y="2209801"/>
            <a:ext cx="9144000" cy="457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public class Circle {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	private double radius;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	private static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numberOfObjects</a:t>
            </a:r>
            <a:r>
              <a:rPr lang="en-US" sz="1600" b="1" dirty="0">
                <a:latin typeface="Courier New" pitchFamily="49" charset="0"/>
              </a:rPr>
              <a:t> = 0;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	public Circle() {    this(1.0);   }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	public Circle(double </a:t>
            </a:r>
            <a:r>
              <a:rPr lang="en-US" sz="1600" b="1" dirty="0" err="1">
                <a:latin typeface="Courier New" pitchFamily="49" charset="0"/>
              </a:rPr>
              <a:t>newRadius</a:t>
            </a:r>
            <a:r>
              <a:rPr lang="en-US" sz="1600" b="1" dirty="0">
                <a:latin typeface="Courier New" pitchFamily="49" charset="0"/>
              </a:rPr>
              <a:t>)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throws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InvalidRadiusException</a:t>
            </a: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	    </a:t>
            </a:r>
            <a:r>
              <a:rPr lang="en-US" sz="1600" b="1" dirty="0" err="1">
                <a:latin typeface="Courier New" pitchFamily="49" charset="0"/>
              </a:rPr>
              <a:t>setRadius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newRadius</a:t>
            </a:r>
            <a:r>
              <a:rPr lang="en-US" sz="1600" b="1" dirty="0">
                <a:latin typeface="Courier New" pitchFamily="49" charset="0"/>
              </a:rPr>
              <a:t>); </a:t>
            </a:r>
            <a:r>
              <a:rPr lang="en-US" sz="1600" b="1" dirty="0" err="1">
                <a:latin typeface="Courier New" pitchFamily="49" charset="0"/>
              </a:rPr>
              <a:t>numberOfObjects</a:t>
            </a:r>
            <a:r>
              <a:rPr lang="en-US" sz="1600" b="1" dirty="0">
                <a:latin typeface="Courier New" pitchFamily="49" charset="0"/>
              </a:rPr>
              <a:t>++; 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>
              <a:defRPr/>
            </a:pPr>
            <a:endParaRPr lang="en-US" sz="16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	public void </a:t>
            </a:r>
            <a:r>
              <a:rPr lang="en-US" sz="1600" b="1" dirty="0" err="1">
                <a:latin typeface="Courier New" pitchFamily="49" charset="0"/>
              </a:rPr>
              <a:t>setRadius</a:t>
            </a:r>
            <a:r>
              <a:rPr lang="en-US" sz="1600" b="1" dirty="0">
                <a:latin typeface="Courier New" pitchFamily="49" charset="0"/>
              </a:rPr>
              <a:t>(double </a:t>
            </a:r>
            <a:r>
              <a:rPr lang="en-US" sz="1600" b="1" dirty="0" err="1">
                <a:latin typeface="Courier New" pitchFamily="49" charset="0"/>
              </a:rPr>
              <a:t>newRadius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		   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throws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InvalidRadiusException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	    if (</a:t>
            </a:r>
            <a:r>
              <a:rPr lang="en-US" sz="1600" b="1" dirty="0" err="1">
                <a:latin typeface="Courier New" pitchFamily="49" charset="0"/>
              </a:rPr>
              <a:t>newRadius</a:t>
            </a:r>
            <a:r>
              <a:rPr lang="en-US" sz="1600" b="1" dirty="0">
                <a:latin typeface="Courier New" pitchFamily="49" charset="0"/>
              </a:rPr>
              <a:t> &gt;= 0)      radius =  </a:t>
            </a:r>
            <a:r>
              <a:rPr lang="en-US" sz="1600" b="1" dirty="0" err="1">
                <a:latin typeface="Courier New" pitchFamily="49" charset="0"/>
              </a:rPr>
              <a:t>newRadius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	    else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throw new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InvalidRadiusException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newRadius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  	}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	public static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getNumberOfObjects</a:t>
            </a:r>
            <a:r>
              <a:rPr lang="en-US" sz="1600" b="1" dirty="0">
                <a:latin typeface="Courier New" pitchFamily="49" charset="0"/>
              </a:rPr>
              <a:t>() { 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		return </a:t>
            </a:r>
            <a:r>
              <a:rPr lang="en-US" sz="1600" b="1" dirty="0" err="1">
                <a:latin typeface="Courier New" pitchFamily="49" charset="0"/>
              </a:rPr>
              <a:t>numberOfObjects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2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2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2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32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2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32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32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28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328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047750"/>
          </a:xfrm>
          <a:noFill/>
        </p:spPr>
        <p:txBody>
          <a:bodyPr/>
          <a:lstStyle/>
          <a:p>
            <a:r>
              <a:rPr lang="en-US"/>
              <a:t>Errors</a:t>
            </a:r>
            <a:endParaRPr lang="en-US" b="1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610600" cy="5334000"/>
          </a:xfrm>
        </p:spPr>
        <p:txBody>
          <a:bodyPr/>
          <a:lstStyle/>
          <a:p>
            <a:pPr marL="0" indent="0">
              <a:defRPr/>
            </a:pPr>
            <a:r>
              <a:rPr lang="en-US" sz="3000" dirty="0">
                <a:solidFill>
                  <a:srgbClr val="FF0000"/>
                </a:solidFill>
                <a:cs typeface="Times New Roman" pitchFamily="18" charset="0"/>
              </a:rPr>
              <a:t>Code errors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600" dirty="0">
                <a:cs typeface="Times New Roman" pitchFamily="18" charset="0"/>
              </a:rPr>
              <a:t>Divide by zero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600" dirty="0">
                <a:cs typeface="Times New Roman" pitchFamily="18" charset="0"/>
              </a:rPr>
              <a:t>Array out of bounds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600" dirty="0">
                <a:cs typeface="Times New Roman" pitchFamily="18" charset="0"/>
              </a:rPr>
              <a:t>Integer overflow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600" dirty="0">
                <a:cs typeface="Times New Roman" pitchFamily="18" charset="0"/>
              </a:rPr>
              <a:t>Accessing a null pointer (reference)</a:t>
            </a:r>
          </a:p>
          <a:p>
            <a:pPr lvl="1">
              <a:defRPr/>
            </a:pPr>
            <a:endParaRPr lang="en-US" sz="2600" dirty="0">
              <a:cs typeface="Times New Roman" pitchFamily="18" charset="0"/>
            </a:endParaRPr>
          </a:p>
          <a:p>
            <a:pPr lvl="1">
              <a:defRPr/>
            </a:pPr>
            <a:endParaRPr lang="en-US" sz="2600" dirty="0">
              <a:cs typeface="Times New Roman" pitchFamily="18" charset="0"/>
            </a:endParaRPr>
          </a:p>
          <a:p>
            <a:pPr lvl="1">
              <a:defRPr/>
            </a:pPr>
            <a:r>
              <a:rPr lang="en-US" sz="2600" dirty="0">
                <a:cs typeface="Times New Roman" pitchFamily="18" charset="0"/>
              </a:rPr>
              <a:t>Programs </a:t>
            </a:r>
            <a:r>
              <a:rPr lang="en-US" sz="3000" i="1" dirty="0">
                <a:solidFill>
                  <a:srgbClr val="FF0000"/>
                </a:solidFill>
                <a:cs typeface="Times New Roman" pitchFamily="18" charset="0"/>
              </a:rPr>
              <a:t>crash</a:t>
            </a:r>
            <a:r>
              <a:rPr lang="en-US" sz="2600" dirty="0">
                <a:cs typeface="Times New Roman" pitchFamily="18" charset="0"/>
              </a:rPr>
              <a:t> when an exception goes </a:t>
            </a:r>
            <a:r>
              <a:rPr lang="en-US" sz="2600" u="sng" dirty="0" err="1">
                <a:cs typeface="Times New Roman" pitchFamily="18" charset="0"/>
              </a:rPr>
              <a:t>untrapped</a:t>
            </a:r>
            <a:r>
              <a:rPr lang="en-US" sz="2600" dirty="0">
                <a:cs typeface="Times New Roman" pitchFamily="18" charset="0"/>
              </a:rPr>
              <a:t>, i.e., not handled by the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Text Box 2"/>
          <p:cNvSpPr txBox="1">
            <a:spLocks noChangeArrowheads="1"/>
          </p:cNvSpPr>
          <p:nvPr/>
        </p:nvSpPr>
        <p:spPr bwMode="auto">
          <a:xfrm>
            <a:off x="76200" y="142875"/>
            <a:ext cx="8915400" cy="3514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public class Main {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  public static void main(String[] </a:t>
            </a:r>
            <a:r>
              <a:rPr lang="en-US" sz="1600" b="1" dirty="0" err="1">
                <a:latin typeface="Courier New" pitchFamily="49" charset="0"/>
              </a:rPr>
              <a:t>args</a:t>
            </a:r>
            <a:r>
              <a:rPr lang="en-US" sz="1600" b="1" dirty="0">
                <a:latin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    try {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      Circle c1 = new Circle(5);   c1.setRadius(-5);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      Circle c2 = new Circle(0);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    catch (</a:t>
            </a:r>
            <a:r>
              <a:rPr lang="en-US" sz="1600" b="1" dirty="0" err="1">
                <a:latin typeface="Courier New" pitchFamily="49" charset="0"/>
              </a:rPr>
              <a:t>InvalidRadiusException</a:t>
            </a:r>
            <a:r>
              <a:rPr lang="en-US" sz="1600" b="1" dirty="0">
                <a:latin typeface="Courier New" pitchFamily="49" charset="0"/>
              </a:rPr>
              <a:t> ex) { 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</a:rPr>
              <a:t>(“Invalid Radius: ” + </a:t>
            </a:r>
            <a:r>
              <a:rPr lang="en-US" sz="1600" b="1" dirty="0" err="1">
                <a:latin typeface="Courier New" pitchFamily="49" charset="0"/>
              </a:rPr>
              <a:t>ex.getRadius</a:t>
            </a:r>
            <a:r>
              <a:rPr lang="en-US" sz="1600" b="1" dirty="0">
                <a:latin typeface="Courier New" pitchFamily="49" charset="0"/>
              </a:rPr>
              <a:t>());     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    }</a:t>
            </a:r>
          </a:p>
          <a:p>
            <a:pPr>
              <a:defRPr/>
            </a:pPr>
            <a:endParaRPr lang="en-US" sz="16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</a:rPr>
              <a:t>("Number of objects created: " +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      				</a:t>
            </a:r>
            <a:r>
              <a:rPr lang="en-US" sz="1600" b="1" dirty="0" err="1">
                <a:latin typeface="Courier New" pitchFamily="49" charset="0"/>
              </a:rPr>
              <a:t>Circle.getNumberOfObjects</a:t>
            </a:r>
            <a:r>
              <a:rPr lang="en-US" sz="1600" b="1" dirty="0">
                <a:latin typeface="Courier New" pitchFamily="49" charset="0"/>
              </a:rPr>
              <a:t>());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152400" y="4038600"/>
            <a:ext cx="8915400" cy="1938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CC0000"/>
                </a:solidFill>
              </a:rPr>
              <a:t>Output</a:t>
            </a:r>
            <a:r>
              <a:rPr lang="en-US" b="1" dirty="0"/>
              <a:t>: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Invalid radius:  -5.0</a:t>
            </a:r>
          </a:p>
          <a:p>
            <a:pPr>
              <a:defRPr/>
            </a:pPr>
            <a:r>
              <a:rPr lang="en-US" b="1" dirty="0"/>
              <a:t>Number of objects created: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3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3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"/>
            <a:ext cx="8226425" cy="1433513"/>
          </a:xfrm>
        </p:spPr>
        <p:txBody>
          <a:bodyPr/>
          <a:lstStyle/>
          <a:p>
            <a:r>
              <a:rPr lang="en-US" dirty="0"/>
              <a:t>When to create Custom Exception classes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57350"/>
            <a:ext cx="7772400" cy="4514850"/>
          </a:xfrm>
        </p:spPr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Use the exception classes in the API whenever possible.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You should write your own exception classes if you answer ‘yes’ to one of the following: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</a:rPr>
              <a:t>Do you need an exception type that isn't represented by those in the Java platform?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endParaRPr lang="en-US" sz="10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</a:rPr>
              <a:t>Would it help users if they could differentiate your exceptions from those thrown by classes written by other vendors?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endParaRPr lang="en-US" sz="10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</a:rPr>
              <a:t>Do you want to pass more than just a string to the exception handler?</a:t>
            </a:r>
            <a:endParaRPr lang="en-US" sz="18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  <a:noFill/>
        </p:spPr>
        <p:txBody>
          <a:bodyPr/>
          <a:lstStyle/>
          <a:p>
            <a:r>
              <a:rPr lang="en-US" dirty="0"/>
              <a:t>When to Use Exceptions</a:t>
            </a:r>
            <a:endParaRPr lang="en-US" b="1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458200" cy="1828800"/>
          </a:xfrm>
          <a:noFill/>
        </p:spPr>
        <p:txBody>
          <a:bodyPr/>
          <a:lstStyle/>
          <a:p>
            <a:pPr marL="0" indent="0">
              <a:lnSpc>
                <a:spcPct val="80000"/>
              </a:lnSpc>
              <a:spcAft>
                <a:spcPts val="1200"/>
              </a:spcAft>
            </a:pPr>
            <a:r>
              <a:rPr lang="en-US" sz="2800" dirty="0"/>
              <a:t>Use </a:t>
            </a:r>
            <a:r>
              <a:rPr lang="en-US" sz="2800" dirty="0">
                <a:solidFill>
                  <a:srgbClr val="FF0000"/>
                </a:solidFill>
              </a:rPr>
              <a:t>it if the event is truly exceptional and is an error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 </a:t>
            </a:r>
          </a:p>
          <a:p>
            <a:pPr marL="0" indent="0">
              <a:lnSpc>
                <a:spcPct val="80000"/>
              </a:lnSpc>
              <a:spcAft>
                <a:spcPts val="1200"/>
              </a:spcAft>
            </a:pPr>
            <a:r>
              <a:rPr lang="en-US" sz="2800" dirty="0">
                <a:cs typeface="Times New Roman" pitchFamily="18" charset="0"/>
              </a:rPr>
              <a:t>Do not use it to deal with simple, expected situations.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marL="0" indent="0">
              <a:lnSpc>
                <a:spcPct val="80000"/>
              </a:lnSpc>
              <a:spcAft>
                <a:spcPts val="1200"/>
              </a:spcAft>
            </a:pPr>
            <a:r>
              <a:rPr lang="en-US" dirty="0">
                <a:cs typeface="Times New Roman" pitchFamily="18" charset="0"/>
              </a:rPr>
              <a:t>Example: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idx="11"/>
          </p:nvPr>
        </p:nvSpPr>
        <p:spPr>
          <a:noFill/>
        </p:spPr>
        <p:txBody>
          <a:bodyPr/>
          <a:lstStyle/>
          <a:p>
            <a:fld id="{D61D2458-F3D0-4683-AFFD-DA8057661B1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3124200" y="2514600"/>
            <a:ext cx="5867400" cy="1676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try {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Times New Roman" pitchFamily="18" charset="0"/>
              </a:rPr>
              <a:t>refVar.toString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());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catch (</a:t>
            </a:r>
            <a:r>
              <a:rPr lang="en-US" sz="1800" b="1" dirty="0" err="1">
                <a:latin typeface="Courier New" pitchFamily="49" charset="0"/>
                <a:cs typeface="Times New Roman" pitchFamily="18" charset="0"/>
              </a:rPr>
              <a:t>NullPointerException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 ex) {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("</a:t>
            </a:r>
            <a:r>
              <a:rPr lang="en-US" sz="1800" b="1" dirty="0" err="1">
                <a:latin typeface="Courier New" pitchFamily="49" charset="0"/>
                <a:cs typeface="Times New Roman" pitchFamily="18" charset="0"/>
              </a:rPr>
              <a:t>refVar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 is null");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152400" y="4419600"/>
            <a:ext cx="304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spcAft>
                <a:spcPts val="12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>
                <a:cs typeface="Times New Roman" pitchFamily="18" charset="0"/>
              </a:rPr>
              <a:t>Can be replaced by: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279558" name="Rectangle 6"/>
          <p:cNvSpPr>
            <a:spLocks noChangeArrowheads="1"/>
          </p:cNvSpPr>
          <p:nvPr/>
        </p:nvSpPr>
        <p:spPr bwMode="auto">
          <a:xfrm>
            <a:off x="3124200" y="4648200"/>
            <a:ext cx="58674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if (</a:t>
            </a:r>
            <a:r>
              <a:rPr lang="en-US" sz="1800" b="1" dirty="0" err="1">
                <a:latin typeface="Courier New" pitchFamily="49" charset="0"/>
                <a:cs typeface="Times New Roman" pitchFamily="18" charset="0"/>
              </a:rPr>
              <a:t>refVar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 != null)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Times New Roman" pitchFamily="18" charset="0"/>
              </a:rPr>
              <a:t>refVar.toString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());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else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("</a:t>
            </a:r>
            <a:r>
              <a:rPr lang="en-US" sz="1800" b="1" dirty="0" err="1">
                <a:latin typeface="Courier New" pitchFamily="49" charset="0"/>
                <a:cs typeface="Times New Roman" pitchFamily="18" charset="0"/>
              </a:rPr>
              <a:t>refVar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 is null");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6425" cy="1211263"/>
          </a:xfrm>
        </p:spPr>
        <p:txBody>
          <a:bodyPr/>
          <a:lstStyle/>
          <a:p>
            <a:r>
              <a:rPr lang="en-US" dirty="0"/>
              <a:t>Get more info!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6425" cy="4495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Cambria" pitchFamily="18" charset="0"/>
              </a:rPr>
              <a:t>Java docs: Exception </a:t>
            </a:r>
          </a:p>
          <a:p>
            <a:r>
              <a:rPr lang="en-US" sz="1400" b="1" dirty="0">
                <a:latin typeface="Cambria" pitchFamily="18" charset="0"/>
              </a:rPr>
              <a:t>	 </a:t>
            </a:r>
            <a:r>
              <a:rPr lang="en-US" sz="1400" b="1" dirty="0">
                <a:latin typeface="Cambria" pitchFamily="18" charset="0"/>
                <a:hlinkClick r:id="rId2"/>
              </a:rPr>
              <a:t>http://java.sun.com/j2se/1.5.0/docs/api/java/lang/Exception.html</a:t>
            </a:r>
            <a:br>
              <a:rPr lang="en-US" sz="1400" dirty="0">
                <a:latin typeface="Cambria" pitchFamily="18" charset="0"/>
              </a:rPr>
            </a:br>
            <a:endParaRPr lang="en-US" sz="1400" dirty="0">
              <a:latin typeface="Cambria" pitchFamily="18" charset="0"/>
            </a:endParaRPr>
          </a:p>
          <a:p>
            <a:endParaRPr lang="en-US" sz="1400" dirty="0"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mbria" pitchFamily="18" charset="0"/>
              </a:rPr>
              <a:t>Sun Tutorial on Exception Handling</a:t>
            </a:r>
            <a:r>
              <a:rPr lang="en-US" sz="1400" b="1" dirty="0">
                <a:latin typeface="Cambria" pitchFamily="18" charset="0"/>
              </a:rPr>
              <a:t> </a:t>
            </a:r>
            <a:br>
              <a:rPr lang="en-US" sz="1400" b="1" dirty="0">
                <a:latin typeface="Cambria" pitchFamily="18" charset="0"/>
              </a:rPr>
            </a:br>
            <a:br>
              <a:rPr lang="en-US" sz="1400" b="1" dirty="0">
                <a:latin typeface="Cambria" pitchFamily="18" charset="0"/>
              </a:rPr>
            </a:br>
            <a:r>
              <a:rPr lang="en-US" sz="1400" b="1" dirty="0">
                <a:latin typeface="Cambria" pitchFamily="18" charset="0"/>
                <a:hlinkClick r:id="rId3"/>
              </a:rPr>
              <a:t>http://java.sun.com/docs/books/tutorial/essential/exceptions/definition.html</a:t>
            </a:r>
            <a:br>
              <a:rPr lang="en-US" sz="1400" b="1" dirty="0">
                <a:latin typeface="Cambria" pitchFamily="18" charset="0"/>
              </a:rPr>
            </a:br>
            <a:endParaRPr lang="en-US" sz="1400" b="1" dirty="0"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400" b="1" dirty="0"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mbria" pitchFamily="18" charset="0"/>
              </a:rPr>
              <a:t>Exception Handling @</a:t>
            </a:r>
            <a:r>
              <a:rPr lang="en-US" dirty="0" err="1">
                <a:latin typeface="Cambria" pitchFamily="18" charset="0"/>
              </a:rPr>
              <a:t>mindprod.com</a:t>
            </a:r>
            <a:endParaRPr lang="en-US" dirty="0">
              <a:latin typeface="Cambria" pitchFamily="18" charset="0"/>
            </a:endParaRPr>
          </a:p>
          <a:p>
            <a:r>
              <a:rPr lang="en-US" sz="1500" dirty="0">
                <a:latin typeface="Cambria" pitchFamily="18" charset="0"/>
              </a:rPr>
              <a:t>	</a:t>
            </a:r>
            <a:r>
              <a:rPr lang="en-US" sz="1400" b="1" dirty="0">
                <a:latin typeface="Cambria" pitchFamily="18" charset="0"/>
              </a:rPr>
              <a:t> </a:t>
            </a:r>
            <a:r>
              <a:rPr lang="en-US" sz="1400" b="1" dirty="0">
                <a:latin typeface="Cambria" pitchFamily="18" charset="0"/>
                <a:hlinkClick r:id="rId4"/>
              </a:rPr>
              <a:t>http://mindprod.com/jgloss/exception.html</a:t>
            </a:r>
            <a:br>
              <a:rPr lang="en-US" sz="1400" b="1" dirty="0">
                <a:latin typeface="Cambria" pitchFamily="18" charset="0"/>
              </a:rPr>
            </a:br>
            <a:endParaRPr lang="en-US" sz="1400" b="1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90550"/>
          </a:xfrm>
          <a:noFill/>
        </p:spPr>
        <p:txBody>
          <a:bodyPr/>
          <a:lstStyle/>
          <a:p>
            <a:r>
              <a:rPr lang="en-US"/>
              <a:t>Runtime Errors</a:t>
            </a:r>
            <a:endParaRPr lang="en-US" b="1"/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2114550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2114550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0" y="1323975"/>
          <a:ext cx="9144000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Picture" r:id="rId3" imgW="4917948" imgH="1827276" progId="Word.Picture.8">
                  <p:embed/>
                </p:oleObj>
              </mc:Choice>
              <mc:Fallback>
                <p:oleObj name="Picture" r:id="rId3" imgW="4917948" imgH="1827276" progId="Word.Picture.8">
                  <p:embed/>
                  <p:pic>
                    <p:nvPicPr>
                      <p:cNvPr id="10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23975"/>
                        <a:ext cx="9144000" cy="40862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224089CD-C03F-4369-A22B-B67F2EC99E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04800" y="0"/>
            <a:ext cx="8534400" cy="11430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Exception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1219200"/>
            <a:ext cx="670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+mn-lt"/>
              </a:rPr>
              <a:t>An </a:t>
            </a:r>
            <a:r>
              <a:rPr lang="en-US" sz="3000" i="1" dirty="0">
                <a:latin typeface="+mn-lt"/>
              </a:rPr>
              <a:t>exception</a:t>
            </a:r>
            <a:r>
              <a:rPr lang="en-US" sz="3000" dirty="0">
                <a:latin typeface="+mn-lt"/>
              </a:rPr>
              <a:t> is an event, which occurs during the execution of a program, </a:t>
            </a:r>
            <a:r>
              <a:rPr lang="en-US" sz="3000" dirty="0">
                <a:solidFill>
                  <a:srgbClr val="FF0000"/>
                </a:solidFill>
                <a:latin typeface="+mn-lt"/>
              </a:rPr>
              <a:t>that disrupts the normal flow of the program's instructions</a:t>
            </a:r>
            <a:r>
              <a:rPr lang="en-US" sz="3000" dirty="0">
                <a:latin typeface="+mn-lt"/>
              </a:rPr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4170402"/>
            <a:ext cx="4815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tx2"/>
                </a:solidFill>
                <a:latin typeface="+mn-lt"/>
              </a:rPr>
              <a:t>Exception = Exceptional Event</a:t>
            </a:r>
          </a:p>
        </p:txBody>
      </p:sp>
      <p:pic>
        <p:nvPicPr>
          <p:cNvPr id="29698" name="Picture 2" descr="C:\Users\ganeshv\AppData\Local\Microsoft\Windows\Temporary Internet Files\Content.IE5\KF8M48AR\MC90007862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9620" y="3521868"/>
            <a:ext cx="2977180" cy="22693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224089CD-C03F-4369-A22B-B67F2EC99E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04800" y="0"/>
            <a:ext cx="8534400" cy="11430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Exception Handling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8305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Java exception handling </a:t>
            </a:r>
            <a:r>
              <a:rPr lang="en-US" sz="3200" dirty="0">
                <a:latin typeface="+mn-lt"/>
              </a:rPr>
              <a:t>is a mechanism for handling exception by </a:t>
            </a:r>
            <a:r>
              <a:rPr lang="en-US" sz="3200" i="1" dirty="0">
                <a:solidFill>
                  <a:srgbClr val="FF0000"/>
                </a:solidFill>
                <a:latin typeface="+mn-lt"/>
              </a:rPr>
              <a:t>detecting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and </a:t>
            </a:r>
            <a:r>
              <a:rPr lang="en-US" sz="3200" i="1" dirty="0">
                <a:solidFill>
                  <a:srgbClr val="FF0000"/>
                </a:solidFill>
                <a:latin typeface="+mn-lt"/>
              </a:rPr>
              <a:t>responding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to exceptions in a systematic, uniform and reliable manner</a:t>
            </a:r>
            <a:r>
              <a:rPr lang="en-US" sz="3200" dirty="0">
                <a:latin typeface="+mn-lt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013537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n-lt"/>
              </a:rPr>
              <a:t>Any exceptions not specifically handled within a Java program are caught by the Java run time environment</a:t>
            </a:r>
            <a:endParaRPr lang="en-US" sz="3000" dirty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in Java </a:t>
            </a:r>
            <a:r>
              <a:rPr lang="en-US" dirty="0">
                <a:solidFill>
                  <a:srgbClr val="FF0000"/>
                </a:solidFill>
              </a:rPr>
              <a:t>throws exceptions</a:t>
            </a:r>
            <a:r>
              <a:rPr lang="en-US" dirty="0"/>
              <a:t> to tell the calling code: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“</a:t>
            </a:r>
            <a:r>
              <a:rPr lang="en-US" i="1" dirty="0">
                <a:solidFill>
                  <a:srgbClr val="FF0000"/>
                </a:solidFill>
              </a:rPr>
              <a:t>Something bad happened. I failed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/>
              <a:t>”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r>
              <a:rPr lang="en-US" dirty="0"/>
              <a:t>Exceptions are objects of Exception or Error class or their subclasses.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19150"/>
          </a:xfrm>
          <a:noFill/>
        </p:spPr>
        <p:txBody>
          <a:bodyPr/>
          <a:lstStyle/>
          <a:p>
            <a:r>
              <a:rPr lang="en-US" dirty="0"/>
              <a:t>Exception Classes</a:t>
            </a:r>
            <a:endParaRPr lang="en-US" b="1" dirty="0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0" y="838200"/>
          <a:ext cx="9143999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Picture" r:id="rId3" imgW="8001000" imgH="3657600" progId="Word.Picture.8">
                  <p:embed/>
                </p:oleObj>
              </mc:Choice>
              <mc:Fallback>
                <p:oleObj name="Picture" r:id="rId3" imgW="8001000" imgH="3657600" progId="Word.Picture.8">
                  <p:embed/>
                  <p:pic>
                    <p:nvPicPr>
                      <p:cNvPr id="20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028" t="2000" r="31085" b="4500"/>
                      <a:stretch>
                        <a:fillRect/>
                      </a:stretch>
                    </p:blipFill>
                    <p:spPr bwMode="auto">
                      <a:xfrm>
                        <a:off x="0" y="838200"/>
                        <a:ext cx="9143999" cy="548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533400"/>
          </a:xfrm>
          <a:noFill/>
        </p:spPr>
        <p:txBody>
          <a:bodyPr/>
          <a:lstStyle/>
          <a:p>
            <a:r>
              <a:rPr lang="en-US"/>
              <a:t>Unchecked Exceptions</a:t>
            </a:r>
            <a:endParaRPr lang="en-US" b="1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384175" y="990600"/>
          <a:ext cx="8447088" cy="511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Picture" r:id="rId3" imgW="8077320" imgH="3657600" progId="Word.Picture.8">
                  <p:embed/>
                </p:oleObj>
              </mc:Choice>
              <mc:Fallback>
                <p:oleObj name="Picture" r:id="rId3" imgW="8077320" imgH="3657600" progId="Word.Picture.8">
                  <p:embed/>
                  <p:pic>
                    <p:nvPicPr>
                      <p:cNvPr id="30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019" t="2000" r="31018" b="4500"/>
                      <a:stretch>
                        <a:fillRect/>
                      </a:stretch>
                    </p:blipFill>
                    <p:spPr bwMode="auto">
                      <a:xfrm>
                        <a:off x="384175" y="990600"/>
                        <a:ext cx="8447088" cy="5110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Line 4"/>
          <p:cNvSpPr>
            <a:spLocks noChangeShapeType="1"/>
          </p:cNvSpPr>
          <p:nvPr/>
        </p:nvSpPr>
        <p:spPr bwMode="auto">
          <a:xfrm>
            <a:off x="5867400" y="1752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8" name="Line 5"/>
          <p:cNvSpPr>
            <a:spLocks noChangeShapeType="1"/>
          </p:cNvSpPr>
          <p:nvPr/>
        </p:nvSpPr>
        <p:spPr bwMode="auto">
          <a:xfrm>
            <a:off x="5867400" y="17526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5867400" y="44958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 flipH="1" flipV="1">
            <a:off x="6096000" y="4343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81" name="Line 10"/>
          <p:cNvSpPr>
            <a:spLocks noChangeShapeType="1"/>
          </p:cNvSpPr>
          <p:nvPr/>
        </p:nvSpPr>
        <p:spPr bwMode="auto">
          <a:xfrm>
            <a:off x="3352800" y="26670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82" name="Line 11"/>
          <p:cNvSpPr>
            <a:spLocks noChangeShapeType="1"/>
          </p:cNvSpPr>
          <p:nvPr/>
        </p:nvSpPr>
        <p:spPr bwMode="auto">
          <a:xfrm>
            <a:off x="3352800" y="32766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83" name="Line 12"/>
          <p:cNvSpPr>
            <a:spLocks noChangeShapeType="1"/>
          </p:cNvSpPr>
          <p:nvPr/>
        </p:nvSpPr>
        <p:spPr bwMode="auto">
          <a:xfrm>
            <a:off x="5867400" y="32766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84" name="Line 13"/>
          <p:cNvSpPr>
            <a:spLocks noChangeShapeType="1"/>
          </p:cNvSpPr>
          <p:nvPr/>
        </p:nvSpPr>
        <p:spPr bwMode="auto">
          <a:xfrm>
            <a:off x="3352800" y="2667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85" name="Line 15"/>
          <p:cNvSpPr>
            <a:spLocks noChangeShapeType="1"/>
          </p:cNvSpPr>
          <p:nvPr/>
        </p:nvSpPr>
        <p:spPr bwMode="auto">
          <a:xfrm flipH="1" flipV="1">
            <a:off x="5562600" y="4953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9809" name="Rectangle 17"/>
          <p:cNvSpPr>
            <a:spLocks noChangeArrowheads="1"/>
          </p:cNvSpPr>
          <p:nvPr/>
        </p:nvSpPr>
        <p:spPr bwMode="auto">
          <a:xfrm>
            <a:off x="2971800" y="2819400"/>
            <a:ext cx="3276600" cy="533400"/>
          </a:xfrm>
          <a:prstGeom prst="rect">
            <a:avLst/>
          </a:prstGeom>
          <a:solidFill>
            <a:schemeClr val="accent1">
              <a:alpha val="18823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9810" name="Rectangle 18"/>
          <p:cNvSpPr>
            <a:spLocks noChangeArrowheads="1"/>
          </p:cNvSpPr>
          <p:nvPr/>
        </p:nvSpPr>
        <p:spPr bwMode="auto">
          <a:xfrm>
            <a:off x="6248400" y="2057400"/>
            <a:ext cx="2514600" cy="2362200"/>
          </a:xfrm>
          <a:prstGeom prst="rect">
            <a:avLst/>
          </a:prstGeom>
          <a:solidFill>
            <a:schemeClr val="accent1">
              <a:alpha val="18823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9811" name="Rectangle 19"/>
          <p:cNvSpPr>
            <a:spLocks noChangeArrowheads="1"/>
          </p:cNvSpPr>
          <p:nvPr/>
        </p:nvSpPr>
        <p:spPr bwMode="auto">
          <a:xfrm>
            <a:off x="2971800" y="3962400"/>
            <a:ext cx="3276600" cy="2057400"/>
          </a:xfrm>
          <a:prstGeom prst="rect">
            <a:avLst/>
          </a:prstGeom>
          <a:solidFill>
            <a:schemeClr val="accent1">
              <a:alpha val="18823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09" grpId="0" animBg="1"/>
      <p:bldP spid="289810" grpId="0" animBg="1"/>
      <p:bldP spid="289811" grpId="0" animBg="1"/>
    </p:bldLst>
  </p:timing>
</p:sld>
</file>

<file path=ppt/theme/theme1.xml><?xml version="1.0" encoding="utf-8"?>
<a:theme xmlns:a="http://schemas.openxmlformats.org/drawingml/2006/main" name="ClassesAndObjects2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5959FE"/>
      </a:folHlink>
    </a:clrScheme>
    <a:fontScheme name="Office Theme">
      <a:majorFont>
        <a:latin typeface="Calibri"/>
        <a:ea typeface="DejaVu Sans"/>
        <a:cs typeface="DejaVu Sans"/>
      </a:majorFont>
      <a:minorFont>
        <a:latin typeface="Calibri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Java_Interfaces_2</Template>
  <TotalTime>16930</TotalTime>
  <Words>938</Words>
  <Application>Microsoft Office PowerPoint</Application>
  <PresentationFormat>On-screen Show (4:3)</PresentationFormat>
  <Paragraphs>329</Paragraphs>
  <Slides>33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ClassesAndObjects2</vt:lpstr>
      <vt:lpstr>PowerPoint Presentation</vt:lpstr>
      <vt:lpstr>Errors</vt:lpstr>
      <vt:lpstr>Errors</vt:lpstr>
      <vt:lpstr>Runtime Errors</vt:lpstr>
      <vt:lpstr>PowerPoint Presentation</vt:lpstr>
      <vt:lpstr>PowerPoint Presentation</vt:lpstr>
      <vt:lpstr>Exceptions</vt:lpstr>
      <vt:lpstr>Exception Classes</vt:lpstr>
      <vt:lpstr>Unchecked Exceptions</vt:lpstr>
      <vt:lpstr>System Errors</vt:lpstr>
      <vt:lpstr>Runtime Exceptions</vt:lpstr>
      <vt:lpstr>Checked Exceptions</vt:lpstr>
      <vt:lpstr>Exception Handling</vt:lpstr>
      <vt:lpstr>Java Library Exceptions</vt:lpstr>
      <vt:lpstr>Sequence of Events for throw</vt:lpstr>
      <vt:lpstr>Handling Exceptions</vt:lpstr>
      <vt:lpstr>Catching Exceptions</vt:lpstr>
      <vt:lpstr>Catching Exceptions</vt:lpstr>
      <vt:lpstr>Getting Information from Exceptions</vt:lpstr>
      <vt:lpstr>Example</vt:lpstr>
      <vt:lpstr>Issues</vt:lpstr>
      <vt:lpstr>Solution</vt:lpstr>
      <vt:lpstr>Use finally block</vt:lpstr>
      <vt:lpstr>finally block</vt:lpstr>
      <vt:lpstr>Throwing Exceptions</vt:lpstr>
      <vt:lpstr>PowerPoint Presentation</vt:lpstr>
      <vt:lpstr>PowerPoint Presentation</vt:lpstr>
      <vt:lpstr>Creating Custom Exception Classes</vt:lpstr>
      <vt:lpstr>PowerPoint Presentation</vt:lpstr>
      <vt:lpstr>PowerPoint Presentation</vt:lpstr>
      <vt:lpstr>When to create Custom Exception classes</vt:lpstr>
      <vt:lpstr>When to Use Exceptions</vt:lpstr>
      <vt:lpstr>Get more info!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 in Java</dc:title>
  <dc:subject>Exception Handling in Java</dc:subject>
  <dc:creator>Ganesh Viswanathan</dc:creator>
  <cp:keywords>Exception, Java</cp:keywords>
  <dc:description>UF Summer 2010</dc:description>
  <cp:lastModifiedBy>Saeed Siddik</cp:lastModifiedBy>
  <cp:revision>370</cp:revision>
  <dcterms:created xsi:type="dcterms:W3CDTF">1995-06-10T17:31:50Z</dcterms:created>
  <dcterms:modified xsi:type="dcterms:W3CDTF">2019-02-02T17:26:23Z</dcterms:modified>
  <cp:category>java</cp:category>
  <cp:contentStatus>final</cp:contentStatus>
</cp:coreProperties>
</file>