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46"/>
  </p:notesMasterIdLst>
  <p:sldIdLst>
    <p:sldId id="256" r:id="rId2"/>
    <p:sldId id="315" r:id="rId3"/>
    <p:sldId id="340" r:id="rId4"/>
    <p:sldId id="341" r:id="rId5"/>
    <p:sldId id="343" r:id="rId6"/>
    <p:sldId id="344" r:id="rId7"/>
    <p:sldId id="345" r:id="rId8"/>
    <p:sldId id="342" r:id="rId9"/>
    <p:sldId id="346" r:id="rId10"/>
    <p:sldId id="347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0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0B88"/>
    <a:srgbClr val="F6CF0E"/>
    <a:srgbClr val="00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5" autoAdjust="0"/>
  </p:normalViewPr>
  <p:slideViewPr>
    <p:cSldViewPr>
      <p:cViewPr varScale="1">
        <p:scale>
          <a:sx n="109" d="100"/>
          <a:sy n="109" d="100"/>
        </p:scale>
        <p:origin x="16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920C4-3BEC-4A06-B2CD-0765D8CE1CC4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8F18-6771-4E4F-9059-661E9E85C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FBF61B5-0BF2-4ADE-863F-247D842EF1D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4397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6B91BC-FEBE-40ED-9A70-6929EA9B8191}" type="slidenum">
              <a:rPr lang="en-US" altLang="en-US" sz="1300"/>
              <a:pPr/>
              <a:t>20</a:t>
            </a:fld>
            <a:endParaRPr lang="en-US" altLang="en-US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729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11CA6C-18DE-4A14-8117-5A2A7404A246}" type="slidenum">
              <a:rPr lang="en-US" altLang="en-US" sz="1300"/>
              <a:pPr/>
              <a:t>21</a:t>
            </a:fld>
            <a:endParaRPr lang="en-US" alt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082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3C976B-29D8-455A-9C21-90328F256F50}" type="slidenum">
              <a:rPr lang="en-US" altLang="en-US" sz="1300"/>
              <a:pPr/>
              <a:t>22</a:t>
            </a:fld>
            <a:endParaRPr lang="en-US" alt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7790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9A04F1-F074-4008-87BB-7846FD869341}" type="slidenum">
              <a:rPr lang="en-US" altLang="en-US" sz="1300"/>
              <a:pPr/>
              <a:t>23</a:t>
            </a:fld>
            <a:endParaRPr lang="en-US" altLang="en-US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2130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124A1B-9E71-4279-86C9-4525C62A918C}" type="slidenum">
              <a:rPr lang="en-US" altLang="en-US" sz="1300"/>
              <a:pPr/>
              <a:t>24</a:t>
            </a:fld>
            <a:endParaRPr lang="en-US" altLang="en-US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7376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A97568-DFD7-428F-9100-4D0F221618EE}" type="slidenum">
              <a:rPr lang="en-US" altLang="en-US" sz="1300"/>
              <a:pPr/>
              <a:t>25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7664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E9A993-C7EF-4C1A-A286-43F1253B8CA5}" type="slidenum">
              <a:rPr lang="en-US" altLang="en-US" sz="1300"/>
              <a:pPr/>
              <a:t>26</a:t>
            </a:fld>
            <a:endParaRPr lang="en-US" alt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708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2B65F2-5746-42A3-A583-E3F75A60C155}" type="slidenum">
              <a:rPr lang="en-US" altLang="en-US" sz="1300"/>
              <a:pPr/>
              <a:t>27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3600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29F300-B24E-4F3F-B78F-D9AF76905993}" type="slidenum">
              <a:rPr lang="en-US" altLang="en-US" sz="1300"/>
              <a:pPr/>
              <a:t>28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5824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A20D14-12B4-4FBF-8601-013125CAB5F1}" type="slidenum">
              <a:rPr lang="en-US" altLang="en-US" sz="1300"/>
              <a:pPr/>
              <a:t>29</a:t>
            </a:fld>
            <a:endParaRPr lang="en-US" alt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21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38C6A8-8547-4AC1-965E-199BBA421900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4379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B94718-72A7-441E-ABE9-0BC29AE84B8F}" type="slidenum">
              <a:rPr lang="en-US" altLang="en-US" sz="1300"/>
              <a:pPr/>
              <a:t>30</a:t>
            </a:fld>
            <a:endParaRPr lang="en-US" alt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3430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936FC4-402A-4C70-9C02-AB5E7B4B5F1F}" type="slidenum">
              <a:rPr lang="en-US" altLang="en-US" sz="1300"/>
              <a:pPr/>
              <a:t>31</a:t>
            </a:fld>
            <a:endParaRPr lang="en-US" altLang="en-US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1145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32D0A-5805-4994-8D41-14A8A50AAE17}" type="slidenum">
              <a:rPr lang="en-US" altLang="en-US" sz="1300"/>
              <a:pPr/>
              <a:t>32</a:t>
            </a:fld>
            <a:endParaRPr lang="en-US" altLang="en-US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5079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98BCF5-1B72-441A-B80D-80681E2776B5}" type="slidenum">
              <a:rPr lang="en-US" altLang="en-US" sz="1300"/>
              <a:pPr/>
              <a:t>33</a:t>
            </a:fld>
            <a:endParaRPr lang="en-US" alt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6251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916018-75AF-49E7-B993-AE0BEF1D3983}" type="slidenum">
              <a:rPr lang="en-US" altLang="en-US" sz="1300"/>
              <a:pPr/>
              <a:t>34</a:t>
            </a:fld>
            <a:endParaRPr lang="en-US" alt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2476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76CFA7-6CD1-43D1-BB5B-06862D7A5C6F}" type="slidenum">
              <a:rPr lang="en-US" altLang="en-US" sz="1300"/>
              <a:pPr/>
              <a:t>35</a:t>
            </a:fld>
            <a:endParaRPr lang="en-US" alt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6200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4CD3BD-D581-4369-8C04-F6C8C1C5C622}" type="slidenum">
              <a:rPr lang="en-US" altLang="en-US" sz="1300"/>
              <a:pPr/>
              <a:t>36</a:t>
            </a:fld>
            <a:endParaRPr lang="en-US" altLang="en-US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0732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ECD68A-E66B-4809-A62C-9E795AF380D7}" type="slidenum">
              <a:rPr lang="en-US" altLang="en-US" sz="1300"/>
              <a:pPr/>
              <a:t>37</a:t>
            </a:fld>
            <a:endParaRPr lang="en-US" altLang="en-US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268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DB644B-BA3A-46F1-961C-0B29799551DA}" type="slidenum">
              <a:rPr lang="en-US" altLang="en-US" sz="1300"/>
              <a:pPr/>
              <a:t>38</a:t>
            </a:fld>
            <a:endParaRPr lang="en-US" altLang="en-US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065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3EABCC8-2412-4824-AAFB-AFBD7CF549A7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9350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6B3CEC7-4899-4C1E-88E0-FAAE7AD64B9A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837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2A2BBE-828F-4248-9E08-A9BF78B04B0C}" type="slidenum">
              <a:rPr lang="en-US" altLang="en-US" sz="1300"/>
              <a:pPr/>
              <a:t>15</a:t>
            </a:fld>
            <a:endParaRPr lang="en-US" altLang="en-US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8968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D9481F-E628-4F52-BF74-D9FB867B0BC9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578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8C3289-457E-41E4-875F-739266A6DDE9}" type="slidenum">
              <a:rPr lang="en-US" altLang="en-US" sz="1300"/>
              <a:pPr/>
              <a:t>17</a:t>
            </a:fld>
            <a:endParaRPr lang="en-US" alt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323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C8BB3C-4DAC-447C-9C57-F863076AEE23}" type="slidenum">
              <a:rPr lang="en-US" altLang="en-US" sz="1300"/>
              <a:pPr/>
              <a:t>18</a:t>
            </a:fld>
            <a:endParaRPr lang="en-US" altLang="en-US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857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F324F0-79D3-4851-83D2-9CDD3F60869E}" type="slidenum">
              <a:rPr lang="en-US" altLang="en-US" sz="1300"/>
              <a:pPr/>
              <a:t>19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652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2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7E397-3F5B-479D-A187-E649EE1E3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43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C0911-FD76-4A63-BC48-C42E7F0D5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47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4872849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 marL="384048" indent="-18288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566928" indent="-18288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753" y="228600"/>
            <a:ext cx="8229600" cy="91637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46424"/>
            <a:ext cx="9144000" cy="11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-31376" y="1136999"/>
            <a:ext cx="9175376" cy="109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965" y="6413748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28574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5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Computing</a:t>
            </a:r>
            <a:r>
              <a:rPr lang="en-US" sz="4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SE-312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28446"/>
            <a:ext cx="7543800" cy="1143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Lecture-3 </a:t>
            </a:r>
          </a:p>
          <a:p>
            <a:pPr algn="ctr"/>
            <a:endParaRPr lang="en-US" b="1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</a:t>
            </a:r>
            <a:r>
              <a:rPr lang="en-US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Naushin</a:t>
            </a:r>
            <a:r>
              <a:rPr lang="en-US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Nower</a:t>
            </a:r>
            <a:endParaRPr lang="en-US" b="1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Finite Automata and Regular Expressions are equivalent.  To show this:</a:t>
            </a:r>
          </a:p>
          <a:p>
            <a:pPr lvl="1"/>
            <a:r>
              <a:rPr lang="en-US" altLang="en-US" sz="2800" dirty="0"/>
              <a:t>Show we can express a DFA as an equivalent RE</a:t>
            </a:r>
          </a:p>
          <a:p>
            <a:pPr lvl="1"/>
            <a:r>
              <a:rPr lang="en-US" altLang="en-US" sz="2800" dirty="0"/>
              <a:t>Show we can express a RE as an ε-NFA.  Since the ε-NFA can be converted to a DFA and the DFA to an NFA, then RE will be equivalent to all the automata we have described.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Equivalence of FA and 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to Regular Expression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Theorem:  If L=L(A) for some DFA A, then there is a regular expression R such that L=L(R).</a:t>
            </a: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Build the regular expression “bottom up” starting with simpler strings that are acceptable using a subset of states in the DFA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Define </a:t>
            </a:r>
            <a:r>
              <a:rPr lang="en-US" altLang="en-US" sz="2800" dirty="0" err="1" smtClean="0"/>
              <a:t>R</a:t>
            </a:r>
            <a:r>
              <a:rPr lang="en-US" altLang="en-US" sz="2800" baseline="30000" dirty="0" err="1" smtClean="0"/>
              <a:t>k</a:t>
            </a:r>
            <a:r>
              <a:rPr lang="en-US" altLang="en-US" sz="2800" baseline="-25000" dirty="0" err="1" smtClean="0"/>
              <a:t>i,j</a:t>
            </a:r>
            <a:r>
              <a:rPr lang="en-US" altLang="en-US" sz="2800" baseline="-25000" dirty="0" smtClean="0"/>
              <a:t> </a:t>
            </a:r>
            <a:r>
              <a:rPr lang="en-US" altLang="en-US" sz="2800" dirty="0" smtClean="0"/>
              <a:t>as the expression for strings that have an admissible state sequence from state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to state j with no intermediate states greater than 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Assume no states are numbered 0, but k can be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R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0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i,j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Observe that R</a:t>
            </a:r>
            <a:r>
              <a:rPr lang="en-US" altLang="en-US" sz="2800" baseline="30000" smtClean="0"/>
              <a:t>0</a:t>
            </a:r>
            <a:r>
              <a:rPr lang="en-US" altLang="en-US" sz="2800" baseline="-25000" smtClean="0"/>
              <a:t>i,j </a:t>
            </a:r>
            <a:r>
              <a:rPr lang="en-US" altLang="en-US" sz="2800" smtClean="0"/>
              <a:t>describes strings of length 1 or 0, particularly: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{a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, a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, a</a:t>
            </a:r>
            <a:r>
              <a:rPr lang="en-US" altLang="en-US" sz="2400" baseline="-25000" smtClean="0"/>
              <a:t>3</a:t>
            </a:r>
            <a:r>
              <a:rPr lang="en-US" altLang="en-US" sz="2400" smtClean="0"/>
              <a:t>, … }, where, for each a</a:t>
            </a:r>
            <a:r>
              <a:rPr lang="en-US" altLang="en-US" sz="2400" baseline="-25000" smtClean="0"/>
              <a:t>x</a:t>
            </a:r>
            <a:r>
              <a:rPr lang="en-US" altLang="en-US" sz="2400" smtClean="0"/>
              <a:t>, </a:t>
            </a:r>
            <a:r>
              <a:rPr lang="en-US" altLang="en-US" sz="2400" smtClean="0">
                <a:sym typeface="Symbol" panose="05050102010706020507" pitchFamily="18" charset="2"/>
              </a:rPr>
              <a:t>(i,a</a:t>
            </a:r>
            <a:r>
              <a:rPr lang="en-US" altLang="en-US" sz="2400" baseline="-25000" smtClean="0">
                <a:sym typeface="Symbol" panose="05050102010706020507" pitchFamily="18" charset="2"/>
              </a:rPr>
              <a:t>x</a:t>
            </a:r>
            <a:r>
              <a:rPr lang="en-US" altLang="en-US" sz="2400" smtClean="0">
                <a:sym typeface="Symbol" panose="05050102010706020507" pitchFamily="18" charset="2"/>
              </a:rPr>
              <a:t>) = j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ym typeface="Symbol" panose="05050102010706020507" pitchFamily="18" charset="2"/>
              </a:rPr>
              <a:t>Add  to the set if i = j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ym typeface="Symbol" panose="05050102010706020507" pitchFamily="18" charset="2"/>
              </a:rPr>
              <a:t>The 0 in </a:t>
            </a:r>
            <a:r>
              <a:rPr lang="en-US" altLang="en-US" sz="2800" smtClean="0"/>
              <a:t>R</a:t>
            </a:r>
            <a:r>
              <a:rPr lang="en-US" altLang="en-US" sz="2800" baseline="30000" smtClean="0"/>
              <a:t>0</a:t>
            </a:r>
            <a:r>
              <a:rPr lang="en-US" altLang="en-US" sz="2800" baseline="-25000" smtClean="0"/>
              <a:t>i,j  </a:t>
            </a:r>
            <a:r>
              <a:rPr lang="en-US" altLang="en-US" sz="2800" smtClean="0"/>
              <a:t>means no intermediate states are allowed, so either no transition is made (just stay in state i to accept </a:t>
            </a:r>
            <a:r>
              <a:rPr lang="en-US" altLang="en-US" sz="2800" smtClean="0">
                <a:sym typeface="Symbol" panose="05050102010706020507" pitchFamily="18" charset="2"/>
              </a:rPr>
              <a:t> if i = j) or make a single transition from state i to state j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ym typeface="Symbol" panose="05050102010706020507" pitchFamily="18" charset="2"/>
              </a:rPr>
              <a:t>These are the base cases in our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</a:t>
            </a:r>
            <a:r>
              <a:rPr lang="en-US" altLang="en-US" baseline="30000" smtClean="0"/>
              <a:t>k</a:t>
            </a:r>
            <a:r>
              <a:rPr lang="en-US" altLang="en-US" baseline="-25000" smtClean="0"/>
              <a:t>i,j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Recursive step: for each k, we can build R</a:t>
            </a:r>
            <a:r>
              <a:rPr lang="en-US" altLang="en-US" sz="2800" baseline="30000" smtClean="0"/>
              <a:t>k</a:t>
            </a:r>
            <a:r>
              <a:rPr lang="en-US" altLang="en-US" sz="2800" baseline="-25000" smtClean="0"/>
              <a:t>i,j </a:t>
            </a:r>
            <a:r>
              <a:rPr lang="en-US" altLang="en-US" sz="2800" smtClean="0"/>
              <a:t>as follows: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	R</a:t>
            </a:r>
            <a:r>
              <a:rPr lang="en-US" altLang="en-US" sz="2800" baseline="30000" smtClean="0"/>
              <a:t>k</a:t>
            </a:r>
            <a:r>
              <a:rPr lang="en-US" altLang="en-US" sz="2800" baseline="-25000" smtClean="0"/>
              <a:t>i,j </a:t>
            </a:r>
            <a:r>
              <a:rPr lang="en-US" altLang="en-US" sz="2800" smtClean="0"/>
              <a:t>= R</a:t>
            </a:r>
            <a:r>
              <a:rPr lang="en-US" altLang="en-US" sz="2800" baseline="30000" smtClean="0"/>
              <a:t>k-1</a:t>
            </a:r>
            <a:r>
              <a:rPr lang="en-US" altLang="en-US" sz="2800" baseline="-25000" smtClean="0"/>
              <a:t>i,j  </a:t>
            </a:r>
            <a:r>
              <a:rPr lang="en-US" altLang="en-US" sz="2800" smtClean="0"/>
              <a:t>+ R</a:t>
            </a:r>
            <a:r>
              <a:rPr lang="en-US" altLang="en-US" sz="2800" baseline="30000" smtClean="0"/>
              <a:t>k-1</a:t>
            </a:r>
            <a:r>
              <a:rPr lang="en-US" altLang="en-US" sz="2800" baseline="-25000" smtClean="0"/>
              <a:t>i,k </a:t>
            </a:r>
            <a:r>
              <a:rPr lang="en-US" altLang="en-US" sz="2800" smtClean="0"/>
              <a:t>(R</a:t>
            </a:r>
            <a:r>
              <a:rPr lang="en-US" altLang="en-US" sz="2800" baseline="30000" smtClean="0"/>
              <a:t>k-1</a:t>
            </a:r>
            <a:r>
              <a:rPr lang="en-US" altLang="en-US" sz="2800" baseline="-25000" smtClean="0"/>
              <a:t>k,k</a:t>
            </a:r>
            <a:r>
              <a:rPr lang="en-US" altLang="en-US" sz="2800" smtClean="0"/>
              <a:t>)* R</a:t>
            </a:r>
            <a:r>
              <a:rPr lang="en-US" altLang="en-US" sz="2800" baseline="30000" smtClean="0"/>
              <a:t>k-1</a:t>
            </a:r>
            <a:r>
              <a:rPr lang="en-US" altLang="en-US" sz="2800" baseline="-25000" smtClean="0"/>
              <a:t>k,j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Intuition: since the accepting sequence contains one or more visits to state k, break the path into pieces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first goes from i to its first k-visit (R</a:t>
            </a:r>
            <a:r>
              <a:rPr lang="en-US" altLang="en-US" sz="2400" baseline="30000" smtClean="0"/>
              <a:t>k-1</a:t>
            </a:r>
            <a:r>
              <a:rPr lang="en-US" altLang="en-US" sz="2400" baseline="-25000" smtClean="0"/>
              <a:t>i,k</a:t>
            </a:r>
            <a:r>
              <a:rPr lang="en-US" altLang="en-US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followed by zero or more revisits to k (R</a:t>
            </a:r>
            <a:r>
              <a:rPr lang="en-US" altLang="en-US" sz="2400" baseline="30000" smtClean="0"/>
              <a:t>k-1</a:t>
            </a:r>
            <a:r>
              <a:rPr lang="en-US" altLang="en-US" sz="2400" baseline="-25000" smtClean="0"/>
              <a:t>k,k</a:t>
            </a:r>
            <a:r>
              <a:rPr lang="en-US" altLang="en-US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followed by a path from k to j (R</a:t>
            </a:r>
            <a:r>
              <a:rPr lang="en-US" altLang="en-US" sz="2400" baseline="30000" smtClean="0"/>
              <a:t>k-1</a:t>
            </a:r>
            <a:r>
              <a:rPr lang="en-US" altLang="en-US" sz="2400" baseline="-25000" smtClean="0"/>
              <a:t>k,j </a:t>
            </a:r>
            <a:r>
              <a:rPr lang="en-US" altLang="en-US" sz="240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finally…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We get the regular expression(s) that represent all strings with admissible sequences that start with the initial state (state 1) and end with a final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Resulting regular expression built from the DFA:  the union of all R</a:t>
            </a:r>
            <a:r>
              <a:rPr lang="en-US" altLang="en-US" sz="2800" baseline="30000" smtClean="0"/>
              <a:t>n</a:t>
            </a:r>
            <a:r>
              <a:rPr lang="en-US" altLang="en-US" sz="2800" baseline="-25000" smtClean="0"/>
              <a:t>1,f  </a:t>
            </a:r>
            <a:r>
              <a:rPr lang="en-US" altLang="en-US" sz="2800" smtClean="0"/>
              <a:t>where f is a final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Note: n is the number of states in the DFA meaning there are no more restrictions for intermediate states in the accepting sequence</a:t>
            </a:r>
            <a:endParaRPr lang="en-US" altLang="en-US" sz="2400" baseline="-25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to RE: State Elimination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Eliminates states of the automaton and replaces the edges with regular expressions that includes the behavior of the eliminated states.  </a:t>
            </a:r>
          </a:p>
          <a:p>
            <a:pPr eaLnBrk="1" hangingPunct="1"/>
            <a:r>
              <a:rPr lang="en-US" altLang="en-US" smtClean="0"/>
              <a:t>Eventually we get down to the situation with just a start and final node, and this is easy to express as a 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chemeClr val="tx1"/>
                </a:solidFill>
              </a:rPr>
              <a:t>State Elimination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7620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tx1"/>
                </a:solidFill>
              </a:rPr>
              <a:t>Consider the figure below, which shows a generic state </a:t>
            </a:r>
            <a:r>
              <a:rPr lang="en-US" altLang="en-US" sz="1800" dirty="0" smtClean="0">
                <a:solidFill>
                  <a:srgbClr val="FF0000"/>
                </a:solidFill>
              </a:rPr>
              <a:t>S</a:t>
            </a:r>
            <a:r>
              <a:rPr lang="en-US" altLang="en-US" sz="1800" dirty="0" smtClean="0">
                <a:solidFill>
                  <a:schemeClr val="tx1"/>
                </a:solidFill>
              </a:rPr>
              <a:t> about to be eliminated.  The labels on all edges are regular expressions.</a:t>
            </a:r>
          </a:p>
          <a:p>
            <a:pPr eaLnBrk="1" hangingPunct="1"/>
            <a:r>
              <a:rPr lang="en-US" altLang="en-US" sz="1800" dirty="0" smtClean="0">
                <a:solidFill>
                  <a:schemeClr val="tx1"/>
                </a:solidFill>
              </a:rPr>
              <a:t>To remove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rgbClr val="FF0000"/>
                </a:solidFill>
              </a:rPr>
              <a:t>S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we must make labels from each </a:t>
            </a:r>
            <a:r>
              <a:rPr lang="en-US" altLang="en-US" sz="1800" dirty="0" smtClean="0">
                <a:solidFill>
                  <a:srgbClr val="FF0000"/>
                </a:solidFill>
              </a:rPr>
              <a:t>q</a:t>
            </a:r>
            <a:r>
              <a:rPr lang="en-US" altLang="en-US" sz="18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to</a:t>
            </a:r>
            <a:r>
              <a:rPr lang="en-US" altLang="en-US" sz="1800" dirty="0" smtClean="0">
                <a:solidFill>
                  <a:srgbClr val="FF0000"/>
                </a:solidFill>
              </a:rPr>
              <a:t> p</a:t>
            </a:r>
            <a:r>
              <a:rPr lang="en-US" altLang="en-US" sz="18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up to p</a:t>
            </a:r>
            <a:r>
              <a:rPr lang="en-US" altLang="en-US" sz="1800" baseline="-25000" dirty="0" smtClean="0">
                <a:solidFill>
                  <a:schemeClr val="tx1"/>
                </a:solidFill>
              </a:rPr>
              <a:t>m</a:t>
            </a:r>
            <a:r>
              <a:rPr lang="en-US" altLang="en-US" sz="1800" dirty="0" smtClean="0">
                <a:solidFill>
                  <a:schemeClr val="tx1"/>
                </a:solidFill>
              </a:rPr>
              <a:t> that include the paths we could have made through </a:t>
            </a:r>
            <a:r>
              <a:rPr lang="en-US" altLang="en-US" sz="1800" dirty="0" smtClean="0">
                <a:solidFill>
                  <a:srgbClr val="FF0000"/>
                </a:solidFill>
              </a:rPr>
              <a:t>S</a:t>
            </a:r>
            <a:r>
              <a:rPr lang="en-US" altLang="en-US" sz="1800" dirty="0" smtClean="0"/>
              <a:t>. </a:t>
            </a:r>
          </a:p>
        </p:txBody>
      </p:sp>
      <p:pic>
        <p:nvPicPr>
          <p:cNvPr id="22532" name="Picture 5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981200"/>
            <a:ext cx="3732213" cy="44958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528888"/>
            <a:ext cx="4038600" cy="3490912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2534" name="AutoShape 59"/>
          <p:cNvSpPr>
            <a:spLocks noChangeArrowheads="1"/>
          </p:cNvSpPr>
          <p:nvPr/>
        </p:nvSpPr>
        <p:spPr bwMode="auto">
          <a:xfrm>
            <a:off x="4191000" y="39624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Text Box 60"/>
          <p:cNvSpPr txBox="1">
            <a:spLocks noChangeArrowheads="1"/>
          </p:cNvSpPr>
          <p:nvPr/>
        </p:nvSpPr>
        <p:spPr bwMode="auto">
          <a:xfrm>
            <a:off x="3032125" y="6289675"/>
            <a:ext cx="468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Note: q and p may be the same state!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7E397-3F5B-479D-A187-E649EE1E3EB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8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DFA to RE via State Elimination 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mtClean="0"/>
              <a:t>Starting with intermediate states and then moving to accepting states, apply the state elimination process to produce an equivalent automaton with regular expression labels on the edges.   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mtClean="0"/>
              <a:t>The result will be a one or two state automaton with a start state and accepting state.</a:t>
            </a:r>
          </a:p>
          <a:p>
            <a:pPr marL="609600" indent="-609600"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DFA to RE State Elimination 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4770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2"/>
            </a:pPr>
            <a:r>
              <a:rPr lang="en-US" altLang="en-US" sz="2800" dirty="0" smtClean="0">
                <a:solidFill>
                  <a:schemeClr val="tx1"/>
                </a:solidFill>
              </a:rPr>
              <a:t>If the two states are different, we will have an automaton that looks like the following:</a:t>
            </a:r>
          </a:p>
          <a:p>
            <a:pPr marL="609600" indent="-609600" eaLnBrk="1" hangingPunct="1"/>
            <a:endParaRPr lang="en-US" altLang="en-US" sz="2800" dirty="0" smtClean="0"/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3429000"/>
            <a:ext cx="3581400" cy="2163763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1279525" y="5680075"/>
            <a:ext cx="664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We can describe this automaton as:  (R+SU*T)*SU*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C0911-FD76-4A63-BC48-C42E7F0D56F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DFA to RE State Elimination 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marL="609600" indent="-609600" algn="just" eaLnBrk="1" hangingPunct="1">
              <a:buFontTx/>
              <a:buAutoNum type="arabicPeriod" startAt="3"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start state is also an accepting state, then we must also perform a state elimination from the original automaton that gets rid of every state but the start state.  This leaves the following:</a:t>
            </a:r>
          </a:p>
          <a:p>
            <a:pPr marL="609600" indent="-609600" eaLnBrk="1" hangingPunct="1"/>
            <a:endParaRPr lang="en-US" altLang="en-US" sz="2800" dirty="0" smtClean="0"/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3886200"/>
            <a:ext cx="2055813" cy="1444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1355725" y="5680075"/>
            <a:ext cx="581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We can describe this automaton as simply R*.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C0911-FD76-4A63-BC48-C42E7F0D56F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8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510144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Finite automata are machine-like descriptions of languages</a:t>
            </a:r>
          </a:p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Alternative: declarative description</a:t>
            </a:r>
          </a:p>
          <a:p>
            <a:pPr algn="just"/>
            <a:r>
              <a:rPr lang="en-US" altLang="en-US" sz="2800" i="1" dirty="0" smtClean="0">
                <a:solidFill>
                  <a:srgbClr val="FF0000"/>
                </a:solidFill>
              </a:rPr>
              <a:t>Regular expressions</a:t>
            </a:r>
            <a:r>
              <a:rPr lang="en-US" altLang="en-US" sz="2800" dirty="0" smtClean="0">
                <a:solidFill>
                  <a:srgbClr val="FF0000"/>
                </a:solidFill>
              </a:rPr>
              <a:t>  </a:t>
            </a:r>
            <a:r>
              <a:rPr lang="en-US" altLang="en-US" sz="2800" dirty="0" smtClean="0">
                <a:solidFill>
                  <a:schemeClr val="tx1"/>
                </a:solidFill>
              </a:rPr>
              <a:t>are an algebraic way to describe languages.</a:t>
            </a:r>
          </a:p>
          <a:p>
            <a:pPr algn="just"/>
            <a:r>
              <a:rPr lang="en-US" altLang="en-US" sz="2600" dirty="0" smtClean="0">
                <a:solidFill>
                  <a:schemeClr val="tx1"/>
                </a:solidFill>
              </a:rPr>
              <a:t>They describe exactly the regular languages.</a:t>
            </a:r>
          </a:p>
          <a:p>
            <a:r>
              <a:rPr lang="en-US" altLang="en-US" sz="2600" dirty="0">
                <a:solidFill>
                  <a:schemeClr val="tx1"/>
                </a:solidFill>
              </a:rPr>
              <a:t>Notation to specify a language</a:t>
            </a:r>
          </a:p>
          <a:p>
            <a:pPr lvl="1"/>
            <a:r>
              <a:rPr lang="en-US" altLang="en-US" sz="2600" dirty="0" smtClean="0">
                <a:solidFill>
                  <a:schemeClr val="tx1"/>
                </a:solidFill>
              </a:rPr>
              <a:t>Capable </a:t>
            </a:r>
            <a:r>
              <a:rPr lang="en-US" altLang="en-US" sz="2600" dirty="0">
                <a:solidFill>
                  <a:schemeClr val="tx1"/>
                </a:solidFill>
              </a:rPr>
              <a:t>of describing the same thing as a NFA</a:t>
            </a:r>
          </a:p>
          <a:p>
            <a:pPr marL="384048" lvl="2" indent="0">
              <a:buNone/>
            </a:pPr>
            <a:r>
              <a:rPr lang="en-US" altLang="en-US" sz="2600" dirty="0">
                <a:solidFill>
                  <a:schemeClr val="tx1"/>
                </a:solidFill>
              </a:rPr>
              <a:t>The two are actually equivalent, so RE = NFA = DFA</a:t>
            </a:r>
          </a:p>
          <a:p>
            <a:pPr lvl="1"/>
            <a:r>
              <a:rPr lang="en-US" altLang="en-US" sz="2600" dirty="0">
                <a:solidFill>
                  <a:schemeClr val="tx1"/>
                </a:solidFill>
              </a:rPr>
              <a:t>We can define an algebra for regular </a:t>
            </a:r>
            <a:r>
              <a:rPr lang="en-US" altLang="en-US" sz="2600" dirty="0" smtClean="0">
                <a:solidFill>
                  <a:schemeClr val="tx1"/>
                </a:solidFill>
              </a:rPr>
              <a:t>expressions</a:t>
            </a:r>
          </a:p>
          <a:p>
            <a:pPr lvl="1"/>
            <a:endParaRPr lang="en-US" altLang="en-US" sz="2600" dirty="0">
              <a:solidFill>
                <a:schemeClr val="tx1"/>
              </a:solidFill>
            </a:endParaRPr>
          </a:p>
          <a:p>
            <a:pPr lvl="1"/>
            <a:r>
              <a:rPr lang="en-US" altLang="en-US" sz="2600" dirty="0">
                <a:solidFill>
                  <a:schemeClr val="tx1"/>
                </a:solidFill>
              </a:rPr>
              <a:t>Specifying a language using expressions and </a:t>
            </a:r>
            <a:r>
              <a:rPr lang="en-US" altLang="en-US" sz="2600" dirty="0" smtClean="0">
                <a:solidFill>
                  <a:schemeClr val="tx1"/>
                </a:solidFill>
              </a:rPr>
              <a:t>operations</a:t>
            </a:r>
          </a:p>
          <a:p>
            <a:pPr lvl="1"/>
            <a:endParaRPr lang="en-US" altLang="en-US" sz="2600" dirty="0">
              <a:solidFill>
                <a:schemeClr val="tx1"/>
              </a:solidFill>
            </a:endParaRP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Example:  01* + 10*  defines the language containing strings such as 01111, 100, 0, 1000000;  * and + are operators in this “algebra”</a:t>
            </a:r>
          </a:p>
          <a:p>
            <a:endParaRPr lang="en-US" alt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>
                <a:solidFill>
                  <a:schemeClr val="tx1"/>
                </a:solidFill>
              </a:rPr>
              <a:t>Regular expressions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to RE State Elimination (4)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altLang="en-US" smtClean="0"/>
              <a:t>If there are n accepting states, we must repeat the above steps for each accepting states to get n different regular expressions, R</a:t>
            </a:r>
            <a:r>
              <a:rPr lang="en-US" altLang="en-US" baseline="-25000" smtClean="0"/>
              <a:t>1</a:t>
            </a:r>
            <a:r>
              <a:rPr lang="en-US" altLang="en-US" smtClean="0"/>
              <a:t>, R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 R</a:t>
            </a:r>
            <a:r>
              <a:rPr lang="en-US" altLang="en-US" baseline="-25000" smtClean="0"/>
              <a:t>n</a:t>
            </a:r>
            <a:r>
              <a:rPr lang="en-US" altLang="en-US" smtClean="0"/>
              <a:t>.  For each repeat we turn any other accepting state to non-accepting.  The desired regular expression for the automaton is then the union of each of the n regular expressions:  R</a:t>
            </a:r>
            <a:r>
              <a:rPr lang="en-US" altLang="en-US" baseline="-25000" smtClean="0"/>
              <a:t>1</a:t>
            </a:r>
            <a:r>
              <a:rPr lang="en-US" altLang="en-US" smtClean="0">
                <a:sym typeface="Symbol" panose="05050102010706020507" pitchFamily="18" charset="2"/>
              </a:rPr>
              <a:t></a:t>
            </a:r>
            <a:r>
              <a:rPr lang="en-US" altLang="en-US" smtClean="0"/>
              <a:t> R</a:t>
            </a:r>
            <a:r>
              <a:rPr lang="en-US" altLang="en-US" baseline="-25000" smtClean="0"/>
              <a:t>2</a:t>
            </a:r>
            <a:r>
              <a:rPr lang="en-US" altLang="en-US" smtClean="0"/>
              <a:t>… </a:t>
            </a:r>
            <a:r>
              <a:rPr lang="en-US" altLang="en-US" smtClean="0">
                <a:sym typeface="Symbol" panose="05050102010706020507" pitchFamily="18" charset="2"/>
              </a:rPr>
              <a:t></a:t>
            </a:r>
            <a:r>
              <a:rPr lang="en-US" altLang="en-US" smtClean="0"/>
              <a:t> R</a:t>
            </a:r>
            <a:r>
              <a:rPr lang="en-US" altLang="en-US" baseline="-25000" smtClean="0"/>
              <a:t>N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</a:t>
            </a:r>
            <a:r>
              <a:rPr lang="en-US" altLang="en-US" smtClean="0">
                <a:sym typeface="Wingdings" panose="05000000000000000000" pitchFamily="2" charset="2"/>
              </a:rPr>
              <a:t>RE Example</a:t>
            </a:r>
            <a:endParaRPr lang="en-US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Convert the following to a RE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First convert the edges to RE’s:</a:t>
            </a:r>
          </a:p>
        </p:txBody>
      </p:sp>
      <p:pic>
        <p:nvPicPr>
          <p:cNvPr id="32772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2438400"/>
            <a:ext cx="3810000" cy="1822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773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495800"/>
            <a:ext cx="3810000" cy="1817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7E397-3F5B-479D-A187-E649EE1E3EB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3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DFA </a:t>
            </a:r>
            <a:r>
              <a:rPr lang="en-US" altLang="en-US" smtClean="0">
                <a:sym typeface="Wingdings" panose="05000000000000000000" pitchFamily="2" charset="2"/>
              </a:rPr>
              <a:t> RE Example (2)</a:t>
            </a:r>
            <a:endParaRPr lang="en-US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Eliminate State 1: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To: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4111625" y="2593975"/>
            <a:ext cx="7588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502025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855913" y="2819400"/>
            <a:ext cx="56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5410200" y="2590800"/>
            <a:ext cx="7588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6702425" y="25908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4949825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6169025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026025" y="26352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245225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cxnSp>
        <p:nvCxnSpPr>
          <p:cNvPr id="34829" name="AutoShape 13"/>
          <p:cNvCxnSpPr>
            <a:cxnSpLocks noChangeShapeType="1"/>
            <a:stCxn id="34820" idx="7"/>
            <a:endCxn id="34820" idx="1"/>
          </p:cNvCxnSpPr>
          <p:nvPr/>
        </p:nvCxnSpPr>
        <p:spPr bwMode="auto">
          <a:xfrm rot="-5400000" flipH="1" flipV="1">
            <a:off x="4490244" y="243760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370388" y="17208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34831" name="AutoShape 15"/>
          <p:cNvCxnSpPr>
            <a:cxnSpLocks noChangeShapeType="1"/>
            <a:stCxn id="34823" idx="3"/>
            <a:endCxn id="34820" idx="5"/>
          </p:cNvCxnSpPr>
          <p:nvPr/>
        </p:nvCxnSpPr>
        <p:spPr bwMode="auto">
          <a:xfrm rot="5400000">
            <a:off x="5138737" y="2859088"/>
            <a:ext cx="3175" cy="762000"/>
          </a:xfrm>
          <a:prstGeom prst="curvedConnector3">
            <a:avLst>
              <a:gd name="adj1" fmla="val 10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041900" y="35496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34833" name="AutoShape 17"/>
          <p:cNvCxnSpPr>
            <a:cxnSpLocks noChangeShapeType="1"/>
          </p:cNvCxnSpPr>
          <p:nvPr/>
        </p:nvCxnSpPr>
        <p:spPr bwMode="auto">
          <a:xfrm rot="-5400000" flipH="1" flipV="1">
            <a:off x="7119144" y="23931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999288" y="1676400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</a:t>
            </a:r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4075113" y="4956175"/>
            <a:ext cx="7588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3465513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2819400" y="5181600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6208713" y="49530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4873625" y="5334000"/>
            <a:ext cx="125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5181600" y="49530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11</a:t>
            </a:r>
          </a:p>
        </p:txBody>
      </p:sp>
      <p:cxnSp>
        <p:nvCxnSpPr>
          <p:cNvPr id="34841" name="AutoShape 25"/>
          <p:cNvCxnSpPr>
            <a:cxnSpLocks noChangeShapeType="1"/>
            <a:stCxn id="34835" idx="7"/>
            <a:endCxn id="34835" idx="1"/>
          </p:cNvCxnSpPr>
          <p:nvPr/>
        </p:nvCxnSpPr>
        <p:spPr bwMode="auto">
          <a:xfrm rot="-5400000" flipH="1" flipV="1">
            <a:off x="4453732" y="479980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4333875" y="4083050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0+10</a:t>
            </a:r>
          </a:p>
        </p:txBody>
      </p:sp>
      <p:cxnSp>
        <p:nvCxnSpPr>
          <p:cNvPr id="34843" name="AutoShape 27"/>
          <p:cNvCxnSpPr>
            <a:cxnSpLocks noChangeShapeType="1"/>
          </p:cNvCxnSpPr>
          <p:nvPr/>
        </p:nvCxnSpPr>
        <p:spPr bwMode="auto">
          <a:xfrm rot="-5400000" flipH="1" flipV="1">
            <a:off x="6625432" y="47553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6505575" y="4038600"/>
            <a:ext cx="50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669925" y="42322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Note edge from 3</a:t>
            </a:r>
            <a:r>
              <a:rPr lang="en-US" altLang="en-US">
                <a:sym typeface="Wingdings" panose="05000000000000000000" pitchFamily="2" charset="2"/>
              </a:rPr>
              <a:t>3</a:t>
            </a:r>
            <a:endParaRPr lang="en-US" altLang="en-US"/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593725" y="5908675"/>
            <a:ext cx="349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Answer:  (0+10)*11(0+1)*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Second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Automata that accepts even number of 1’s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Eliminate state 2: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743200" y="28956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2133600" y="32734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487488" y="3121025"/>
            <a:ext cx="56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4041775" y="2892425"/>
            <a:ext cx="758825" cy="758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5334000" y="289242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581400" y="3273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800600" y="3273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657600" y="29368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876800" y="28924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cxnSp>
        <p:nvCxnSpPr>
          <p:cNvPr id="36877" name="AutoShape 13"/>
          <p:cNvCxnSpPr>
            <a:cxnSpLocks noChangeShapeType="1"/>
            <a:stCxn id="36868" idx="7"/>
            <a:endCxn id="36868" idx="1"/>
          </p:cNvCxnSpPr>
          <p:nvPr/>
        </p:nvCxnSpPr>
        <p:spPr bwMode="auto">
          <a:xfrm rot="-5400000" flipH="1" flipV="1">
            <a:off x="3121819" y="2710656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3001963" y="20224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36879" name="AutoShape 15"/>
          <p:cNvCxnSpPr>
            <a:cxnSpLocks noChangeShapeType="1"/>
          </p:cNvCxnSpPr>
          <p:nvPr/>
        </p:nvCxnSpPr>
        <p:spPr bwMode="auto">
          <a:xfrm rot="5400000">
            <a:off x="5027612" y="3160713"/>
            <a:ext cx="3175" cy="762000"/>
          </a:xfrm>
          <a:prstGeom prst="curvedConnector3">
            <a:avLst>
              <a:gd name="adj1" fmla="val 10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930775" y="38512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cxnSp>
        <p:nvCxnSpPr>
          <p:cNvPr id="36881" name="AutoShape 17"/>
          <p:cNvCxnSpPr>
            <a:cxnSpLocks noChangeShapeType="1"/>
          </p:cNvCxnSpPr>
          <p:nvPr/>
        </p:nvCxnSpPr>
        <p:spPr bwMode="auto">
          <a:xfrm rot="-5400000" flipH="1" flipV="1">
            <a:off x="5750719" y="2694781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630863" y="19780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36883" name="AutoShape 19"/>
          <p:cNvCxnSpPr>
            <a:cxnSpLocks noChangeShapeType="1"/>
          </p:cNvCxnSpPr>
          <p:nvPr/>
        </p:nvCxnSpPr>
        <p:spPr bwMode="auto">
          <a:xfrm rot="-5400000" flipH="1" flipV="1">
            <a:off x="4382294" y="2694781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4262438" y="19780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2779713" y="533717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2170113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1524000" y="5562600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30745" name="Oval 25"/>
          <p:cNvSpPr>
            <a:spLocks noChangeArrowheads="1"/>
          </p:cNvSpPr>
          <p:nvPr/>
        </p:nvSpPr>
        <p:spPr bwMode="auto">
          <a:xfrm>
            <a:off x="5370513" y="53340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3617913" y="5715000"/>
            <a:ext cx="163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50" name="AutoShape 30"/>
          <p:cNvCxnSpPr>
            <a:cxnSpLocks noChangeShapeType="1"/>
            <a:stCxn id="30741" idx="7"/>
            <a:endCxn id="30741" idx="1"/>
          </p:cNvCxnSpPr>
          <p:nvPr/>
        </p:nvCxnSpPr>
        <p:spPr bwMode="auto">
          <a:xfrm rot="-5400000" flipH="1" flipV="1">
            <a:off x="3158332" y="5152231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3038475" y="4464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30754" name="AutoShape 34"/>
          <p:cNvCxnSpPr>
            <a:cxnSpLocks noChangeShapeType="1"/>
          </p:cNvCxnSpPr>
          <p:nvPr/>
        </p:nvCxnSpPr>
        <p:spPr bwMode="auto">
          <a:xfrm rot="-5400000" flipH="1" flipV="1">
            <a:off x="5787232" y="51363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5667375" y="44196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0+10*1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3733800" y="53784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10*1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animBg="1"/>
      <p:bldP spid="30742" grpId="0" animBg="1"/>
      <p:bldP spid="30743" grpId="0"/>
      <p:bldP spid="30745" grpId="0" animBg="1"/>
      <p:bldP spid="30746" grpId="0" animBg="1"/>
      <p:bldP spid="30751" grpId="0"/>
      <p:bldP spid="30755" grpId="0"/>
      <p:bldP spid="307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Example 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505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Two accepting states, turn off state 3 first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2667000" y="267017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2057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411288" y="2895600"/>
            <a:ext cx="56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5257800" y="26670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3505200" y="3048000"/>
            <a:ext cx="163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21" name="AutoShape 9"/>
          <p:cNvCxnSpPr>
            <a:cxnSpLocks noChangeShapeType="1"/>
            <a:stCxn id="38916" idx="7"/>
            <a:endCxn id="38916" idx="1"/>
          </p:cNvCxnSpPr>
          <p:nvPr/>
        </p:nvCxnSpPr>
        <p:spPr bwMode="auto">
          <a:xfrm rot="-5400000" flipH="1" flipV="1">
            <a:off x="3045619" y="2485231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925763" y="1797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38923" name="AutoShape 11"/>
          <p:cNvCxnSpPr>
            <a:cxnSpLocks noChangeShapeType="1"/>
          </p:cNvCxnSpPr>
          <p:nvPr/>
        </p:nvCxnSpPr>
        <p:spPr bwMode="auto">
          <a:xfrm rot="-5400000" flipH="1" flipV="1">
            <a:off x="5674519" y="24693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5554663" y="17526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0+10*1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3621088" y="27114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10*1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627313" y="503237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2017713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371600" y="5257800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cxnSp>
        <p:nvCxnSpPr>
          <p:cNvPr id="38929" name="AutoShape 19"/>
          <p:cNvCxnSpPr>
            <a:cxnSpLocks noChangeShapeType="1"/>
            <a:stCxn id="38926" idx="7"/>
            <a:endCxn id="38926" idx="1"/>
          </p:cNvCxnSpPr>
          <p:nvPr/>
        </p:nvCxnSpPr>
        <p:spPr bwMode="auto">
          <a:xfrm rot="-5400000" flipH="1" flipV="1">
            <a:off x="3005932" y="4847431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0" name="Text Box 20"/>
          <p:cNvSpPr txBox="1">
            <a:spLocks noChangeArrowheads="1"/>
          </p:cNvSpPr>
          <p:nvPr/>
        </p:nvSpPr>
        <p:spPr bwMode="auto">
          <a:xfrm>
            <a:off x="2886075" y="41592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38931" name="Text Box 24"/>
          <p:cNvSpPr txBox="1">
            <a:spLocks noChangeArrowheads="1"/>
          </p:cNvSpPr>
          <p:nvPr/>
        </p:nvSpPr>
        <p:spPr bwMode="auto">
          <a:xfrm>
            <a:off x="457200" y="6096000"/>
            <a:ext cx="804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This is just 0*;  can ignore going to state 3 since we would “die”</a:t>
            </a:r>
          </a:p>
        </p:txBody>
      </p:sp>
      <p:sp>
        <p:nvSpPr>
          <p:cNvPr id="38932" name="Oval 25"/>
          <p:cNvSpPr>
            <a:spLocks noChangeArrowheads="1"/>
          </p:cNvSpPr>
          <p:nvPr/>
        </p:nvSpPr>
        <p:spPr bwMode="auto">
          <a:xfrm>
            <a:off x="5257800" y="5029200"/>
            <a:ext cx="758825" cy="75882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38933" name="Line 26"/>
          <p:cNvSpPr>
            <a:spLocks noChangeShapeType="1"/>
          </p:cNvSpPr>
          <p:nvPr/>
        </p:nvSpPr>
        <p:spPr bwMode="auto">
          <a:xfrm>
            <a:off x="3505200" y="5410200"/>
            <a:ext cx="163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34" name="AutoShape 27"/>
          <p:cNvCxnSpPr>
            <a:cxnSpLocks noChangeShapeType="1"/>
          </p:cNvCxnSpPr>
          <p:nvPr/>
        </p:nvCxnSpPr>
        <p:spPr bwMode="auto">
          <a:xfrm rot="-5400000" flipH="1" flipV="1">
            <a:off x="5674519" y="48315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5" name="Text Box 28"/>
          <p:cNvSpPr txBox="1">
            <a:spLocks noChangeArrowheads="1"/>
          </p:cNvSpPr>
          <p:nvPr/>
        </p:nvSpPr>
        <p:spPr bwMode="auto">
          <a:xfrm>
            <a:off x="5554663" y="41148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0+10*1</a:t>
            </a:r>
          </a:p>
        </p:txBody>
      </p:sp>
      <p:sp>
        <p:nvSpPr>
          <p:cNvPr id="38936" name="Text Box 29"/>
          <p:cNvSpPr txBox="1">
            <a:spLocks noChangeArrowheads="1"/>
          </p:cNvSpPr>
          <p:nvPr/>
        </p:nvSpPr>
        <p:spPr bwMode="auto">
          <a:xfrm>
            <a:off x="3621088" y="50736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10*1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Example (3)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Turn off state 1 second: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  <p:sp>
        <p:nvSpPr>
          <p:cNvPr id="40964" name="Oval 5"/>
          <p:cNvSpPr>
            <a:spLocks noChangeArrowheads="1"/>
          </p:cNvSpPr>
          <p:nvPr/>
        </p:nvSpPr>
        <p:spPr bwMode="auto">
          <a:xfrm>
            <a:off x="2667000" y="2670175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2057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1411288" y="2895600"/>
            <a:ext cx="56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40967" name="Oval 8"/>
          <p:cNvSpPr>
            <a:spLocks noChangeArrowheads="1"/>
          </p:cNvSpPr>
          <p:nvPr/>
        </p:nvSpPr>
        <p:spPr bwMode="auto">
          <a:xfrm>
            <a:off x="5257800" y="26670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0968" name="Line 9"/>
          <p:cNvSpPr>
            <a:spLocks noChangeShapeType="1"/>
          </p:cNvSpPr>
          <p:nvPr/>
        </p:nvSpPr>
        <p:spPr bwMode="auto">
          <a:xfrm>
            <a:off x="3505200" y="3048000"/>
            <a:ext cx="163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69" name="AutoShape 10"/>
          <p:cNvCxnSpPr>
            <a:cxnSpLocks noChangeShapeType="1"/>
            <a:stCxn id="40964" idx="7"/>
            <a:endCxn id="40964" idx="1"/>
          </p:cNvCxnSpPr>
          <p:nvPr/>
        </p:nvCxnSpPr>
        <p:spPr bwMode="auto">
          <a:xfrm rot="-5400000" flipH="1" flipV="1">
            <a:off x="3045619" y="2485231"/>
            <a:ext cx="1588" cy="536575"/>
          </a:xfrm>
          <a:prstGeom prst="curvedConnector3">
            <a:avLst>
              <a:gd name="adj1" fmla="val -38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2925763" y="1797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40971" name="AutoShape 12"/>
          <p:cNvCxnSpPr>
            <a:cxnSpLocks noChangeShapeType="1"/>
          </p:cNvCxnSpPr>
          <p:nvPr/>
        </p:nvCxnSpPr>
        <p:spPr bwMode="auto">
          <a:xfrm rot="-5400000" flipH="1" flipV="1">
            <a:off x="5674519" y="24693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2" name="Text Box 13"/>
          <p:cNvSpPr txBox="1">
            <a:spLocks noChangeArrowheads="1"/>
          </p:cNvSpPr>
          <p:nvPr/>
        </p:nvSpPr>
        <p:spPr bwMode="auto">
          <a:xfrm>
            <a:off x="5554663" y="17526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0+10*1</a:t>
            </a:r>
          </a:p>
        </p:txBody>
      </p:sp>
      <p:sp>
        <p:nvSpPr>
          <p:cNvPr id="40973" name="Text Box 14"/>
          <p:cNvSpPr txBox="1">
            <a:spLocks noChangeArrowheads="1"/>
          </p:cNvSpPr>
          <p:nvPr/>
        </p:nvSpPr>
        <p:spPr bwMode="auto">
          <a:xfrm>
            <a:off x="3621088" y="27114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10*1</a:t>
            </a:r>
          </a:p>
        </p:txBody>
      </p:sp>
      <p:sp>
        <p:nvSpPr>
          <p:cNvPr id="40974" name="Text Box 32"/>
          <p:cNvSpPr txBox="1">
            <a:spLocks noChangeArrowheads="1"/>
          </p:cNvSpPr>
          <p:nvPr/>
        </p:nvSpPr>
        <p:spPr bwMode="auto">
          <a:xfrm>
            <a:off x="5257800" y="5318125"/>
            <a:ext cx="4054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This is just 0*10*1(0+10*1)*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Combine from previous slide to get 0* + 0*10*1(0+10*1)*</a:t>
            </a:r>
          </a:p>
        </p:txBody>
      </p:sp>
      <p:sp>
        <p:nvSpPr>
          <p:cNvPr id="40975" name="Oval 33"/>
          <p:cNvSpPr>
            <a:spLocks noChangeArrowheads="1"/>
          </p:cNvSpPr>
          <p:nvPr/>
        </p:nvSpPr>
        <p:spPr bwMode="auto">
          <a:xfrm>
            <a:off x="1600200" y="5260975"/>
            <a:ext cx="758825" cy="758825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0976" name="Line 34"/>
          <p:cNvSpPr>
            <a:spLocks noChangeShapeType="1"/>
          </p:cNvSpPr>
          <p:nvPr/>
        </p:nvSpPr>
        <p:spPr bwMode="auto">
          <a:xfrm>
            <a:off x="990600" y="563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Text Box 35"/>
          <p:cNvSpPr txBox="1">
            <a:spLocks noChangeArrowheads="1"/>
          </p:cNvSpPr>
          <p:nvPr/>
        </p:nvSpPr>
        <p:spPr bwMode="auto">
          <a:xfrm>
            <a:off x="344488" y="5486400"/>
            <a:ext cx="56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Start</a:t>
            </a:r>
          </a:p>
        </p:txBody>
      </p:sp>
      <p:sp>
        <p:nvSpPr>
          <p:cNvPr id="40978" name="Oval 36"/>
          <p:cNvSpPr>
            <a:spLocks noChangeArrowheads="1"/>
          </p:cNvSpPr>
          <p:nvPr/>
        </p:nvSpPr>
        <p:spPr bwMode="auto">
          <a:xfrm>
            <a:off x="4191000" y="5257800"/>
            <a:ext cx="758825" cy="758825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40979" name="Line 37"/>
          <p:cNvSpPr>
            <a:spLocks noChangeShapeType="1"/>
          </p:cNvSpPr>
          <p:nvPr/>
        </p:nvSpPr>
        <p:spPr bwMode="auto">
          <a:xfrm>
            <a:off x="2438400" y="5638800"/>
            <a:ext cx="163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80" name="AutoShape 38"/>
          <p:cNvCxnSpPr>
            <a:cxnSpLocks noChangeShapeType="1"/>
            <a:stCxn id="40975" idx="7"/>
            <a:endCxn id="40975" idx="1"/>
          </p:cNvCxnSpPr>
          <p:nvPr/>
        </p:nvCxnSpPr>
        <p:spPr bwMode="auto">
          <a:xfrm rot="-5400000" flipH="1" flipV="1">
            <a:off x="1978819" y="5104606"/>
            <a:ext cx="1588" cy="536575"/>
          </a:xfrm>
          <a:prstGeom prst="curvedConnector3">
            <a:avLst>
              <a:gd name="adj1" fmla="val -21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1" name="Text Box 39"/>
          <p:cNvSpPr txBox="1">
            <a:spLocks noChangeArrowheads="1"/>
          </p:cNvSpPr>
          <p:nvPr/>
        </p:nvSpPr>
        <p:spPr bwMode="auto">
          <a:xfrm>
            <a:off x="1858963" y="43878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cxnSp>
        <p:nvCxnSpPr>
          <p:cNvPr id="40982" name="AutoShape 40"/>
          <p:cNvCxnSpPr>
            <a:cxnSpLocks noChangeShapeType="1"/>
          </p:cNvCxnSpPr>
          <p:nvPr/>
        </p:nvCxnSpPr>
        <p:spPr bwMode="auto">
          <a:xfrm rot="-5400000" flipH="1" flipV="1">
            <a:off x="4607719" y="5060156"/>
            <a:ext cx="1588" cy="536575"/>
          </a:xfrm>
          <a:prstGeom prst="curvedConnector3">
            <a:avLst>
              <a:gd name="adj1" fmla="val -39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3" name="Text Box 41"/>
          <p:cNvSpPr txBox="1">
            <a:spLocks noChangeArrowheads="1"/>
          </p:cNvSpPr>
          <p:nvPr/>
        </p:nvSpPr>
        <p:spPr bwMode="auto">
          <a:xfrm>
            <a:off x="4487863" y="43434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0+10*1</a:t>
            </a:r>
          </a:p>
        </p:txBody>
      </p:sp>
      <p:sp>
        <p:nvSpPr>
          <p:cNvPr id="40984" name="Text Box 42"/>
          <p:cNvSpPr txBox="1">
            <a:spLocks noChangeArrowheads="1"/>
          </p:cNvSpPr>
          <p:nvPr/>
        </p:nvSpPr>
        <p:spPr bwMode="auto">
          <a:xfrm>
            <a:off x="2554288" y="53022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10*1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a RE to an Automata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We have shown we can convert an automata to a RE.  To show equivalence we must also go the other direction, convert a RE to an automaton.</a:t>
            </a:r>
          </a:p>
          <a:p>
            <a:pPr eaLnBrk="1" hangingPunct="1"/>
            <a:r>
              <a:rPr lang="en-US" altLang="en-US" sz="2800" smtClean="0"/>
              <a:t>We can do this easiest by converting a RE to an </a:t>
            </a:r>
            <a:r>
              <a:rPr lang="el-GR" altLang="en-US" sz="2800" smtClean="0">
                <a:cs typeface="Times New Roman" panose="02020603050405020304" pitchFamily="18" charset="0"/>
              </a:rPr>
              <a:t>ε</a:t>
            </a:r>
            <a:r>
              <a:rPr lang="en-US" altLang="en-US" sz="2800" smtClean="0">
                <a:cs typeface="Times New Roman" panose="02020603050405020304" pitchFamily="18" charset="0"/>
              </a:rPr>
              <a:t>-NFA</a:t>
            </a:r>
          </a:p>
          <a:p>
            <a:pPr lvl="1" eaLnBrk="1" hangingPunct="1"/>
            <a:r>
              <a:rPr lang="en-US" altLang="en-US" sz="2400" smtClean="0">
                <a:cs typeface="Times New Roman" panose="02020603050405020304" pitchFamily="18" charset="0"/>
              </a:rPr>
              <a:t>Inductive construction</a:t>
            </a:r>
          </a:p>
          <a:p>
            <a:pPr lvl="1" eaLnBrk="1" hangingPunct="1"/>
            <a:r>
              <a:rPr lang="en-US" altLang="en-US" sz="2400" smtClean="0">
                <a:cs typeface="Times New Roman" panose="02020603050405020304" pitchFamily="18" charset="0"/>
              </a:rPr>
              <a:t>Start with a simple basis, use that to build more complex parts of the NFA</a:t>
            </a:r>
            <a:endParaRPr lang="el-GR" altLang="en-US" sz="2400" smtClean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 to </a:t>
            </a:r>
            <a:r>
              <a:rPr lang="el-GR" altLang="en-US" smtClean="0">
                <a:cs typeface="Times New Roman" panose="02020603050405020304" pitchFamily="18" charset="0"/>
              </a:rPr>
              <a:t>ε</a:t>
            </a:r>
            <a:r>
              <a:rPr lang="en-US" altLang="en-US" smtClean="0">
                <a:cs typeface="Times New Roman" panose="02020603050405020304" pitchFamily="18" charset="0"/>
              </a:rPr>
              <a:t>-NFA</a:t>
            </a:r>
            <a:endParaRPr lang="el-GR" altLang="en-US" smtClean="0">
              <a:cs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Basis: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209800" y="2819400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R=</a:t>
            </a:r>
            <a:r>
              <a:rPr lang="en-US" altLang="en-US">
                <a:cs typeface="Times New Roman" panose="02020603050405020304" pitchFamily="18" charset="0"/>
              </a:rPr>
              <a:t>a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206625" y="3810000"/>
            <a:ext cx="687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R=</a:t>
            </a:r>
            <a:r>
              <a:rPr lang="el-GR" altLang="en-US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330825" y="2819400"/>
            <a:ext cx="5334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9425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870450" y="271145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267200" y="3841750"/>
            <a:ext cx="5334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3730625" y="4070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806825" y="37338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206625" y="4692650"/>
            <a:ext cx="77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R=</a:t>
            </a:r>
            <a:r>
              <a:rPr lang="en-US" altLang="en-US">
                <a:cs typeface="Times New Roman" panose="02020603050405020304" pitchFamily="18" charset="0"/>
              </a:rPr>
              <a:t>Ø</a:t>
            </a:r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4267200" y="47244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3730625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4264025" y="28194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372745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669925" y="5832475"/>
            <a:ext cx="405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Next slide: More complex RE’s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8"/>
          <p:cNvSpPr txBox="1">
            <a:spLocks noChangeArrowheads="1"/>
          </p:cNvSpPr>
          <p:nvPr/>
        </p:nvSpPr>
        <p:spPr bwMode="auto">
          <a:xfrm>
            <a:off x="685800" y="990600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R=</a:t>
            </a:r>
            <a:r>
              <a:rPr lang="en-US" altLang="en-US">
                <a:cs typeface="Times New Roman" panose="02020603050405020304" pitchFamily="18" charset="0"/>
              </a:rPr>
              <a:t>S+T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47107" name="Oval 49"/>
          <p:cNvSpPr>
            <a:spLocks noChangeArrowheads="1"/>
          </p:cNvSpPr>
          <p:nvPr/>
        </p:nvSpPr>
        <p:spPr bwMode="auto">
          <a:xfrm>
            <a:off x="2593975" y="990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08" name="Line 50"/>
          <p:cNvSpPr>
            <a:spLocks noChangeShapeType="1"/>
          </p:cNvSpPr>
          <p:nvPr/>
        </p:nvSpPr>
        <p:spPr bwMode="auto">
          <a:xfrm>
            <a:off x="2057400" y="121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1"/>
          <p:cNvSpPr>
            <a:spLocks noChangeArrowheads="1"/>
          </p:cNvSpPr>
          <p:nvPr/>
        </p:nvSpPr>
        <p:spPr bwMode="auto">
          <a:xfrm>
            <a:off x="3810000" y="5334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10" name="Oval 52"/>
          <p:cNvSpPr>
            <a:spLocks noChangeArrowheads="1"/>
          </p:cNvSpPr>
          <p:nvPr/>
        </p:nvSpPr>
        <p:spPr bwMode="auto">
          <a:xfrm>
            <a:off x="3810000" y="16002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11" name="AutoShape 53"/>
          <p:cNvSpPr>
            <a:spLocks noChangeArrowheads="1"/>
          </p:cNvSpPr>
          <p:nvPr/>
        </p:nvSpPr>
        <p:spPr bwMode="auto">
          <a:xfrm>
            <a:off x="3733800" y="3810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S</a:t>
            </a:r>
          </a:p>
        </p:txBody>
      </p:sp>
      <p:sp>
        <p:nvSpPr>
          <p:cNvPr id="47112" name="AutoShape 54"/>
          <p:cNvSpPr>
            <a:spLocks noChangeArrowheads="1"/>
          </p:cNvSpPr>
          <p:nvPr/>
        </p:nvSpPr>
        <p:spPr bwMode="auto">
          <a:xfrm>
            <a:off x="3733800" y="14478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T</a:t>
            </a:r>
          </a:p>
        </p:txBody>
      </p:sp>
      <p:sp>
        <p:nvSpPr>
          <p:cNvPr id="47113" name="Oval 55"/>
          <p:cNvSpPr>
            <a:spLocks noChangeArrowheads="1"/>
          </p:cNvSpPr>
          <p:nvPr/>
        </p:nvSpPr>
        <p:spPr bwMode="auto">
          <a:xfrm>
            <a:off x="5562600" y="5334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14" name="Oval 56"/>
          <p:cNvSpPr>
            <a:spLocks noChangeArrowheads="1"/>
          </p:cNvSpPr>
          <p:nvPr/>
        </p:nvSpPr>
        <p:spPr bwMode="auto">
          <a:xfrm>
            <a:off x="5562600" y="16002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15" name="Oval 57"/>
          <p:cNvSpPr>
            <a:spLocks noChangeArrowheads="1"/>
          </p:cNvSpPr>
          <p:nvPr/>
        </p:nvSpPr>
        <p:spPr bwMode="auto">
          <a:xfrm>
            <a:off x="6858000" y="99060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16" name="Line 58"/>
          <p:cNvSpPr>
            <a:spLocks noChangeShapeType="1"/>
          </p:cNvSpPr>
          <p:nvPr/>
        </p:nvSpPr>
        <p:spPr bwMode="auto">
          <a:xfrm flipV="1">
            <a:off x="3124200" y="914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59"/>
          <p:cNvSpPr>
            <a:spLocks noChangeShapeType="1"/>
          </p:cNvSpPr>
          <p:nvPr/>
        </p:nvSpPr>
        <p:spPr bwMode="auto">
          <a:xfrm>
            <a:off x="3124200" y="1371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60"/>
          <p:cNvSpPr>
            <a:spLocks noChangeShapeType="1"/>
          </p:cNvSpPr>
          <p:nvPr/>
        </p:nvSpPr>
        <p:spPr bwMode="auto">
          <a:xfrm flipV="1">
            <a:off x="6172200" y="144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61"/>
          <p:cNvSpPr>
            <a:spLocks noChangeShapeType="1"/>
          </p:cNvSpPr>
          <p:nvPr/>
        </p:nvSpPr>
        <p:spPr bwMode="auto">
          <a:xfrm>
            <a:off x="6096000" y="838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Text Box 62"/>
          <p:cNvSpPr txBox="1">
            <a:spLocks noChangeArrowheads="1"/>
          </p:cNvSpPr>
          <p:nvPr/>
        </p:nvSpPr>
        <p:spPr bwMode="auto">
          <a:xfrm>
            <a:off x="3200400" y="7302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21" name="Text Box 63"/>
          <p:cNvSpPr txBox="1">
            <a:spLocks noChangeArrowheads="1"/>
          </p:cNvSpPr>
          <p:nvPr/>
        </p:nvSpPr>
        <p:spPr bwMode="auto">
          <a:xfrm>
            <a:off x="3200400" y="14922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22" name="Text Box 64"/>
          <p:cNvSpPr txBox="1">
            <a:spLocks noChangeArrowheads="1"/>
          </p:cNvSpPr>
          <p:nvPr/>
        </p:nvSpPr>
        <p:spPr bwMode="auto">
          <a:xfrm>
            <a:off x="6359525" y="6858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23" name="Text Box 65"/>
          <p:cNvSpPr txBox="1">
            <a:spLocks noChangeArrowheads="1"/>
          </p:cNvSpPr>
          <p:nvPr/>
        </p:nvSpPr>
        <p:spPr bwMode="auto">
          <a:xfrm>
            <a:off x="6477000" y="15240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24" name="Rectangle 66"/>
          <p:cNvSpPr>
            <a:spLocks noChangeArrowheads="1"/>
          </p:cNvSpPr>
          <p:nvPr/>
        </p:nvSpPr>
        <p:spPr bwMode="auto">
          <a:xfrm>
            <a:off x="762000" y="3276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R=ST</a:t>
            </a:r>
            <a:endParaRPr lang="el-GR" altLang="en-US"/>
          </a:p>
        </p:txBody>
      </p:sp>
      <p:sp>
        <p:nvSpPr>
          <p:cNvPr id="47125" name="Line 67"/>
          <p:cNvSpPr>
            <a:spLocks noChangeShapeType="1"/>
          </p:cNvSpPr>
          <p:nvPr/>
        </p:nvSpPr>
        <p:spPr bwMode="auto">
          <a:xfrm>
            <a:off x="20574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Oval 68"/>
          <p:cNvSpPr>
            <a:spLocks noChangeArrowheads="1"/>
          </p:cNvSpPr>
          <p:nvPr/>
        </p:nvSpPr>
        <p:spPr bwMode="auto">
          <a:xfrm>
            <a:off x="2590800" y="3276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27" name="AutoShape 69"/>
          <p:cNvSpPr>
            <a:spLocks noChangeArrowheads="1"/>
          </p:cNvSpPr>
          <p:nvPr/>
        </p:nvSpPr>
        <p:spPr bwMode="auto">
          <a:xfrm>
            <a:off x="2514600" y="31242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S</a:t>
            </a:r>
          </a:p>
        </p:txBody>
      </p:sp>
      <p:sp>
        <p:nvSpPr>
          <p:cNvPr id="47128" name="Oval 70"/>
          <p:cNvSpPr>
            <a:spLocks noChangeArrowheads="1"/>
          </p:cNvSpPr>
          <p:nvPr/>
        </p:nvSpPr>
        <p:spPr bwMode="auto">
          <a:xfrm>
            <a:off x="4343400" y="3276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29" name="Oval 71"/>
          <p:cNvSpPr>
            <a:spLocks noChangeArrowheads="1"/>
          </p:cNvSpPr>
          <p:nvPr/>
        </p:nvSpPr>
        <p:spPr bwMode="auto">
          <a:xfrm>
            <a:off x="5562600" y="3276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30" name="AutoShape 72"/>
          <p:cNvSpPr>
            <a:spLocks noChangeArrowheads="1"/>
          </p:cNvSpPr>
          <p:nvPr/>
        </p:nvSpPr>
        <p:spPr bwMode="auto">
          <a:xfrm>
            <a:off x="5486400" y="31242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T</a:t>
            </a:r>
          </a:p>
        </p:txBody>
      </p:sp>
      <p:sp>
        <p:nvSpPr>
          <p:cNvPr id="47131" name="Oval 73"/>
          <p:cNvSpPr>
            <a:spLocks noChangeArrowheads="1"/>
          </p:cNvSpPr>
          <p:nvPr/>
        </p:nvSpPr>
        <p:spPr bwMode="auto">
          <a:xfrm>
            <a:off x="7315200" y="327660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32" name="Line 74"/>
          <p:cNvSpPr>
            <a:spLocks noChangeShapeType="1"/>
          </p:cNvSpPr>
          <p:nvPr/>
        </p:nvSpPr>
        <p:spPr bwMode="auto">
          <a:xfrm>
            <a:off x="48768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Text Box 75"/>
          <p:cNvSpPr txBox="1">
            <a:spLocks noChangeArrowheads="1"/>
          </p:cNvSpPr>
          <p:nvPr/>
        </p:nvSpPr>
        <p:spPr bwMode="auto">
          <a:xfrm>
            <a:off x="5105400" y="31686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34" name="Rectangle 76"/>
          <p:cNvSpPr>
            <a:spLocks noChangeArrowheads="1"/>
          </p:cNvSpPr>
          <p:nvPr/>
        </p:nvSpPr>
        <p:spPr bwMode="auto">
          <a:xfrm>
            <a:off x="831850" y="49530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R=S</a:t>
            </a:r>
            <a:r>
              <a:rPr lang="en-US" altLang="en-US" baseline="30000"/>
              <a:t>*</a:t>
            </a:r>
            <a:endParaRPr lang="en-US" altLang="en-US"/>
          </a:p>
        </p:txBody>
      </p:sp>
      <p:sp>
        <p:nvSpPr>
          <p:cNvPr id="47135" name="Line 77"/>
          <p:cNvSpPr>
            <a:spLocks noChangeShapeType="1"/>
          </p:cNvSpPr>
          <p:nvPr/>
        </p:nvSpPr>
        <p:spPr bwMode="auto">
          <a:xfrm>
            <a:off x="31242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AutoShape 78"/>
          <p:cNvSpPr>
            <a:spLocks noChangeArrowheads="1"/>
          </p:cNvSpPr>
          <p:nvPr/>
        </p:nvSpPr>
        <p:spPr bwMode="auto">
          <a:xfrm>
            <a:off x="3581400" y="4800600"/>
            <a:ext cx="25146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S</a:t>
            </a:r>
          </a:p>
        </p:txBody>
      </p:sp>
      <p:sp>
        <p:nvSpPr>
          <p:cNvPr id="47137" name="Oval 79"/>
          <p:cNvSpPr>
            <a:spLocks noChangeArrowheads="1"/>
          </p:cNvSpPr>
          <p:nvPr/>
        </p:nvSpPr>
        <p:spPr bwMode="auto">
          <a:xfrm>
            <a:off x="5410200" y="49530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38" name="Oval 80"/>
          <p:cNvSpPr>
            <a:spLocks noChangeArrowheads="1"/>
          </p:cNvSpPr>
          <p:nvPr/>
        </p:nvSpPr>
        <p:spPr bwMode="auto">
          <a:xfrm>
            <a:off x="2517775" y="49530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39" name="Line 81"/>
          <p:cNvSpPr>
            <a:spLocks noChangeShapeType="1"/>
          </p:cNvSpPr>
          <p:nvPr/>
        </p:nvSpPr>
        <p:spPr bwMode="auto">
          <a:xfrm>
            <a:off x="19812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Oval 82"/>
          <p:cNvSpPr>
            <a:spLocks noChangeArrowheads="1"/>
          </p:cNvSpPr>
          <p:nvPr/>
        </p:nvSpPr>
        <p:spPr bwMode="auto">
          <a:xfrm>
            <a:off x="6781800" y="495300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7141" name="Line 83"/>
          <p:cNvSpPr>
            <a:spLocks noChangeShapeType="1"/>
          </p:cNvSpPr>
          <p:nvPr/>
        </p:nvSpPr>
        <p:spPr bwMode="auto">
          <a:xfrm>
            <a:off x="5943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42" name="AutoShape 84"/>
          <p:cNvCxnSpPr>
            <a:cxnSpLocks noChangeShapeType="1"/>
            <a:stCxn id="47137" idx="1"/>
            <a:endCxn id="47143" idx="7"/>
          </p:cNvCxnSpPr>
          <p:nvPr/>
        </p:nvCxnSpPr>
        <p:spPr bwMode="auto">
          <a:xfrm rot="-5400000" flipH="1" flipV="1">
            <a:off x="4799807" y="4344194"/>
            <a:ext cx="1587" cy="1374775"/>
          </a:xfrm>
          <a:prstGeom prst="curvedConnector3">
            <a:avLst>
              <a:gd name="adj1" fmla="val -29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43" name="Oval 85"/>
          <p:cNvSpPr>
            <a:spLocks noChangeArrowheads="1"/>
          </p:cNvSpPr>
          <p:nvPr/>
        </p:nvSpPr>
        <p:spPr bwMode="auto">
          <a:xfrm>
            <a:off x="3657600" y="49530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47144" name="AutoShape 86"/>
          <p:cNvCxnSpPr>
            <a:cxnSpLocks noChangeShapeType="1"/>
            <a:stCxn id="47138" idx="5"/>
            <a:endCxn id="47140" idx="3"/>
          </p:cNvCxnSpPr>
          <p:nvPr/>
        </p:nvCxnSpPr>
        <p:spPr bwMode="auto">
          <a:xfrm rot="16200000" flipH="1">
            <a:off x="4902200" y="3479801"/>
            <a:ext cx="28575" cy="3886200"/>
          </a:xfrm>
          <a:prstGeom prst="curvedConnector3">
            <a:avLst>
              <a:gd name="adj1" fmla="val 22444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45" name="Text Box 87"/>
          <p:cNvSpPr txBox="1">
            <a:spLocks noChangeArrowheads="1"/>
          </p:cNvSpPr>
          <p:nvPr/>
        </p:nvSpPr>
        <p:spPr bwMode="auto">
          <a:xfrm>
            <a:off x="3200400" y="48768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46" name="Text Box 88"/>
          <p:cNvSpPr txBox="1">
            <a:spLocks noChangeArrowheads="1"/>
          </p:cNvSpPr>
          <p:nvPr/>
        </p:nvSpPr>
        <p:spPr bwMode="auto">
          <a:xfrm>
            <a:off x="4724400" y="59880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47" name="Text Box 89"/>
          <p:cNvSpPr txBox="1">
            <a:spLocks noChangeArrowheads="1"/>
          </p:cNvSpPr>
          <p:nvPr/>
        </p:nvSpPr>
        <p:spPr bwMode="auto">
          <a:xfrm>
            <a:off x="4648200" y="42672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7148" name="Text Box 90"/>
          <p:cNvSpPr txBox="1">
            <a:spLocks noChangeArrowheads="1"/>
          </p:cNvSpPr>
          <p:nvPr/>
        </p:nvSpPr>
        <p:spPr bwMode="auto">
          <a:xfrm>
            <a:off x="6207125" y="48006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 to </a:t>
            </a:r>
            <a:r>
              <a:rPr lang="el-GR" altLang="en-US" smtClean="0">
                <a:cs typeface="Times New Roman" panose="02020603050405020304" pitchFamily="18" charset="0"/>
              </a:rPr>
              <a:t>ε</a:t>
            </a:r>
            <a:r>
              <a:rPr lang="en-US" altLang="en-US" smtClean="0">
                <a:cs typeface="Times New Roman" panose="02020603050405020304" pitchFamily="18" charset="0"/>
              </a:rPr>
              <a:t>-NFA </a:t>
            </a:r>
            <a:r>
              <a:rPr lang="en-US" altLang="en-US" smtClean="0"/>
              <a:t>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 R= (ab+a)* to an NFA</a:t>
            </a:r>
          </a:p>
          <a:p>
            <a:pPr lvl="1" eaLnBrk="1" hangingPunct="1"/>
            <a:r>
              <a:rPr lang="en-US" altLang="en-US" smtClean="0"/>
              <a:t>We proceed in stages, starting from simple elements and working our way up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127125" y="3698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4343400" y="3657600"/>
            <a:ext cx="5334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3806825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883025" y="354965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3276600" y="36576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2740025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143000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b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4359275" y="4572000"/>
            <a:ext cx="5334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8227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3898900" y="4464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3292475" y="45720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27559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1143000" y="54864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ab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3810000" y="5670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3886200" y="53340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49171" name="Oval 19"/>
          <p:cNvSpPr>
            <a:spLocks noChangeArrowheads="1"/>
          </p:cNvSpPr>
          <p:nvPr/>
        </p:nvSpPr>
        <p:spPr bwMode="auto">
          <a:xfrm>
            <a:off x="3279775" y="5441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2743200" y="5670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auto">
          <a:xfrm>
            <a:off x="4267200" y="54102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6403975" y="5441950"/>
            <a:ext cx="5334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5867400" y="5670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5943600" y="5334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49177" name="Oval 25"/>
          <p:cNvSpPr>
            <a:spLocks noChangeArrowheads="1"/>
          </p:cNvSpPr>
          <p:nvPr/>
        </p:nvSpPr>
        <p:spPr bwMode="auto">
          <a:xfrm>
            <a:off x="5337175" y="5441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4800600" y="5670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4876800" y="53340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Regular expressions denote language.</a:t>
            </a:r>
            <a:endParaRPr lang="en-US" sz="2800" dirty="0"/>
          </a:p>
          <a:p>
            <a:r>
              <a:rPr lang="en-US" altLang="en-US" dirty="0" smtClean="0">
                <a:sym typeface="Symbol" panose="05050102010706020507" pitchFamily="18" charset="2"/>
              </a:rPr>
              <a:t>Given </a:t>
            </a:r>
            <a:r>
              <a:rPr lang="en-US" altLang="en-US" dirty="0">
                <a:sym typeface="Symbol" panose="05050102010706020507" pitchFamily="18" charset="2"/>
              </a:rPr>
              <a:t>that 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are regular expressions, regular expressions are built from the following operations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 Union</a:t>
            </a:r>
            <a:r>
              <a:rPr lang="en-US" altLang="en-US" dirty="0">
                <a:sym typeface="Symbol" panose="05050102010706020507" pitchFamily="18" charset="2"/>
              </a:rPr>
              <a:t>: 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+R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 Concatenation</a:t>
            </a:r>
            <a:r>
              <a:rPr lang="en-US" altLang="en-US" dirty="0">
                <a:sym typeface="Symbol" panose="05050102010706020507" pitchFamily="18" charset="2"/>
              </a:rPr>
              <a:t>: 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/>
              <a:t> Kleene Star </a:t>
            </a:r>
            <a:r>
              <a:rPr lang="en-US" altLang="en-US" dirty="0" smtClean="0">
                <a:sym typeface="Symbol" panose="05050102010706020507" pitchFamily="18" charset="2"/>
              </a:rPr>
              <a:t>Closure</a:t>
            </a:r>
            <a:r>
              <a:rPr lang="en-US" altLang="en-US" dirty="0">
                <a:sym typeface="Symbol" panose="05050102010706020507" pitchFamily="18" charset="2"/>
              </a:rPr>
              <a:t>: 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*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 Parentheses </a:t>
            </a:r>
            <a:r>
              <a:rPr lang="en-US" altLang="en-US" dirty="0">
                <a:sym typeface="Symbol" panose="05050102010706020507" pitchFamily="18" charset="2"/>
              </a:rPr>
              <a:t>(to enforce precedence): (R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Nothing else is a regular expression unless it is built from the above rules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dirty="0">
                <a:solidFill>
                  <a:schemeClr val="tx1"/>
                </a:solidFill>
              </a:rPr>
              <a:t>Regular </a:t>
            </a:r>
            <a:r>
              <a:rPr lang="en-US" altLang="en-US" b="1" i="1" dirty="0" smtClean="0">
                <a:solidFill>
                  <a:schemeClr val="tx1"/>
                </a:solidFill>
              </a:rPr>
              <a:t>expressions..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 to </a:t>
            </a:r>
            <a:r>
              <a:rPr lang="el-GR" altLang="en-US" smtClean="0">
                <a:cs typeface="Times New Roman" panose="02020603050405020304" pitchFamily="18" charset="0"/>
              </a:rPr>
              <a:t>ε</a:t>
            </a:r>
            <a:r>
              <a:rPr lang="en-US" altLang="en-US" smtClean="0">
                <a:cs typeface="Times New Roman" panose="02020603050405020304" pitchFamily="18" charset="0"/>
              </a:rPr>
              <a:t>-NFA </a:t>
            </a:r>
            <a:r>
              <a:rPr lang="en-US" altLang="en-US" smtClean="0"/>
              <a:t>Example (2)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ab+a</a:t>
            </a:r>
            <a:endParaRPr lang="el-GR" altLang="en-US">
              <a:cs typeface="Times New Roman" panose="02020603050405020304" pitchFamily="18" charset="0"/>
            </a:endParaRPr>
          </a:p>
        </p:txBody>
      </p:sp>
      <p:sp>
        <p:nvSpPr>
          <p:cNvPr id="51204" name="Line 5"/>
          <p:cNvSpPr>
            <a:spLocks noChangeShapeType="1"/>
          </p:cNvSpPr>
          <p:nvPr/>
        </p:nvSpPr>
        <p:spPr bwMode="auto">
          <a:xfrm>
            <a:off x="2984500" y="2622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3060700" y="22860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2454275" y="2393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3441700" y="23622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08" name="Oval 9"/>
          <p:cNvSpPr>
            <a:spLocks noChangeArrowheads="1"/>
          </p:cNvSpPr>
          <p:nvPr/>
        </p:nvSpPr>
        <p:spPr bwMode="auto">
          <a:xfrm>
            <a:off x="5578475" y="2393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>
            <a:off x="5041900" y="2622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5118100" y="2286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51211" name="Oval 12"/>
          <p:cNvSpPr>
            <a:spLocks noChangeArrowheads="1"/>
          </p:cNvSpPr>
          <p:nvPr/>
        </p:nvSpPr>
        <p:spPr bwMode="auto">
          <a:xfrm>
            <a:off x="4511675" y="23939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12" name="Line 13"/>
          <p:cNvSpPr>
            <a:spLocks noChangeShapeType="1"/>
          </p:cNvSpPr>
          <p:nvPr/>
        </p:nvSpPr>
        <p:spPr bwMode="auto">
          <a:xfrm>
            <a:off x="3975100" y="2622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Text Box 14"/>
          <p:cNvSpPr txBox="1">
            <a:spLocks noChangeArrowheads="1"/>
          </p:cNvSpPr>
          <p:nvPr/>
        </p:nvSpPr>
        <p:spPr bwMode="auto">
          <a:xfrm>
            <a:off x="4051300" y="22860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>
            <a:off x="2984500" y="3568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Text Box 16"/>
          <p:cNvSpPr txBox="1">
            <a:spLocks noChangeArrowheads="1"/>
          </p:cNvSpPr>
          <p:nvPr/>
        </p:nvSpPr>
        <p:spPr bwMode="auto">
          <a:xfrm>
            <a:off x="3060700" y="323215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51216" name="Oval 17"/>
          <p:cNvSpPr>
            <a:spLocks noChangeArrowheads="1"/>
          </p:cNvSpPr>
          <p:nvPr/>
        </p:nvSpPr>
        <p:spPr bwMode="auto">
          <a:xfrm>
            <a:off x="2454275" y="33401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17" name="Oval 18"/>
          <p:cNvSpPr>
            <a:spLocks noChangeArrowheads="1"/>
          </p:cNvSpPr>
          <p:nvPr/>
        </p:nvSpPr>
        <p:spPr bwMode="auto">
          <a:xfrm>
            <a:off x="3444875" y="33083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18" name="Oval 19"/>
          <p:cNvSpPr>
            <a:spLocks noChangeArrowheads="1"/>
          </p:cNvSpPr>
          <p:nvPr/>
        </p:nvSpPr>
        <p:spPr bwMode="auto">
          <a:xfrm>
            <a:off x="1616075" y="28511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19" name="Oval 20"/>
          <p:cNvSpPr>
            <a:spLocks noChangeArrowheads="1"/>
          </p:cNvSpPr>
          <p:nvPr/>
        </p:nvSpPr>
        <p:spPr bwMode="auto">
          <a:xfrm>
            <a:off x="6416675" y="285115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1220" name="Line 21"/>
          <p:cNvSpPr>
            <a:spLocks noChangeShapeType="1"/>
          </p:cNvSpPr>
          <p:nvPr/>
        </p:nvSpPr>
        <p:spPr bwMode="auto">
          <a:xfrm flipV="1">
            <a:off x="2073275" y="269875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Line 22"/>
          <p:cNvSpPr>
            <a:spLocks noChangeShapeType="1"/>
          </p:cNvSpPr>
          <p:nvPr/>
        </p:nvSpPr>
        <p:spPr bwMode="auto">
          <a:xfrm>
            <a:off x="2073275" y="330835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6111875" y="277495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 flipV="1">
            <a:off x="3978275" y="315595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5"/>
          <p:cNvSpPr txBox="1">
            <a:spLocks noChangeArrowheads="1"/>
          </p:cNvSpPr>
          <p:nvPr/>
        </p:nvSpPr>
        <p:spPr bwMode="auto">
          <a:xfrm>
            <a:off x="1997075" y="25146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1225" name="Text Box 26"/>
          <p:cNvSpPr txBox="1">
            <a:spLocks noChangeArrowheads="1"/>
          </p:cNvSpPr>
          <p:nvPr/>
        </p:nvSpPr>
        <p:spPr bwMode="auto">
          <a:xfrm>
            <a:off x="1997075" y="33528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1226" name="Text Box 27"/>
          <p:cNvSpPr txBox="1">
            <a:spLocks noChangeArrowheads="1"/>
          </p:cNvSpPr>
          <p:nvPr/>
        </p:nvSpPr>
        <p:spPr bwMode="auto">
          <a:xfrm>
            <a:off x="6146800" y="25463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51227" name="Text Box 28"/>
          <p:cNvSpPr txBox="1">
            <a:spLocks noChangeArrowheads="1"/>
          </p:cNvSpPr>
          <p:nvPr/>
        </p:nvSpPr>
        <p:spPr bwMode="auto">
          <a:xfrm>
            <a:off x="4775200" y="33528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457200" y="4267200"/>
            <a:ext cx="113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(ab+a)*</a:t>
            </a:r>
            <a:endParaRPr lang="el-GR" altLang="en-US"/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>
            <a:off x="1082675" y="30797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3822700" y="478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3746500" y="445135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37921" name="Oval 33"/>
          <p:cNvSpPr>
            <a:spLocks noChangeArrowheads="1"/>
          </p:cNvSpPr>
          <p:nvPr/>
        </p:nvSpPr>
        <p:spPr bwMode="auto">
          <a:xfrm>
            <a:off x="3292475" y="45593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22" name="Oval 34"/>
          <p:cNvSpPr>
            <a:spLocks noChangeArrowheads="1"/>
          </p:cNvSpPr>
          <p:nvPr/>
        </p:nvSpPr>
        <p:spPr bwMode="auto">
          <a:xfrm>
            <a:off x="4279900" y="45275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23" name="Oval 35"/>
          <p:cNvSpPr>
            <a:spLocks noChangeArrowheads="1"/>
          </p:cNvSpPr>
          <p:nvPr/>
        </p:nvSpPr>
        <p:spPr bwMode="auto">
          <a:xfrm>
            <a:off x="6416675" y="45593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5880100" y="478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5803900" y="44513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37926" name="Oval 38"/>
          <p:cNvSpPr>
            <a:spLocks noChangeArrowheads="1"/>
          </p:cNvSpPr>
          <p:nvPr/>
        </p:nvSpPr>
        <p:spPr bwMode="auto">
          <a:xfrm>
            <a:off x="5349875" y="45593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4813300" y="478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4737100" y="44513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>
            <a:off x="3822700" y="5734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3898900" y="5397500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37931" name="Oval 43"/>
          <p:cNvSpPr>
            <a:spLocks noChangeArrowheads="1"/>
          </p:cNvSpPr>
          <p:nvPr/>
        </p:nvSpPr>
        <p:spPr bwMode="auto">
          <a:xfrm>
            <a:off x="3292475" y="55054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32" name="Oval 44"/>
          <p:cNvSpPr>
            <a:spLocks noChangeArrowheads="1"/>
          </p:cNvSpPr>
          <p:nvPr/>
        </p:nvSpPr>
        <p:spPr bwMode="auto">
          <a:xfrm>
            <a:off x="4283075" y="54737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33" name="Oval 45"/>
          <p:cNvSpPr>
            <a:spLocks noChangeArrowheads="1"/>
          </p:cNvSpPr>
          <p:nvPr/>
        </p:nvSpPr>
        <p:spPr bwMode="auto">
          <a:xfrm>
            <a:off x="2454275" y="50165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34" name="Oval 46"/>
          <p:cNvSpPr>
            <a:spLocks noChangeArrowheads="1"/>
          </p:cNvSpPr>
          <p:nvPr/>
        </p:nvSpPr>
        <p:spPr bwMode="auto">
          <a:xfrm>
            <a:off x="7254875" y="501650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35" name="Line 47"/>
          <p:cNvSpPr>
            <a:spLocks noChangeShapeType="1"/>
          </p:cNvSpPr>
          <p:nvPr/>
        </p:nvSpPr>
        <p:spPr bwMode="auto">
          <a:xfrm flipV="1">
            <a:off x="2911475" y="48641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Line 48"/>
          <p:cNvSpPr>
            <a:spLocks noChangeShapeType="1"/>
          </p:cNvSpPr>
          <p:nvPr/>
        </p:nvSpPr>
        <p:spPr bwMode="auto">
          <a:xfrm>
            <a:off x="2911475" y="54737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7" name="Line 49"/>
          <p:cNvSpPr>
            <a:spLocks noChangeShapeType="1"/>
          </p:cNvSpPr>
          <p:nvPr/>
        </p:nvSpPr>
        <p:spPr bwMode="auto">
          <a:xfrm>
            <a:off x="6950075" y="49403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8" name="Line 50"/>
          <p:cNvSpPr>
            <a:spLocks noChangeShapeType="1"/>
          </p:cNvSpPr>
          <p:nvPr/>
        </p:nvSpPr>
        <p:spPr bwMode="auto">
          <a:xfrm flipV="1">
            <a:off x="4816475" y="53213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2835275" y="46799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2835275" y="55181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6985000" y="47117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5613400" y="55181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43" name="Line 55"/>
          <p:cNvSpPr>
            <a:spLocks noChangeShapeType="1"/>
          </p:cNvSpPr>
          <p:nvPr/>
        </p:nvSpPr>
        <p:spPr bwMode="auto">
          <a:xfrm>
            <a:off x="1920875" y="5245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4" name="Oval 56"/>
          <p:cNvSpPr>
            <a:spLocks noChangeArrowheads="1"/>
          </p:cNvSpPr>
          <p:nvPr/>
        </p:nvSpPr>
        <p:spPr bwMode="auto">
          <a:xfrm>
            <a:off x="1311275" y="4984750"/>
            <a:ext cx="533400" cy="533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777875" y="5213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6" name="Oval 58"/>
          <p:cNvSpPr>
            <a:spLocks noChangeArrowheads="1"/>
          </p:cNvSpPr>
          <p:nvPr/>
        </p:nvSpPr>
        <p:spPr bwMode="auto">
          <a:xfrm>
            <a:off x="8321675" y="5060950"/>
            <a:ext cx="533400" cy="533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>
            <a:off x="7788275" y="5289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8" name="Text Box 60"/>
          <p:cNvSpPr txBox="1">
            <a:spLocks noChangeArrowheads="1"/>
          </p:cNvSpPr>
          <p:nvPr/>
        </p:nvSpPr>
        <p:spPr bwMode="auto">
          <a:xfrm>
            <a:off x="7823200" y="49530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49" name="Text Box 61"/>
          <p:cNvSpPr txBox="1">
            <a:spLocks noChangeArrowheads="1"/>
          </p:cNvSpPr>
          <p:nvPr/>
        </p:nvSpPr>
        <p:spPr bwMode="auto">
          <a:xfrm>
            <a:off x="1997075" y="49085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cxnSp>
        <p:nvCxnSpPr>
          <p:cNvPr id="37950" name="AutoShape 62"/>
          <p:cNvCxnSpPr>
            <a:cxnSpLocks noChangeShapeType="1"/>
            <a:stCxn id="37934" idx="0"/>
            <a:endCxn id="37933" idx="0"/>
          </p:cNvCxnSpPr>
          <p:nvPr/>
        </p:nvCxnSpPr>
        <p:spPr bwMode="auto">
          <a:xfrm rot="-5400000" flipH="1" flipV="1">
            <a:off x="5120481" y="2616994"/>
            <a:ext cx="1588" cy="4800600"/>
          </a:xfrm>
          <a:prstGeom prst="curvedConnector3">
            <a:avLst>
              <a:gd name="adj1" fmla="val -55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51" name="AutoShape 63"/>
          <p:cNvCxnSpPr>
            <a:cxnSpLocks noChangeShapeType="1"/>
            <a:stCxn id="37944" idx="5"/>
            <a:endCxn id="37946" idx="3"/>
          </p:cNvCxnSpPr>
          <p:nvPr/>
        </p:nvCxnSpPr>
        <p:spPr bwMode="auto">
          <a:xfrm rot="16200000" flipH="1">
            <a:off x="5030788" y="2176463"/>
            <a:ext cx="104775" cy="6632575"/>
          </a:xfrm>
          <a:prstGeom prst="curvedConnector3">
            <a:avLst>
              <a:gd name="adj1" fmla="val 9424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5121275" y="38417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7953" name="Text Box 65"/>
          <p:cNvSpPr txBox="1">
            <a:spLocks noChangeArrowheads="1"/>
          </p:cNvSpPr>
          <p:nvPr/>
        </p:nvSpPr>
        <p:spPr bwMode="auto">
          <a:xfrm>
            <a:off x="4816475" y="612775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en-US" sz="1600"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7" grpId="0"/>
      <p:bldP spid="37919" grpId="0" animBg="1"/>
      <p:bldP spid="37920" grpId="0"/>
      <p:bldP spid="37921" grpId="0" animBg="1"/>
      <p:bldP spid="37922" grpId="0" animBg="1"/>
      <p:bldP spid="37923" grpId="0" animBg="1"/>
      <p:bldP spid="37924" grpId="0" animBg="1"/>
      <p:bldP spid="37925" grpId="0"/>
      <p:bldP spid="37926" grpId="0" animBg="1"/>
      <p:bldP spid="37927" grpId="0" animBg="1"/>
      <p:bldP spid="37928" grpId="0"/>
      <p:bldP spid="37929" grpId="0" animBg="1"/>
      <p:bldP spid="37930" grpId="0"/>
      <p:bldP spid="37931" grpId="0" animBg="1"/>
      <p:bldP spid="37932" grpId="0" animBg="1"/>
      <p:bldP spid="37933" grpId="0" animBg="1"/>
      <p:bldP spid="37934" grpId="0" animBg="1"/>
      <p:bldP spid="37935" grpId="0" animBg="1"/>
      <p:bldP spid="37936" grpId="0" animBg="1"/>
      <p:bldP spid="37937" grpId="0" animBg="1"/>
      <p:bldP spid="37938" grpId="0" animBg="1"/>
      <p:bldP spid="37939" grpId="0"/>
      <p:bldP spid="37940" grpId="0"/>
      <p:bldP spid="37941" grpId="0"/>
      <p:bldP spid="37942" grpId="0"/>
      <p:bldP spid="37943" grpId="0" animBg="1"/>
      <p:bldP spid="37944" grpId="0" animBg="1"/>
      <p:bldP spid="37945" grpId="0" animBg="1"/>
      <p:bldP spid="37946" grpId="0" animBg="1"/>
      <p:bldP spid="37947" grpId="0" animBg="1"/>
      <p:bldP spid="37948" grpId="0"/>
      <p:bldP spid="37949" grpId="0"/>
      <p:bldP spid="37952" grpId="0"/>
      <p:bldP spid="379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have we shown?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 expressions and finite state automata are really two different ways of expressing the same thing.  </a:t>
            </a:r>
          </a:p>
          <a:p>
            <a:pPr eaLnBrk="1" hangingPunct="1"/>
            <a:r>
              <a:rPr lang="en-US" altLang="en-US" smtClean="0"/>
              <a:t>In some cases you may find it easier to start with one and move to the other</a:t>
            </a:r>
          </a:p>
          <a:p>
            <a:pPr lvl="1" eaLnBrk="1" hangingPunct="1"/>
            <a:r>
              <a:rPr lang="en-US" altLang="en-US" smtClean="0"/>
              <a:t>E.g., the language of an even number of one’s is typically easier to design as a NFA or DFA and then convert it to a 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Algebraic Laws for RE’s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Just like we have an algebra for arithmetic, we also have an algebra for regular expressions.  </a:t>
            </a:r>
          </a:p>
          <a:p>
            <a:pPr lvl="1" eaLnBrk="1" hangingPunct="1"/>
            <a:r>
              <a:rPr lang="en-US" altLang="en-US" smtClean="0"/>
              <a:t>While there are some similarities to arithmetic algebra, it is a bit different with regular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Algebra for RE’s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Commutative law for union: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 + M = M + 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Associative law for union: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(L + M) + N = L + (M + 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Associative law for concatenation: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(LM)N = L(MN)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Note that there is no commutative law for concatenation, i.e. LM </a:t>
            </a:r>
            <a:r>
              <a:rPr lang="en-US" altLang="en-US" smtClean="0">
                <a:sym typeface="Symbol" panose="05050102010706020507" pitchFamily="18" charset="2"/>
              </a:rPr>
              <a:t></a:t>
            </a:r>
            <a:r>
              <a:rPr lang="en-US" altLang="en-US" smtClean="0"/>
              <a:t> 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Algebra for RE’s (2)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identity for union is: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 + Ø = Ø + L =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identity for concatenation is: 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Lε = εL =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The annihilator for concatenation is: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ØL = LØ = Ø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Left distributive law:	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L(M + N) = LM + LN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Right distributive law:	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(M + N)L = LM + LN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Idempotent law:	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L + L = 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Laws Involving Closure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(L*)*	=  L*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i.e. closing an already closed expression does not change the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Ø* 	= ε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ε*	= ε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L</a:t>
            </a:r>
            <a:r>
              <a:rPr lang="en-US" altLang="en-US" sz="2800" baseline="30000" smtClean="0"/>
              <a:t>+</a:t>
            </a:r>
            <a:r>
              <a:rPr lang="en-US" altLang="en-US" sz="2800" smtClean="0"/>
              <a:t>	= LL*  = L*L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more of a definition than a law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L*	= L</a:t>
            </a:r>
            <a:r>
              <a:rPr lang="en-US" altLang="en-US" sz="2800" baseline="30000" smtClean="0"/>
              <a:t>+</a:t>
            </a:r>
            <a:r>
              <a:rPr lang="en-US" altLang="en-US" sz="2800" smtClean="0"/>
              <a:t> + ε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L?	= ε + L	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more of a definition than a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Checking a Law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Suppose we are told that the law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/>
              <a:t>(R + S)* = (R*S*)*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	holds for regular expressions. How would we check that this claim is true?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1.  Convert the RE’s to DFA’s and minimize the DFA’s to see if they are equivalent (we’ll cover minimization later)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2.  We can use the “concretization” test: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Think of R and S as if they were single symbols, rather than placeholders for languages, i.e., R = {0} and S = {1}.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Test whether the law holds under the concrete symbols.  If so, then this is a true law, and if not then the law is false.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Concretization Test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our example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(R + S)* = (R*S*)*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We can substitute 0 for R and 1 for S.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The left side is clearly any sequence of 0's and 1's.  The right side also denotes any string of 0's and 1's, since 0 and 1 are each in L(0*1*).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Concretization Test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NOTE: extensions of the test beyond regular expressions may fail.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Consider the “law” L </a:t>
            </a:r>
            <a:r>
              <a:rPr lang="en-US" altLang="en-US" sz="2400" smtClean="0">
                <a:sym typeface="Symbol" panose="05050102010706020507" pitchFamily="18" charset="2"/>
              </a:rPr>
              <a:t></a:t>
            </a:r>
            <a:r>
              <a:rPr lang="en-US" altLang="en-US" sz="2400" smtClean="0"/>
              <a:t> M </a:t>
            </a:r>
            <a:r>
              <a:rPr lang="en-US" altLang="en-US" sz="2400" smtClean="0">
                <a:sym typeface="Symbol" panose="05050102010706020507" pitchFamily="18" charset="2"/>
              </a:rPr>
              <a:t></a:t>
            </a:r>
            <a:r>
              <a:rPr lang="en-US" altLang="en-US" sz="2400" smtClean="0"/>
              <a:t> N = L </a:t>
            </a:r>
            <a:r>
              <a:rPr lang="en-US" altLang="en-US" sz="2400" smtClean="0">
                <a:sym typeface="Symbol" panose="05050102010706020507" pitchFamily="18" charset="2"/>
              </a:rPr>
              <a:t></a:t>
            </a:r>
            <a:r>
              <a:rPr lang="en-US" altLang="en-US" sz="2400" smtClean="0"/>
              <a:t> 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This is clearly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Let L=M={a} and N=Ø.  {a} </a:t>
            </a:r>
            <a:r>
              <a:rPr lang="en-US" altLang="en-US" sz="2000" smtClean="0">
                <a:sym typeface="Symbol" panose="05050102010706020507" pitchFamily="18" charset="2"/>
              </a:rPr>
              <a:t> </a:t>
            </a:r>
            <a:r>
              <a:rPr lang="en-US" altLang="en-US" sz="2000" smtClean="0"/>
              <a:t>Ø.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But if L={a} and M = {b} and N={c} then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L</a:t>
            </a:r>
            <a:r>
              <a:rPr lang="en-US" altLang="en-US" sz="2000" smtClean="0">
                <a:sym typeface="Symbol" panose="05050102010706020507" pitchFamily="18" charset="2"/>
              </a:rPr>
              <a:t></a:t>
            </a:r>
            <a:r>
              <a:rPr lang="en-US" altLang="en-US" sz="2000" smtClean="0"/>
              <a:t>M does equal L </a:t>
            </a:r>
            <a:r>
              <a:rPr lang="en-US" altLang="en-US" sz="2000" smtClean="0">
                <a:sym typeface="Symbol" panose="05050102010706020507" pitchFamily="18" charset="2"/>
              </a:rPr>
              <a:t></a:t>
            </a:r>
            <a:r>
              <a:rPr lang="en-US" altLang="en-US" sz="2000" smtClean="0"/>
              <a:t> M </a:t>
            </a:r>
            <a:r>
              <a:rPr lang="en-US" altLang="en-US" sz="2000" smtClean="0">
                <a:sym typeface="Symbol" panose="05050102010706020507" pitchFamily="18" charset="2"/>
              </a:rPr>
              <a:t></a:t>
            </a:r>
            <a:r>
              <a:rPr lang="en-US" altLang="en-US" sz="2000" smtClean="0"/>
              <a:t> N which is empty.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test would say this law is true, but it is not because we are applying the test beyond regular expressions.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We’ll see soon various languages that do not have corresponding regular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 DFA that accepts any string ending with 1.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8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872849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</a:rPr>
              <a:t>1 + </a:t>
            </a: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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(ab)* + (</a:t>
            </a:r>
            <a:r>
              <a:rPr lang="en-US" altLang="en-US" sz="2800" dirty="0" err="1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ba</a:t>
            </a: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)*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(0+1+2+3+4+5+6+7+8+9)*(0+5)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x+y</a:t>
            </a: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)*x(</a:t>
            </a:r>
            <a:r>
              <a:rPr lang="en-US" altLang="en-US" sz="2800" dirty="0" err="1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x+y</a:t>
            </a: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)*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</a:rPr>
              <a:t>(01)*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</a:rPr>
              <a:t>0(1*)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  <a:latin typeface="Tahoma"/>
                <a:sym typeface="Symbol" panose="05050102010706020507" pitchFamily="18" charset="2"/>
              </a:rPr>
              <a:t>01*    equivalent to  0(1*)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752600"/>
            <a:ext cx="5435851" cy="31571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479149"/>
            <a:ext cx="2879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Consider the following NFA: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872736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Convert this NFA into an equivalent DFA using the procedure we studied in class. </a:t>
            </a:r>
            <a:r>
              <a:rPr lang="en-US" b="1" dirty="0" smtClean="0">
                <a:latin typeface="Times New Roman" panose="02020603050405020304" pitchFamily="18" charset="0"/>
              </a:rPr>
              <a:t>Your answer </a:t>
            </a:r>
            <a:r>
              <a:rPr lang="en-US" b="1" dirty="0">
                <a:latin typeface="Times New Roman" panose="02020603050405020304" pitchFamily="18" charset="0"/>
              </a:rPr>
              <a:t>should be the state diagram of a DFA. Your diagram should include only the states </a:t>
            </a:r>
            <a:r>
              <a:rPr lang="en-US" b="1" dirty="0" smtClean="0">
                <a:latin typeface="Times New Roman" panose="02020603050405020304" pitchFamily="18" charset="0"/>
              </a:rPr>
              <a:t>that are </a:t>
            </a:r>
            <a:r>
              <a:rPr lang="en-US" b="1" dirty="0">
                <a:latin typeface="Times New Roman" panose="02020603050405020304" pitchFamily="18" charset="0"/>
              </a:rPr>
              <a:t>reachable from the start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08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902" y="2667000"/>
            <a:ext cx="6747301" cy="32663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752" y="204998"/>
            <a:ext cx="8229600" cy="916375"/>
          </a:xfrm>
        </p:spPr>
        <p:txBody>
          <a:bodyPr/>
          <a:lstStyle/>
          <a:p>
            <a:r>
              <a:rPr lang="en-US" dirty="0" smtClean="0"/>
              <a:t>Problem-3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4232" y="1217184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Find a </a:t>
            </a:r>
            <a:r>
              <a:rPr lang="en-US" b="1" dirty="0">
                <a:latin typeface="Times New Roman" panose="02020603050405020304" pitchFamily="18" charset="0"/>
              </a:rPr>
              <a:t>regular expression </a:t>
            </a:r>
            <a:r>
              <a:rPr lang="en-US" dirty="0">
                <a:latin typeface="Times New Roman" panose="02020603050405020304" pitchFamily="18" charset="0"/>
              </a:rPr>
              <a:t>for the </a:t>
            </a:r>
            <a:r>
              <a:rPr lang="en-US" dirty="0" smtClean="0">
                <a:latin typeface="Times New Roman" panose="02020603050405020304" pitchFamily="18" charset="0"/>
              </a:rPr>
              <a:t>language recognized </a:t>
            </a:r>
            <a:r>
              <a:rPr lang="en-US" dirty="0">
                <a:latin typeface="Times New Roman" panose="02020603050405020304" pitchFamily="18" charset="0"/>
              </a:rPr>
              <a:t>by this machine, using the</a:t>
            </a:r>
          </a:p>
          <a:p>
            <a:r>
              <a:rPr lang="en-US" dirty="0">
                <a:latin typeface="Times New Roman" panose="02020603050405020304" pitchFamily="18" charset="0"/>
              </a:rPr>
              <a:t>procedure we have studied in class: Show all your work, in particular, the state diagrams after the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4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00200"/>
            <a:ext cx="5212200" cy="38893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Ans-2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7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24000"/>
            <a:ext cx="2820300" cy="364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Ans-3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25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3200"/>
            <a:ext cx="8229600" cy="916375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6D2C4E-637D-4238-A555-75830BDF2829}" type="slidenum">
              <a:rPr lang="en-US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RE’s: Definition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Basis 1: If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 is any symbol, then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 is a RE, and L(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) = {a}.</a:t>
            </a:r>
          </a:p>
          <a:p>
            <a:pPr lvl="1"/>
            <a:r>
              <a:rPr lang="en-US" altLang="en-US" dirty="0" smtClean="0"/>
              <a:t>Note: {a} is the language containing one string, and that string is of length 1.</a:t>
            </a:r>
          </a:p>
          <a:p>
            <a:r>
              <a:rPr lang="en-US" altLang="en-US" dirty="0" smtClean="0"/>
              <a:t>Basis 2: </a:t>
            </a:r>
            <a:r>
              <a:rPr lang="en-US" altLang="en-US" dirty="0" smtClean="0">
                <a:latin typeface="Lucida Sans Unicode" panose="020B0602030504020204" pitchFamily="34" charset="0"/>
              </a:rPr>
              <a:t>ε</a:t>
            </a:r>
            <a:r>
              <a:rPr lang="en-US" altLang="en-US" dirty="0" smtClean="0"/>
              <a:t> is a RE, and L(</a:t>
            </a:r>
            <a:r>
              <a:rPr lang="en-US" altLang="en-US" dirty="0" smtClean="0">
                <a:latin typeface="Lucida Sans Unicode" panose="020B0602030504020204" pitchFamily="34" charset="0"/>
              </a:rPr>
              <a:t>ε</a:t>
            </a:r>
            <a:r>
              <a:rPr lang="en-US" altLang="en-US" dirty="0" smtClean="0"/>
              <a:t>) = {</a:t>
            </a:r>
            <a:r>
              <a:rPr lang="en-US" altLang="en-US" dirty="0" smtClean="0">
                <a:latin typeface="Lucida Sans Unicode" panose="020B0602030504020204" pitchFamily="34" charset="0"/>
              </a:rPr>
              <a:t>ε</a:t>
            </a:r>
            <a:r>
              <a:rPr lang="en-US" altLang="en-US" dirty="0" smtClean="0"/>
              <a:t>}.</a:t>
            </a:r>
          </a:p>
          <a:p>
            <a:r>
              <a:rPr lang="en-US" altLang="en-US" dirty="0" smtClean="0"/>
              <a:t>Basis 3: </a:t>
            </a:r>
            <a:r>
              <a:rPr lang="en-US" altLang="en-US" sz="2400" dirty="0" smtClean="0">
                <a:latin typeface="Lucida Sans Unicode" panose="020B0602030504020204" pitchFamily="34" charset="0"/>
              </a:rPr>
              <a:t>∅</a:t>
            </a:r>
            <a:r>
              <a:rPr lang="en-US" altLang="en-US" dirty="0" smtClean="0"/>
              <a:t> is a RE, and L(</a:t>
            </a:r>
            <a:r>
              <a:rPr lang="en-US" altLang="en-US" sz="2400" dirty="0" smtClean="0">
                <a:latin typeface="Lucida Sans Unicode" panose="020B0602030504020204" pitchFamily="34" charset="0"/>
              </a:rPr>
              <a:t>∅</a:t>
            </a:r>
            <a:r>
              <a:rPr lang="en-US" altLang="en-US" dirty="0" smtClean="0"/>
              <a:t>) = </a:t>
            </a:r>
            <a:r>
              <a:rPr lang="en-US" altLang="en-US" sz="2400" dirty="0" smtClean="0">
                <a:latin typeface="Lucida Sans Unicode" panose="020B0602030504020204" pitchFamily="34" charset="0"/>
              </a:rPr>
              <a:t>∅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8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EDF9A2-750C-42A9-977B-C3569774A4B5}" type="slidenum">
              <a:rPr lang="en-US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RE’s: Definition – (2)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rgbClr val="0066FF"/>
                </a:solidFill>
              </a:rPr>
              <a:t>Induction 1</a:t>
            </a:r>
            <a:r>
              <a:rPr lang="en-US" altLang="en-US" sz="2800" dirty="0" smtClean="0"/>
              <a:t>: If 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 and 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are regular expressions, then 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+E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is a regular expression, and L(E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+E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) = L(E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)</a:t>
            </a:r>
            <a:r>
              <a:rPr lang="en-US" altLang="en-US" sz="2800" dirty="0" smtClean="0">
                <a:sym typeface="Symbol" panose="05050102010706020507" pitchFamily="18" charset="2"/>
              </a:rPr>
              <a:t></a:t>
            </a:r>
            <a:r>
              <a:rPr lang="en-US" altLang="en-US" sz="2800" dirty="0" smtClean="0"/>
              <a:t>L(E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).</a:t>
            </a:r>
          </a:p>
          <a:p>
            <a:r>
              <a:rPr lang="en-US" altLang="en-US" sz="2800" dirty="0" smtClean="0">
                <a:solidFill>
                  <a:srgbClr val="0066FF"/>
                </a:solidFill>
              </a:rPr>
              <a:t>Induction 2:</a:t>
            </a:r>
            <a:r>
              <a:rPr lang="en-US" altLang="en-US" sz="2800" dirty="0" smtClean="0"/>
              <a:t> If 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 and 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are regular expressions, then 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is a regular expression, and L(E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) = L(E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)L(E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).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685800" y="3048390"/>
            <a:ext cx="6807200" cy="1700214"/>
            <a:chOff x="384" y="3474"/>
            <a:chExt cx="4288" cy="1071"/>
          </a:xfrm>
        </p:grpSpPr>
        <p:sp>
          <p:nvSpPr>
            <p:cNvPr id="9222" name="Text Box 4"/>
            <p:cNvSpPr txBox="1">
              <a:spLocks noChangeArrowheads="1"/>
            </p:cNvSpPr>
            <p:nvPr/>
          </p:nvSpPr>
          <p:spPr bwMode="auto">
            <a:xfrm>
              <a:off x="384" y="4027"/>
              <a:ext cx="428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i="1" dirty="0">
                  <a:solidFill>
                    <a:srgbClr val="FF0066"/>
                  </a:solidFill>
                </a:rPr>
                <a:t>Concatenation </a:t>
              </a:r>
              <a:r>
                <a:rPr lang="en-US" altLang="en-US" dirty="0"/>
                <a:t>: the set of strings </a:t>
              </a:r>
              <a:r>
                <a:rPr lang="en-US" altLang="en-US" dirty="0" err="1"/>
                <a:t>wx</a:t>
              </a:r>
              <a:r>
                <a:rPr lang="en-US" altLang="en-US" dirty="0"/>
                <a:t> such that w</a:t>
              </a:r>
            </a:p>
            <a:p>
              <a:r>
                <a:rPr lang="en-US" altLang="en-US" dirty="0"/>
                <a:t>Is in L(E</a:t>
              </a:r>
              <a:r>
                <a:rPr lang="en-US" altLang="en-US" baseline="-25000" dirty="0"/>
                <a:t>1</a:t>
              </a:r>
              <a:r>
                <a:rPr lang="en-US" altLang="en-US" dirty="0"/>
                <a:t>) and x is in L(E</a:t>
              </a:r>
              <a:r>
                <a:rPr lang="en-US" altLang="en-US" baseline="-25000" dirty="0"/>
                <a:t>2</a:t>
              </a:r>
              <a:r>
                <a:rPr lang="en-US" altLang="en-US" dirty="0"/>
                <a:t>).</a:t>
              </a:r>
            </a:p>
          </p:txBody>
        </p:sp>
        <p:sp>
          <p:nvSpPr>
            <p:cNvPr id="9223" name="Line 5"/>
            <p:cNvSpPr>
              <a:spLocks noChangeShapeType="1"/>
            </p:cNvSpPr>
            <p:nvPr/>
          </p:nvSpPr>
          <p:spPr bwMode="auto">
            <a:xfrm flipV="1">
              <a:off x="2544" y="3474"/>
              <a:ext cx="816" cy="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82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696A29-B268-4C38-B41B-F85A6A389B0F}" type="slidenum">
              <a:rPr lang="en-US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RE’s: Definition – (3)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rgbClr val="3366FF"/>
                </a:solidFill>
              </a:rPr>
              <a:t>Induction 3</a:t>
            </a:r>
            <a:r>
              <a:rPr lang="en-US" altLang="en-US" sz="2800" dirty="0" smtClean="0"/>
              <a:t>: If E is a RE, then E* is a RE, and L(E*) = (L(E))*.</a:t>
            </a:r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1062880" y="1828800"/>
            <a:ext cx="7315201" cy="2641601"/>
            <a:chOff x="243" y="1910"/>
            <a:chExt cx="3107" cy="1664"/>
          </a:xfrm>
        </p:grpSpPr>
        <p:sp>
          <p:nvSpPr>
            <p:cNvPr id="11270" name="Text Box 4"/>
            <p:cNvSpPr txBox="1">
              <a:spLocks noChangeArrowheads="1"/>
            </p:cNvSpPr>
            <p:nvPr/>
          </p:nvSpPr>
          <p:spPr bwMode="auto">
            <a:xfrm>
              <a:off x="243" y="2353"/>
              <a:ext cx="3107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i="1" dirty="0">
                  <a:solidFill>
                    <a:srgbClr val="FF0066"/>
                  </a:solidFill>
                </a:rPr>
                <a:t>Closure</a:t>
              </a:r>
              <a:r>
                <a:rPr lang="en-US" altLang="en-US" dirty="0"/>
                <a:t>, or “Kleene closure” = set of strings</a:t>
              </a:r>
            </a:p>
            <a:p>
              <a:r>
                <a:rPr lang="en-US" altLang="en-US" dirty="0"/>
                <a:t>w</a:t>
              </a:r>
              <a:r>
                <a:rPr lang="en-US" altLang="en-US" baseline="-25000" dirty="0"/>
                <a:t>1</a:t>
              </a:r>
              <a:r>
                <a:rPr lang="en-US" altLang="en-US" dirty="0"/>
                <a:t>w</a:t>
              </a:r>
              <a:r>
                <a:rPr lang="en-US" altLang="en-US" baseline="-25000" dirty="0"/>
                <a:t>2</a:t>
              </a:r>
              <a:r>
                <a:rPr lang="en-US" altLang="en-US" dirty="0"/>
                <a:t>…</a:t>
              </a:r>
              <a:r>
                <a:rPr lang="en-US" altLang="en-US" dirty="0" err="1"/>
                <a:t>w</a:t>
              </a:r>
              <a:r>
                <a:rPr lang="en-US" altLang="en-US" baseline="-25000" dirty="0" err="1"/>
                <a:t>n</a:t>
              </a:r>
              <a:r>
                <a:rPr lang="en-US" altLang="en-US" dirty="0"/>
                <a:t>, for some n </a:t>
              </a:r>
              <a:r>
                <a:rPr lang="en-US" altLang="en-US" u="sng" dirty="0"/>
                <a:t>&gt;</a:t>
              </a:r>
              <a:r>
                <a:rPr lang="en-US" altLang="en-US" dirty="0"/>
                <a:t> 0, where each </a:t>
              </a:r>
              <a:r>
                <a:rPr lang="en-US" altLang="en-US" dirty="0" err="1"/>
                <a:t>w</a:t>
              </a:r>
              <a:r>
                <a:rPr lang="en-US" altLang="en-US" baseline="-25000" dirty="0" err="1"/>
                <a:t>i</a:t>
              </a:r>
              <a:r>
                <a:rPr lang="en-US" altLang="en-US" dirty="0"/>
                <a:t> is</a:t>
              </a:r>
            </a:p>
            <a:p>
              <a:r>
                <a:rPr lang="en-US" altLang="en-US" dirty="0"/>
                <a:t>in L(E</a:t>
              </a:r>
              <a:r>
                <a:rPr lang="en-US" altLang="en-US" dirty="0" smtClean="0"/>
                <a:t>).</a:t>
              </a:r>
            </a:p>
            <a:p>
              <a:endParaRPr lang="en-US" altLang="en-US" dirty="0"/>
            </a:p>
            <a:p>
              <a:r>
                <a:rPr lang="en-US" altLang="en-US" dirty="0">
                  <a:solidFill>
                    <a:srgbClr val="CC3300"/>
                  </a:solidFill>
                </a:rPr>
                <a:t>Note</a:t>
              </a:r>
              <a:r>
                <a:rPr lang="en-US" altLang="en-US" dirty="0"/>
                <a:t>: when n=0, the string is </a:t>
              </a:r>
              <a:r>
                <a:rPr lang="en-US" altLang="en-US" dirty="0">
                  <a:latin typeface="Lucida Sans Unicode" panose="020B0602030504020204" pitchFamily="34" charset="0"/>
                </a:rPr>
                <a:t>ε</a:t>
              </a:r>
              <a:r>
                <a:rPr lang="en-US" altLang="en-US" dirty="0"/>
                <a:t>.</a:t>
              </a:r>
            </a:p>
          </p:txBody>
        </p:sp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 flipV="1">
              <a:off x="2120" y="1910"/>
              <a:ext cx="57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772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CEF195-C02C-46AD-B5BF-1D1E247ECF4F}" type="slidenum">
              <a:rPr lang="en-US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Precedence of Operators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Parentheses may be used wherever needed to influence the grouping of operators.</a:t>
            </a:r>
          </a:p>
          <a:p>
            <a:r>
              <a:rPr lang="en-US" altLang="en-US" smtClean="0"/>
              <a:t>Order of precedence is * (highest), then concatenation, then + (lowest).</a:t>
            </a:r>
          </a:p>
        </p:txBody>
      </p:sp>
    </p:spTree>
    <p:extLst>
      <p:ext uri="{BB962C8B-B14F-4D97-AF65-F5344CB8AC3E}">
        <p14:creationId xmlns:p14="http://schemas.microsoft.com/office/powerpoint/2010/main" val="5839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From DFA to 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00200" y="1981200"/>
            <a:ext cx="1905000" cy="76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75793" y="3810000"/>
            <a:ext cx="1905000" cy="76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2058387"/>
            <a:ext cx="1905000" cy="76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6800" y="3810000"/>
            <a:ext cx="1905000" cy="76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>
          <a:xfrm>
            <a:off x="5829300" y="2820387"/>
            <a:ext cx="0" cy="9896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3469907" y="4191000"/>
            <a:ext cx="1406893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5" idx="4"/>
          </p:cNvCxnSpPr>
          <p:nvPr/>
        </p:nvCxnSpPr>
        <p:spPr>
          <a:xfrm flipV="1">
            <a:off x="2528293" y="2743200"/>
            <a:ext cx="24407" cy="10668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4824" y="2603028"/>
            <a:ext cx="1755532" cy="14215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342963">
            <a:off x="5634939" y="2571337"/>
            <a:ext cx="1447800" cy="1524000"/>
          </a:xfrm>
          <a:prstGeom prst="arc">
            <a:avLst>
              <a:gd name="adj1" fmla="val 16227501"/>
              <a:gd name="adj2" fmla="val 2564446"/>
            </a:avLst>
          </a:prstGeom>
          <a:ln w="285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469907" y="2391969"/>
            <a:ext cx="1793985" cy="14788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72267" y="2131368"/>
            <a:ext cx="92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sz="2400" dirty="0" smtClean="0"/>
              <a:t>Ԑ</a:t>
            </a:r>
            <a:r>
              <a:rPr lang="en-US" sz="2400" dirty="0" smtClean="0"/>
              <a:t>-NFA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220250" y="396016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472422" y="2208554"/>
            <a:ext cx="685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NFA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22869" y="3960166"/>
            <a:ext cx="685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DFA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0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2174</TotalTime>
  <Words>1935</Words>
  <Application>Microsoft Office PowerPoint</Application>
  <PresentationFormat>On-screen Show (4:3)</PresentationFormat>
  <Paragraphs>390</Paragraphs>
  <Slides>44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Lucida Sans Unicode</vt:lpstr>
      <vt:lpstr>Symbol</vt:lpstr>
      <vt:lpstr>Tahoma</vt:lpstr>
      <vt:lpstr>Times New Roman</vt:lpstr>
      <vt:lpstr>Wingdings</vt:lpstr>
      <vt:lpstr>Retrospect</vt:lpstr>
      <vt:lpstr>Theory of Computing SE-312</vt:lpstr>
      <vt:lpstr>Regular expressions</vt:lpstr>
      <vt:lpstr>Regular expressions..</vt:lpstr>
      <vt:lpstr>Examples</vt:lpstr>
      <vt:lpstr>RE’s: Definition</vt:lpstr>
      <vt:lpstr>RE’s: Definition – (2)</vt:lpstr>
      <vt:lpstr>RE’s: Definition – (3)</vt:lpstr>
      <vt:lpstr>Precedence of Operators</vt:lpstr>
      <vt:lpstr>From DFA to RE</vt:lpstr>
      <vt:lpstr>Equivalence of FA and RE</vt:lpstr>
      <vt:lpstr>DFA to Regular Expression</vt:lpstr>
      <vt:lpstr>R0i,j</vt:lpstr>
      <vt:lpstr>Rki,j</vt:lpstr>
      <vt:lpstr>And finally…</vt:lpstr>
      <vt:lpstr>DFA to RE: State Elimination</vt:lpstr>
      <vt:lpstr>State Elimination</vt:lpstr>
      <vt:lpstr>DFA to RE via State Elimination (1)</vt:lpstr>
      <vt:lpstr>DFA to RE State Elimination (2)</vt:lpstr>
      <vt:lpstr>DFA to RE State Elimination (3)</vt:lpstr>
      <vt:lpstr>DFA to RE State Elimination (4)</vt:lpstr>
      <vt:lpstr>DFARE Example</vt:lpstr>
      <vt:lpstr>DFA  RE Example (2)</vt:lpstr>
      <vt:lpstr>Second Example</vt:lpstr>
      <vt:lpstr>Second Example (2)</vt:lpstr>
      <vt:lpstr>Second Example (3)</vt:lpstr>
      <vt:lpstr>Converting a RE to an Automata</vt:lpstr>
      <vt:lpstr>RE to ε-NFA</vt:lpstr>
      <vt:lpstr>PowerPoint Presentation</vt:lpstr>
      <vt:lpstr>RE to ε-NFA Example</vt:lpstr>
      <vt:lpstr>RE to ε-NFA Example (2)</vt:lpstr>
      <vt:lpstr>What have we shown?</vt:lpstr>
      <vt:lpstr>Algebraic Laws for RE’s</vt:lpstr>
      <vt:lpstr>Algebra for RE’s</vt:lpstr>
      <vt:lpstr>Algebra for RE’s (2)</vt:lpstr>
      <vt:lpstr>Laws Involving Closure</vt:lpstr>
      <vt:lpstr>Checking a Law</vt:lpstr>
      <vt:lpstr>Concretization Test</vt:lpstr>
      <vt:lpstr>Concretization Test</vt:lpstr>
      <vt:lpstr>Problem-1</vt:lpstr>
      <vt:lpstr>Problem-2</vt:lpstr>
      <vt:lpstr>Problem-3</vt:lpstr>
      <vt:lpstr>Ans-2 </vt:lpstr>
      <vt:lpstr>Ans-3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Computing</dc:title>
  <dc:creator>Naushin</dc:creator>
  <cp:lastModifiedBy>IIT</cp:lastModifiedBy>
  <cp:revision>164</cp:revision>
  <dcterms:created xsi:type="dcterms:W3CDTF">2006-08-16T00:00:00Z</dcterms:created>
  <dcterms:modified xsi:type="dcterms:W3CDTF">2019-01-29T10:22:07Z</dcterms:modified>
</cp:coreProperties>
</file>