
<file path=[Content_Types].xml><?xml version="1.0" encoding="utf-8"?>
<Types xmlns="http://schemas.openxmlformats.org/package/2006/content-types">
  <Override PartName="/_rels/.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4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28.xml.rels" ContentType="application/vnd.openxmlformats-package.relationships+xml"/>
  <Override PartName="/ppt/notesSlides/_rels/notesSlide5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9.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5.xml.rels" ContentType="application/vnd.openxmlformats-package.relationships+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53.png" ContentType="image/png"/>
  <Override PartName="/ppt/media/image51.wmf" ContentType="image/x-wmf"/>
  <Override PartName="/ppt/media/image50.wmf" ContentType="image/x-wmf"/>
  <Override PartName="/ppt/media/image49.wmf" ContentType="image/x-wmf"/>
  <Override PartName="/ppt/media/image48.wmf" ContentType="image/x-wmf"/>
  <Override PartName="/ppt/media/image20.png" ContentType="image/png"/>
  <Override PartName="/ppt/media/image55.png" ContentType="image/png"/>
  <Override PartName="/ppt/media/image5.png" ContentType="image/png"/>
  <Override PartName="/ppt/media/image19.png" ContentType="image/png"/>
  <Override PartName="/ppt/media/image32.png" ContentType="image/png"/>
  <Override PartName="/ppt/media/image17.png" ContentType="image/png"/>
  <Override PartName="/ppt/media/image47.png" ContentType="image/png"/>
  <Override PartName="/ppt/media/image36.wmf" ContentType="image/x-wmf"/>
  <Override PartName="/ppt/media/image15.png" ContentType="image/png"/>
  <Override PartName="/ppt/media/image14.png" ContentType="image/png"/>
  <Override PartName="/ppt/media/image45.png" ContentType="image/png"/>
  <Override PartName="/ppt/media/image39.png" ContentType="image/png"/>
  <Override PartName="/ppt/media/image30.png" ContentType="image/png"/>
  <Override PartName="/ppt/media/image3.jpeg" ContentType="image/jpeg"/>
  <Override PartName="/ppt/media/image28.png" ContentType="image/png"/>
  <Override PartName="/ppt/media/image11.wmf" ContentType="image/x-wmf"/>
  <Override PartName="/ppt/media/image22.png" ContentType="image/png"/>
  <Override PartName="/ppt/media/image7.png" ContentType="image/png"/>
  <Override PartName="/ppt/media/image52.png" ContentType="image/png"/>
  <Override PartName="/ppt/media/image2.png" ContentType="image/png"/>
  <Override PartName="/ppt/media/image6.png" ContentType="image/png"/>
  <Override PartName="/ppt/media/image1.png" ContentType="image/png"/>
  <Override PartName="/ppt/media/image8.png" ContentType="image/png"/>
  <Override PartName="/ppt/media/image12.wmf" ContentType="image/x-wmf"/>
  <Override PartName="/ppt/media/image23.png" ContentType="image/png"/>
  <Override PartName="/ppt/media/image21.png" ContentType="image/png"/>
  <Override PartName="/ppt/media/image10.wmf" ContentType="image/x-wmf"/>
  <Override PartName="/ppt/media/image44.png" ContentType="image/png"/>
  <Override PartName="/ppt/media/image9.wmf" ContentType="image/x-wmf"/>
  <Override PartName="/ppt/media/image13.wmf" ContentType="image/x-wmf"/>
  <Override PartName="/ppt/media/image24.png" ContentType="image/png"/>
  <Override PartName="/ppt/media/image54.png" ContentType="image/png"/>
  <Override PartName="/ppt/media/image4.png" ContentType="image/png"/>
  <Override PartName="/ppt/media/image43.wmf" ContentType="image/x-wmf"/>
  <Override PartName="/ppt/media/image25.wmf" ContentType="image/x-wmf"/>
  <Override PartName="/ppt/media/image26.wmf" ContentType="image/x-wmf"/>
  <Override PartName="/ppt/media/image40.png" ContentType="image/png"/>
  <Override PartName="/ppt/media/image16.wmf" ContentType="image/x-wmf"/>
  <Override PartName="/ppt/media/image27.png" ContentType="image/png"/>
  <Override PartName="/ppt/media/image18.wmf" ContentType="image/x-wmf"/>
  <Override PartName="/ppt/media/image29.png" ContentType="image/png"/>
  <Override PartName="/ppt/media/image31.png" ContentType="image/png"/>
  <Override PartName="/ppt/media/image33.png" ContentType="image/png"/>
  <Override PartName="/ppt/media/image34.png" ContentType="image/png"/>
  <Override PartName="/ppt/media/image46.png" ContentType="image/png"/>
  <Override PartName="/ppt/media/image35.wmf" ContentType="image/x-wmf"/>
  <Override PartName="/ppt/media/image37.wmf" ContentType="image/x-wmf"/>
  <Override PartName="/ppt/media/image38.png" ContentType="image/png"/>
  <Override PartName="/ppt/media/image41.png" ContentType="image/png"/>
  <Override PartName="/ppt/media/image4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278960" y="10157400"/>
            <a:ext cx="3280680" cy="534240"/>
          </a:xfrm>
          <a:prstGeom prst="rect">
            <a:avLst/>
          </a:prstGeom>
        </p:spPr>
        <p:txBody>
          <a:bodyPr lIns="0" rIns="0" tIns="0" bIns="0" anchor="b"/>
          <a:p>
            <a:pPr algn="r"/>
            <a:fld id="{002925F2-42D8-442C-827C-E45E2C14719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685800" y="4343400"/>
            <a:ext cx="5486040" cy="41144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1.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slideLayout" Target="../slideLayouts/slideLayout1.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slideLayout" Target="../slideLayouts/slideLayout1.xml"/><Relationship Id="rId4"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slideLayout" Target="../slideLayouts/slideLayout1.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 descr=""/>
          <p:cNvPicPr/>
          <p:nvPr/>
        </p:nvPicPr>
        <p:blipFill>
          <a:blip r:embed="rId1"/>
          <a:stretch/>
        </p:blipFill>
        <p:spPr>
          <a:xfrm>
            <a:off x="0" y="0"/>
            <a:ext cx="9143640" cy="1096560"/>
          </a:xfrm>
          <a:prstGeom prst="rect">
            <a:avLst/>
          </a:prstGeom>
          <a:ln>
            <a:noFill/>
          </a:ln>
        </p:spPr>
      </p:pic>
      <p:sp>
        <p:nvSpPr>
          <p:cNvPr id="42" name="CustomShape 1"/>
          <p:cNvSpPr/>
          <p:nvPr/>
        </p:nvSpPr>
        <p:spPr>
          <a:xfrm>
            <a:off x="1143000" y="2514600"/>
            <a:ext cx="6857640" cy="2409480"/>
          </a:xfrm>
          <a:prstGeom prst="rect">
            <a:avLst/>
          </a:prstGeom>
          <a:noFill/>
          <a:ln>
            <a:noFill/>
          </a:ln>
        </p:spPr>
        <p:style>
          <a:lnRef idx="0"/>
          <a:fillRef idx="0"/>
          <a:effectRef idx="0"/>
          <a:fontRef idx="minor"/>
        </p:style>
        <p:txBody>
          <a:bodyPr lIns="90000" rIns="90000" tIns="46800" bIns="46800"/>
          <a:p>
            <a:pPr algn="ctr">
              <a:lnSpc>
                <a:spcPct val="100000"/>
              </a:lnSpc>
            </a:pPr>
            <a:r>
              <a:rPr b="1" lang="en-US" sz="4400" spc="-1" strike="noStrike">
                <a:solidFill>
                  <a:srgbClr val="333399"/>
                </a:solidFill>
                <a:uFill>
                  <a:solidFill>
                    <a:srgbClr val="ffffff"/>
                  </a:solidFill>
                </a:uFill>
                <a:latin typeface="Arial"/>
              </a:rPr>
              <a:t>Chapter 19</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4400" spc="-1" strike="noStrike">
                <a:solidFill>
                  <a:srgbClr val="333399"/>
                </a:solidFill>
                <a:uFill>
                  <a:solidFill>
                    <a:srgbClr val="ffffff"/>
                  </a:solidFill>
                </a:uFill>
                <a:latin typeface="Arial"/>
              </a:rPr>
              <a:t>Network Layer:</a:t>
            </a:r>
            <a:endParaRPr b="0" lang="en-US" sz="1800" spc="-1" strike="noStrike">
              <a:solidFill>
                <a:srgbClr val="000000"/>
              </a:solidFill>
              <a:uFill>
                <a:solidFill>
                  <a:srgbClr val="ffffff"/>
                </a:solidFill>
              </a:uFill>
              <a:latin typeface="Arial"/>
            </a:endParaRPr>
          </a:p>
          <a:p>
            <a:pPr algn="ctr">
              <a:lnSpc>
                <a:spcPct val="100000"/>
              </a:lnSpc>
            </a:pPr>
            <a:r>
              <a:rPr b="1" lang="en-US" sz="4400" spc="-1" strike="noStrike">
                <a:solidFill>
                  <a:srgbClr val="333399"/>
                </a:solidFill>
                <a:uFill>
                  <a:solidFill>
                    <a:srgbClr val="ffffff"/>
                  </a:solidFill>
                </a:uFill>
                <a:latin typeface="Arial"/>
              </a:rPr>
              <a:t>Logical Addressing</a:t>
            </a:r>
            <a:endParaRPr b="0" lang="en-US" sz="1800" spc="-1" strike="noStrike">
              <a:solidFill>
                <a:srgbClr val="000000"/>
              </a:solidFill>
              <a:uFill>
                <a:solidFill>
                  <a:srgbClr val="ffffff"/>
                </a:solidFill>
              </a:uFill>
              <a:latin typeface="Arial"/>
            </a:endParaRPr>
          </a:p>
        </p:txBody>
      </p:sp>
      <p:sp>
        <p:nvSpPr>
          <p:cNvPr id="43" name="CustomShape 2"/>
          <p:cNvSpPr/>
          <p:nvPr/>
        </p:nvSpPr>
        <p:spPr>
          <a:xfrm>
            <a:off x="0" y="6507000"/>
            <a:ext cx="9143640" cy="276120"/>
          </a:xfrm>
          <a:prstGeom prst="rect">
            <a:avLst/>
          </a:prstGeom>
          <a:noFill/>
          <a:ln>
            <a:noFill/>
          </a:ln>
        </p:spPr>
        <p:style>
          <a:lnRef idx="0"/>
          <a:fillRef idx="0"/>
          <a:effectRef idx="0"/>
          <a:fontRef idx="minor"/>
        </p:style>
        <p:txBody>
          <a:bodyPr lIns="90000" rIns="90000" tIns="46800" bIns="46800"/>
          <a:p>
            <a:pPr algn="ctr">
              <a:lnSpc>
                <a:spcPct val="100000"/>
              </a:lnSpc>
            </a:pPr>
            <a:r>
              <a:rPr b="0" lang="en-US" sz="1200" spc="-1" strike="noStrike">
                <a:solidFill>
                  <a:srgbClr val="000000"/>
                </a:solidFill>
                <a:uFill>
                  <a:solidFill>
                    <a:srgbClr val="ffffff"/>
                  </a:solidFill>
                </a:uFill>
                <a:latin typeface="Times New Roman"/>
              </a:rPr>
              <a:t>Copyright © The McGraw-Hill Companies, Inc. Permission required for reproduction or display.</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29"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32"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34" name="CustomShape 8"/>
          <p:cNvSpPr/>
          <p:nvPr/>
        </p:nvSpPr>
        <p:spPr>
          <a:xfrm>
            <a:off x="228600" y="990720"/>
            <a:ext cx="8686440" cy="5202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Find the error, if any, in the following IPv4 addresses.</a:t>
            </a:r>
            <a:endParaRPr b="0" lang="en-US" sz="1800" spc="-1" strike="noStrike">
              <a:solidFill>
                <a:srgbClr val="000000"/>
              </a:solidFill>
              <a:uFill>
                <a:solidFill>
                  <a:srgbClr val="ffffff"/>
                </a:solidFill>
              </a:uFill>
              <a:latin typeface="Arial"/>
            </a:endParaRPr>
          </a:p>
        </p:txBody>
      </p:sp>
      <p:sp>
        <p:nvSpPr>
          <p:cNvPr id="135"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19.3</a:t>
            </a:r>
            <a:endParaRPr b="0" lang="en-US" sz="1800" spc="-1" strike="noStrike">
              <a:solidFill>
                <a:srgbClr val="000000"/>
              </a:solidFill>
              <a:uFill>
                <a:solidFill>
                  <a:srgbClr val="ffffff"/>
                </a:solidFill>
              </a:uFill>
              <a:latin typeface="Arial"/>
            </a:endParaRPr>
          </a:p>
        </p:txBody>
      </p:sp>
      <p:pic>
        <p:nvPicPr>
          <p:cNvPr id="136" name="" descr=""/>
          <p:cNvPicPr/>
          <p:nvPr/>
        </p:nvPicPr>
        <p:blipFill>
          <a:blip r:embed="rId1"/>
          <a:stretch/>
        </p:blipFill>
        <p:spPr>
          <a:xfrm>
            <a:off x="284040" y="1447920"/>
            <a:ext cx="3601800" cy="2074320"/>
          </a:xfrm>
          <a:prstGeom prst="rect">
            <a:avLst/>
          </a:prstGeom>
          <a:ln>
            <a:noFill/>
          </a:ln>
        </p:spPr>
      </p:pic>
      <p:sp>
        <p:nvSpPr>
          <p:cNvPr id="137" name="CustomShape 10"/>
          <p:cNvSpPr/>
          <p:nvPr/>
        </p:nvSpPr>
        <p:spPr>
          <a:xfrm>
            <a:off x="0" y="3657600"/>
            <a:ext cx="8686440" cy="2653200"/>
          </a:xfrm>
          <a:prstGeom prst="rect">
            <a:avLst/>
          </a:prstGeom>
          <a:solidFill>
            <a:srgbClr val="ffffff"/>
          </a:solidFill>
          <a:ln>
            <a:noFill/>
          </a:ln>
        </p:spPr>
        <p:style>
          <a:lnRef idx="0"/>
          <a:fillRef idx="0"/>
          <a:effectRef idx="0"/>
          <a:fontRef idx="minor"/>
        </p:style>
        <p:txBody>
          <a:bodyPr lIns="90000" rIns="90000" tIns="46800" bIns="46800"/>
          <a:p>
            <a:pPr>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a. There must be no leading zero (045).</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b. There can be no more than four numbers.</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c. Each number needs to be less than or equal to 255.</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d. A mixture of binary notation and dotted-decimal</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notation is not allowed.</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39"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40"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41"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42"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43"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44"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45"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146" name="Line 9"/>
          <p:cNvSpPr/>
          <p:nvPr/>
        </p:nvSpPr>
        <p:spPr>
          <a:xfrm>
            <a:off x="458640" y="4419720"/>
            <a:ext cx="8153640" cy="360"/>
          </a:xfrm>
          <a:prstGeom prst="line">
            <a:avLst/>
          </a:prstGeom>
          <a:ln w="76320">
            <a:solidFill>
              <a:srgbClr val="009900"/>
            </a:solidFill>
            <a:miter/>
          </a:ln>
        </p:spPr>
        <p:style>
          <a:lnRef idx="0"/>
          <a:fillRef idx="0"/>
          <a:effectRef idx="0"/>
          <a:fontRef idx="minor"/>
        </p:style>
      </p:sp>
      <p:sp>
        <p:nvSpPr>
          <p:cNvPr id="147" name="CustomShape 10"/>
          <p:cNvSpPr/>
          <p:nvPr/>
        </p:nvSpPr>
        <p:spPr>
          <a:xfrm>
            <a:off x="495360" y="2759040"/>
            <a:ext cx="8076960" cy="155592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In classful addressing, the address space is divided into five classes:</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A, B, C, D, and E.</a:t>
            </a:r>
            <a:endParaRPr b="0" lang="en-US" sz="1800" spc="-1" strike="noStrike">
              <a:solidFill>
                <a:srgbClr val="000000"/>
              </a:solidFill>
              <a:uFill>
                <a:solidFill>
                  <a:srgbClr val="ffffff"/>
                </a:solidFill>
              </a:uFill>
              <a:latin typeface="Arial"/>
            </a:endParaRPr>
          </a:p>
        </p:txBody>
      </p:sp>
      <p:pic>
        <p:nvPicPr>
          <p:cNvPr id="148" name="" descr=""/>
          <p:cNvPicPr/>
          <p:nvPr/>
        </p:nvPicPr>
        <p:blipFill>
          <a:blip r:embed="rId1"/>
          <a:stretch/>
        </p:blipFill>
        <p:spPr>
          <a:xfrm>
            <a:off x="457200" y="1981080"/>
            <a:ext cx="1142640" cy="566640"/>
          </a:xfrm>
          <a:prstGeom prst="rect">
            <a:avLst/>
          </a:prstGeom>
          <a:ln>
            <a:noFill/>
          </a:ln>
        </p:spPr>
      </p:pic>
      <p:sp>
        <p:nvSpPr>
          <p:cNvPr id="149"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151"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152" name="CustomShape 3"/>
          <p:cNvSpPr/>
          <p:nvPr/>
        </p:nvSpPr>
        <p:spPr>
          <a:xfrm>
            <a:off x="304920" y="380880"/>
            <a:ext cx="78523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19.2  </a:t>
            </a:r>
            <a:r>
              <a:rPr b="1" i="1" lang="en-US" sz="2000" spc="-1" strike="noStrike">
                <a:solidFill>
                  <a:srgbClr val="3333cc"/>
                </a:solidFill>
                <a:uFill>
                  <a:solidFill>
                    <a:srgbClr val="ffffff"/>
                  </a:solidFill>
                </a:uFill>
                <a:latin typeface="Times New Roman"/>
              </a:rPr>
              <a:t>Finding the classes in binary and dotted-decimal notation</a:t>
            </a:r>
            <a:endParaRPr b="0" lang="en-US" sz="1800" spc="-1" strike="noStrike">
              <a:solidFill>
                <a:srgbClr val="000000"/>
              </a:solidFill>
              <a:uFill>
                <a:solidFill>
                  <a:srgbClr val="ffffff"/>
                </a:solidFill>
              </a:uFill>
              <a:latin typeface="Arial"/>
            </a:endParaRPr>
          </a:p>
        </p:txBody>
      </p:sp>
      <p:sp>
        <p:nvSpPr>
          <p:cNvPr id="153"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154" name="" descr=""/>
          <p:cNvPicPr/>
          <p:nvPr/>
        </p:nvPicPr>
        <p:blipFill>
          <a:blip r:embed="rId1"/>
          <a:stretch/>
        </p:blipFill>
        <p:spPr>
          <a:xfrm>
            <a:off x="380880" y="2133720"/>
            <a:ext cx="8226360" cy="2858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5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57"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5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5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60"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6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62" name="CustomShape 8"/>
          <p:cNvSpPr/>
          <p:nvPr/>
        </p:nvSpPr>
        <p:spPr>
          <a:xfrm>
            <a:off x="228600" y="1143000"/>
            <a:ext cx="8686440" cy="2226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Find the class of each address.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a.   </a:t>
            </a:r>
            <a:r>
              <a:rPr b="1" lang="en-US" sz="2800" spc="-1" strike="noStrike" u="sng">
                <a:solidFill>
                  <a:srgbClr val="009900"/>
                </a:solidFill>
                <a:uFill>
                  <a:solidFill>
                    <a:srgbClr val="ffffff"/>
                  </a:solidFill>
                </a:uFill>
                <a:latin typeface="Times New Roman"/>
              </a:rPr>
              <a:t>0</a:t>
            </a:r>
            <a:r>
              <a:rPr b="0" lang="en-US" sz="2800" spc="-1" strike="noStrike">
                <a:solidFill>
                  <a:srgbClr val="009900"/>
                </a:solidFill>
                <a:uFill>
                  <a:solidFill>
                    <a:srgbClr val="ffffff"/>
                  </a:solidFill>
                </a:uFill>
                <a:latin typeface="Times New Roman"/>
              </a:rPr>
              <a:t>0000001 00001011 00001011 11101111</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b.   </a:t>
            </a:r>
            <a:r>
              <a:rPr b="1" lang="en-US" sz="2800" spc="-1" strike="noStrike" u="sng">
                <a:solidFill>
                  <a:srgbClr val="009900"/>
                </a:solidFill>
                <a:uFill>
                  <a:solidFill>
                    <a:srgbClr val="ffffff"/>
                  </a:solidFill>
                </a:uFill>
                <a:latin typeface="Times New Roman"/>
              </a:rPr>
              <a:t>110</a:t>
            </a:r>
            <a:r>
              <a:rPr b="0" lang="en-US" sz="2800" spc="-1" strike="noStrike">
                <a:solidFill>
                  <a:srgbClr val="009900"/>
                </a:solidFill>
                <a:uFill>
                  <a:solidFill>
                    <a:srgbClr val="ffffff"/>
                  </a:solidFill>
                </a:uFill>
                <a:latin typeface="Times New Roman"/>
              </a:rPr>
              <a:t>00001 10000011 00011011 11111111</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c.   </a:t>
            </a:r>
            <a:r>
              <a:rPr b="1" lang="en-US" sz="2800" spc="-1" strike="noStrike" u="sng">
                <a:solidFill>
                  <a:srgbClr val="009900"/>
                </a:solidFill>
                <a:uFill>
                  <a:solidFill>
                    <a:srgbClr val="ffffff"/>
                  </a:solidFill>
                </a:uFill>
                <a:latin typeface="Times New Roman"/>
              </a:rPr>
              <a:t>14</a:t>
            </a:r>
            <a:r>
              <a:rPr b="0" lang="en-US" sz="2800" spc="-1" strike="noStrike">
                <a:solidFill>
                  <a:srgbClr val="009900"/>
                </a:solidFill>
                <a:uFill>
                  <a:solidFill>
                    <a:srgbClr val="ffffff"/>
                  </a:solidFill>
                </a:uFill>
                <a:latin typeface="Times New Roman"/>
              </a:rPr>
              <a:t>.23.120.8</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d.   </a:t>
            </a:r>
            <a:r>
              <a:rPr b="1" lang="en-US" sz="2800" spc="-1" strike="noStrike" u="sng">
                <a:solidFill>
                  <a:srgbClr val="009900"/>
                </a:solidFill>
                <a:uFill>
                  <a:solidFill>
                    <a:srgbClr val="ffffff"/>
                  </a:solidFill>
                </a:uFill>
                <a:latin typeface="Times New Roman"/>
              </a:rPr>
              <a:t>252</a:t>
            </a:r>
            <a:r>
              <a:rPr b="0" lang="en-US" sz="2800" spc="-1" strike="noStrike">
                <a:solidFill>
                  <a:srgbClr val="009900"/>
                </a:solidFill>
                <a:uFill>
                  <a:solidFill>
                    <a:srgbClr val="ffffff"/>
                  </a:solidFill>
                </a:uFill>
                <a:latin typeface="Times New Roman"/>
              </a:rPr>
              <a:t>.5.15.111</a:t>
            </a:r>
            <a:endParaRPr b="0" lang="en-US" sz="1800" spc="-1" strike="noStrike">
              <a:solidFill>
                <a:srgbClr val="000000"/>
              </a:solidFill>
              <a:uFill>
                <a:solidFill>
                  <a:srgbClr val="ffffff"/>
                </a:solidFill>
              </a:uFill>
              <a:latin typeface="Arial"/>
            </a:endParaRPr>
          </a:p>
        </p:txBody>
      </p:sp>
      <p:sp>
        <p:nvSpPr>
          <p:cNvPr id="163"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19.4</a:t>
            </a:r>
            <a:endParaRPr b="0" lang="en-US" sz="1800" spc="-1" strike="noStrike">
              <a:solidFill>
                <a:srgbClr val="000000"/>
              </a:solidFill>
              <a:uFill>
                <a:solidFill>
                  <a:srgbClr val="ffffff"/>
                </a:solidFill>
              </a:uFill>
              <a:latin typeface="Arial"/>
            </a:endParaRPr>
          </a:p>
        </p:txBody>
      </p:sp>
      <p:sp>
        <p:nvSpPr>
          <p:cNvPr id="164" name="CustomShape 10"/>
          <p:cNvSpPr/>
          <p:nvPr/>
        </p:nvSpPr>
        <p:spPr>
          <a:xfrm>
            <a:off x="152280" y="3657600"/>
            <a:ext cx="8686440" cy="2653200"/>
          </a:xfrm>
          <a:prstGeom prst="rect">
            <a:avLst/>
          </a:prstGeom>
          <a:solidFill>
            <a:srgbClr val="ffffff"/>
          </a:solidFill>
          <a:ln>
            <a:noFill/>
          </a:ln>
        </p:spPr>
        <p:style>
          <a:lnRef idx="0"/>
          <a:fillRef idx="0"/>
          <a:effectRef idx="0"/>
          <a:fontRef idx="minor"/>
        </p:style>
        <p:txBody>
          <a:bodyPr lIns="90000" rIns="90000" tIns="46800" bIns="46800"/>
          <a:p>
            <a:pPr>
              <a:lnSpc>
                <a:spcPct val="100000"/>
              </a:lnSpc>
            </a:pPr>
            <a:r>
              <a:rPr b="1" i="1" lang="en-US" sz="2800" spc="-1" strike="noStrike">
                <a:solidFill>
                  <a:srgbClr val="00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a. The first bit is 0. This is a class A address.</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b. The first 2 bits are 1; the third bit is 0. This is a class C</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c. The first byte is 14; the class is A.</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d. The first byte is 252; the class is E.</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533520" y="1828800"/>
            <a:ext cx="79707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19.1  </a:t>
            </a:r>
            <a:r>
              <a:rPr b="1" i="1" lang="en-US" sz="2000" spc="-1" strike="noStrike">
                <a:solidFill>
                  <a:srgbClr val="3333cc"/>
                </a:solidFill>
                <a:uFill>
                  <a:solidFill>
                    <a:srgbClr val="ffffff"/>
                  </a:solidFill>
                </a:uFill>
                <a:latin typeface="Times New Roman"/>
              </a:rPr>
              <a:t>Number of blocks and block size in classful IPv4 addressing</a:t>
            </a:r>
            <a:endParaRPr b="0" lang="en-US" sz="18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507960" y="2293920"/>
            <a:ext cx="8026200" cy="23540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6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69"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7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7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72"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7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74"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175" name="Line 9"/>
          <p:cNvSpPr/>
          <p:nvPr/>
        </p:nvSpPr>
        <p:spPr>
          <a:xfrm>
            <a:off x="458640" y="3962520"/>
            <a:ext cx="8153640" cy="360"/>
          </a:xfrm>
          <a:prstGeom prst="line">
            <a:avLst/>
          </a:prstGeom>
          <a:ln w="76320">
            <a:solidFill>
              <a:srgbClr val="009900"/>
            </a:solidFill>
            <a:miter/>
          </a:ln>
        </p:spPr>
        <p:style>
          <a:lnRef idx="0"/>
          <a:fillRef idx="0"/>
          <a:effectRef idx="0"/>
          <a:fontRef idx="minor"/>
        </p:style>
      </p:sp>
      <p:sp>
        <p:nvSpPr>
          <p:cNvPr id="176" name="CustomShape 10"/>
          <p:cNvSpPr/>
          <p:nvPr/>
        </p:nvSpPr>
        <p:spPr>
          <a:xfrm>
            <a:off x="495360" y="2759040"/>
            <a:ext cx="8076960" cy="106848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In classful addressing, a large part of the available addresses were wasted.</a:t>
            </a:r>
            <a:endParaRPr b="0" lang="en-US" sz="1800" spc="-1" strike="noStrike">
              <a:solidFill>
                <a:srgbClr val="000000"/>
              </a:solidFill>
              <a:uFill>
                <a:solidFill>
                  <a:srgbClr val="ffffff"/>
                </a:solidFill>
              </a:uFill>
              <a:latin typeface="Arial"/>
            </a:endParaRPr>
          </a:p>
        </p:txBody>
      </p:sp>
      <p:pic>
        <p:nvPicPr>
          <p:cNvPr id="177" name="" descr=""/>
          <p:cNvPicPr/>
          <p:nvPr/>
        </p:nvPicPr>
        <p:blipFill>
          <a:blip r:embed="rId1"/>
          <a:stretch/>
        </p:blipFill>
        <p:spPr>
          <a:xfrm>
            <a:off x="457200" y="1981080"/>
            <a:ext cx="1142640" cy="566640"/>
          </a:xfrm>
          <a:prstGeom prst="rect">
            <a:avLst/>
          </a:prstGeom>
          <a:ln>
            <a:noFill/>
          </a:ln>
        </p:spPr>
      </p:pic>
      <p:sp>
        <p:nvSpPr>
          <p:cNvPr id="178"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533520" y="2209680"/>
            <a:ext cx="561168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19.2  </a:t>
            </a:r>
            <a:r>
              <a:rPr b="1" i="1" lang="en-US" sz="2000" spc="-1" strike="noStrike">
                <a:solidFill>
                  <a:srgbClr val="3333cc"/>
                </a:solidFill>
                <a:uFill>
                  <a:solidFill>
                    <a:srgbClr val="ffffff"/>
                  </a:solidFill>
                </a:uFill>
                <a:latin typeface="Times New Roman"/>
              </a:rPr>
              <a:t>Default masks for classful addressing</a:t>
            </a:r>
            <a:endParaRPr b="0" lang="en-US" sz="1800" spc="-1" strike="noStrike">
              <a:solidFill>
                <a:srgbClr val="000000"/>
              </a:solidFill>
              <a:uFill>
                <a:solidFill>
                  <a:srgbClr val="ffffff"/>
                </a:solidFill>
              </a:uFill>
              <a:latin typeface="Arial"/>
            </a:endParaRPr>
          </a:p>
        </p:txBody>
      </p:sp>
      <p:pic>
        <p:nvPicPr>
          <p:cNvPr id="180" name="" descr=""/>
          <p:cNvPicPr/>
          <p:nvPr/>
        </p:nvPicPr>
        <p:blipFill>
          <a:blip r:embed="rId1"/>
          <a:stretch/>
        </p:blipFill>
        <p:spPr>
          <a:xfrm>
            <a:off x="395280" y="2722680"/>
            <a:ext cx="8291160" cy="16203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8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8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8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8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8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8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88"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189" name="Line 9"/>
          <p:cNvSpPr/>
          <p:nvPr/>
        </p:nvSpPr>
        <p:spPr>
          <a:xfrm>
            <a:off x="458640" y="4419720"/>
            <a:ext cx="8153640" cy="360"/>
          </a:xfrm>
          <a:prstGeom prst="line">
            <a:avLst/>
          </a:prstGeom>
          <a:ln w="76320">
            <a:solidFill>
              <a:srgbClr val="009900"/>
            </a:solidFill>
            <a:miter/>
          </a:ln>
        </p:spPr>
        <p:style>
          <a:lnRef idx="0"/>
          <a:fillRef idx="0"/>
          <a:effectRef idx="0"/>
          <a:fontRef idx="minor"/>
        </p:style>
      </p:sp>
      <p:sp>
        <p:nvSpPr>
          <p:cNvPr id="190" name="CustomShape 10"/>
          <p:cNvSpPr/>
          <p:nvPr/>
        </p:nvSpPr>
        <p:spPr>
          <a:xfrm>
            <a:off x="495360" y="2759040"/>
            <a:ext cx="8076960" cy="155592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Classful addressing, which is almost obsolete, is replaced with classless addressing.</a:t>
            </a:r>
            <a:endParaRPr b="0" lang="en-US" sz="1800" spc="-1" strike="noStrike">
              <a:solidFill>
                <a:srgbClr val="000000"/>
              </a:solidFill>
              <a:uFill>
                <a:solidFill>
                  <a:srgbClr val="ffffff"/>
                </a:solidFill>
              </a:uFill>
              <a:latin typeface="Arial"/>
            </a:endParaRPr>
          </a:p>
        </p:txBody>
      </p:sp>
      <p:pic>
        <p:nvPicPr>
          <p:cNvPr id="191" name="" descr=""/>
          <p:cNvPicPr/>
          <p:nvPr/>
        </p:nvPicPr>
        <p:blipFill>
          <a:blip r:embed="rId1"/>
          <a:stretch/>
        </p:blipFill>
        <p:spPr>
          <a:xfrm>
            <a:off x="457200" y="1981080"/>
            <a:ext cx="1142640" cy="566640"/>
          </a:xfrm>
          <a:prstGeom prst="rect">
            <a:avLst/>
          </a:prstGeom>
          <a:ln>
            <a:noFill/>
          </a:ln>
        </p:spPr>
      </p:pic>
      <p:sp>
        <p:nvSpPr>
          <p:cNvPr id="192"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9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95"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9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9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98"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9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00" name="CustomShape 8"/>
          <p:cNvSpPr/>
          <p:nvPr/>
        </p:nvSpPr>
        <p:spPr>
          <a:xfrm>
            <a:off x="228600" y="1143000"/>
            <a:ext cx="8686440" cy="4359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Figure 19.3 shows a block of addresses, in both binary and dotted-decimal notation, granted to a small business that needs 16 addresses.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000000"/>
                </a:solidFill>
                <a:uFill>
                  <a:solidFill>
                    <a:srgbClr val="ffffff"/>
                  </a:solidFill>
                </a:uFill>
                <a:latin typeface="Times New Roman"/>
              </a:rPr>
              <a:t>We can see that the restrictions are applied to this block. The addresses are contiguous. The number of addresses is a power of 2 (16 = 2</a:t>
            </a:r>
            <a:r>
              <a:rPr b="1" i="1" lang="en-US" sz="2800" spc="-1" strike="noStrike" baseline="30000">
                <a:solidFill>
                  <a:srgbClr val="000000"/>
                </a:solidFill>
                <a:uFill>
                  <a:solidFill>
                    <a:srgbClr val="ffffff"/>
                  </a:solidFill>
                </a:uFill>
                <a:latin typeface="Times New Roman"/>
              </a:rPr>
              <a:t>4</a:t>
            </a:r>
            <a:r>
              <a:rPr b="1" i="1" lang="en-US" sz="2800" spc="-1" strike="noStrike">
                <a:solidFill>
                  <a:srgbClr val="000000"/>
                </a:solidFill>
                <a:uFill>
                  <a:solidFill>
                    <a:srgbClr val="ffffff"/>
                  </a:solidFill>
                </a:uFill>
                <a:latin typeface="Times New Roman"/>
              </a:rPr>
              <a:t>), and the first address is divisible by 16. The first address, when converted to a decimal number, is 3,440,387,360, which when divided by 16 results in 215,024,210. </a:t>
            </a:r>
            <a:endParaRPr b="0" lang="en-US" sz="1800" spc="-1" strike="noStrike">
              <a:solidFill>
                <a:srgbClr val="000000"/>
              </a:solidFill>
              <a:uFill>
                <a:solidFill>
                  <a:srgbClr val="ffffff"/>
                </a:solidFill>
              </a:uFill>
              <a:latin typeface="Arial"/>
            </a:endParaRPr>
          </a:p>
        </p:txBody>
      </p:sp>
      <p:sp>
        <p:nvSpPr>
          <p:cNvPr id="201"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19.5</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203"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204" name="CustomShape 3"/>
          <p:cNvSpPr/>
          <p:nvPr/>
        </p:nvSpPr>
        <p:spPr>
          <a:xfrm>
            <a:off x="304920" y="380880"/>
            <a:ext cx="76039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19.3  </a:t>
            </a:r>
            <a:r>
              <a:rPr b="1" i="1" lang="en-US" sz="2000" spc="-1" strike="noStrike">
                <a:solidFill>
                  <a:srgbClr val="3333cc"/>
                </a:solidFill>
                <a:uFill>
                  <a:solidFill>
                    <a:srgbClr val="ffffff"/>
                  </a:solidFill>
                </a:uFill>
                <a:latin typeface="Times New Roman"/>
              </a:rPr>
              <a:t>A block of 16 addresses granted to a small organization</a:t>
            </a:r>
            <a:endParaRPr b="0" lang="en-US" sz="1800" spc="-1" strike="noStrike">
              <a:solidFill>
                <a:srgbClr val="000000"/>
              </a:solidFill>
              <a:uFill>
                <a:solidFill>
                  <a:srgbClr val="ffffff"/>
                </a:solidFill>
              </a:uFill>
              <a:latin typeface="Arial"/>
            </a:endParaRPr>
          </a:p>
        </p:txBody>
      </p:sp>
      <p:sp>
        <p:nvSpPr>
          <p:cNvPr id="205"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206" name="" descr=""/>
          <p:cNvPicPr/>
          <p:nvPr/>
        </p:nvPicPr>
        <p:blipFill>
          <a:blip r:embed="rId1"/>
          <a:stretch/>
        </p:blipFill>
        <p:spPr>
          <a:xfrm>
            <a:off x="450720" y="2057400"/>
            <a:ext cx="8235720" cy="23410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0"/>
            <a:ext cx="9143640" cy="1371240"/>
          </a:xfrm>
          <a:prstGeom prst="rect">
            <a:avLst/>
          </a:prstGeom>
          <a:solidFill>
            <a:srgbClr val="33ccff"/>
          </a:solidFill>
          <a:ln w="9360">
            <a:solidFill>
              <a:srgbClr val="000000"/>
            </a:solidFill>
            <a:miter/>
          </a:ln>
        </p:spPr>
        <p:style>
          <a:lnRef idx="0"/>
          <a:fillRef idx="0"/>
          <a:effectRef idx="0"/>
          <a:fontRef idx="minor"/>
        </p:style>
      </p:sp>
      <p:sp>
        <p:nvSpPr>
          <p:cNvPr id="45" name="CustomShape 2"/>
          <p:cNvSpPr/>
          <p:nvPr/>
        </p:nvSpPr>
        <p:spPr>
          <a:xfrm>
            <a:off x="228600" y="406440"/>
            <a:ext cx="4548240" cy="58104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3200" spc="-1" strike="noStrike">
                <a:solidFill>
                  <a:srgbClr val="000000"/>
                </a:solidFill>
                <a:uFill>
                  <a:solidFill>
                    <a:srgbClr val="ffffff"/>
                  </a:solidFill>
                </a:uFill>
                <a:latin typeface="Times New Roman"/>
              </a:rPr>
              <a:t>19-1   IPv4 ADDRESSES</a:t>
            </a:r>
            <a:endParaRPr b="0" lang="en-US" sz="1800" spc="-1" strike="noStrike">
              <a:solidFill>
                <a:srgbClr val="000000"/>
              </a:solidFill>
              <a:uFill>
                <a:solidFill>
                  <a:srgbClr val="ffffff"/>
                </a:solidFill>
              </a:uFill>
              <a:latin typeface="Arial"/>
            </a:endParaRPr>
          </a:p>
        </p:txBody>
      </p:sp>
      <p:sp>
        <p:nvSpPr>
          <p:cNvPr id="46" name="CustomShape 3"/>
          <p:cNvSpPr/>
          <p:nvPr/>
        </p:nvSpPr>
        <p:spPr>
          <a:xfrm>
            <a:off x="8229600" y="6400800"/>
            <a:ext cx="183960" cy="366480"/>
          </a:xfrm>
          <a:prstGeom prst="rect">
            <a:avLst/>
          </a:prstGeom>
          <a:noFill/>
          <a:ln>
            <a:noFill/>
          </a:ln>
        </p:spPr>
        <p:style>
          <a:lnRef idx="0"/>
          <a:fillRef idx="0"/>
          <a:effectRef idx="0"/>
          <a:fontRef idx="minor"/>
        </p:style>
      </p:sp>
      <p:sp>
        <p:nvSpPr>
          <p:cNvPr id="47" name="CustomShape 4"/>
          <p:cNvSpPr/>
          <p:nvPr/>
        </p:nvSpPr>
        <p:spPr>
          <a:xfrm>
            <a:off x="304920" y="1599840"/>
            <a:ext cx="8229240" cy="1373400"/>
          </a:xfrm>
          <a:prstGeom prst="rect">
            <a:avLst/>
          </a:prstGeom>
          <a:noFill/>
          <a:ln>
            <a:noFill/>
          </a:ln>
        </p:spPr>
        <p:style>
          <a:lnRef idx="0"/>
          <a:fillRef idx="0"/>
          <a:effectRef idx="0"/>
          <a:fontRef idx="minor"/>
        </p:style>
        <p:txBody>
          <a:bodyPr lIns="90000" rIns="90000" tIns="46800" bIns="46800" anchor="ctr"/>
          <a:p>
            <a:pPr algn="just">
              <a:lnSpc>
                <a:spcPct val="100000"/>
              </a:lnSpc>
            </a:pPr>
            <a:r>
              <a:rPr b="1" i="1" lang="en-US" sz="2800" spc="-1" strike="noStrike">
                <a:solidFill>
                  <a:srgbClr val="000000"/>
                </a:solidFill>
                <a:uFill>
                  <a:solidFill>
                    <a:srgbClr val="ffffff"/>
                  </a:solidFill>
                </a:uFill>
                <a:latin typeface="Times New Roman"/>
              </a:rPr>
              <a:t>An </a:t>
            </a:r>
            <a:r>
              <a:rPr b="1" i="1" lang="en-US" sz="2800" spc="-1" strike="noStrike">
                <a:solidFill>
                  <a:srgbClr val="ff0000"/>
                </a:solidFill>
                <a:uFill>
                  <a:solidFill>
                    <a:srgbClr val="ffffff"/>
                  </a:solidFill>
                </a:uFill>
                <a:latin typeface="Times New Roman"/>
              </a:rPr>
              <a:t>IPv4 address is a </a:t>
            </a:r>
            <a:r>
              <a:rPr b="1" i="1" lang="en-US" sz="2800" spc="-1" strike="noStrike">
                <a:solidFill>
                  <a:srgbClr val="3333cc"/>
                </a:solidFill>
                <a:uFill>
                  <a:solidFill>
                    <a:srgbClr val="ffffff"/>
                  </a:solidFill>
                </a:uFill>
                <a:latin typeface="Times New Roman"/>
              </a:rPr>
              <a:t>32-bit address that uniquely and universally defines the connection of a device (for example, a computer or a router) to the Internet.</a:t>
            </a:r>
            <a:endParaRPr b="0" lang="en-US" sz="1800" spc="-1" strike="noStrike">
              <a:solidFill>
                <a:srgbClr val="000000"/>
              </a:solidFill>
              <a:uFill>
                <a:solidFill>
                  <a:srgbClr val="ffffff"/>
                </a:solidFill>
              </a:uFill>
              <a:latin typeface="Arial"/>
            </a:endParaRPr>
          </a:p>
        </p:txBody>
      </p:sp>
      <p:sp>
        <p:nvSpPr>
          <p:cNvPr id="48" name="CustomShape 5"/>
          <p:cNvSpPr/>
          <p:nvPr/>
        </p:nvSpPr>
        <p:spPr>
          <a:xfrm>
            <a:off x="304920" y="3905280"/>
            <a:ext cx="6705000" cy="1922400"/>
          </a:xfrm>
          <a:prstGeom prst="rect">
            <a:avLst/>
          </a:prstGeom>
          <a:noFill/>
          <a:ln>
            <a:noFill/>
          </a:ln>
        </p:spPr>
        <p:style>
          <a:lnRef idx="0"/>
          <a:fillRef idx="0"/>
          <a:effectRef idx="0"/>
          <a:fontRef idx="minor"/>
        </p:style>
        <p:txBody>
          <a:bodyPr lIns="90000" rIns="90000" tIns="46800" bIns="46800"/>
          <a:p>
            <a:r>
              <a:rPr b="1" lang="en-US" sz="2400" spc="-1" strike="noStrike">
                <a:solidFill>
                  <a:srgbClr val="0033cc"/>
                </a:solidFill>
                <a:uFill>
                  <a:solidFill>
                    <a:srgbClr val="ffffff"/>
                  </a:solidFill>
                </a:uFill>
                <a:latin typeface="Times New Roman"/>
              </a:rPr>
              <a:t>Address Space</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33cc"/>
                </a:solidFill>
                <a:uFill>
                  <a:solidFill>
                    <a:srgbClr val="ffffff"/>
                  </a:solidFill>
                </a:uFill>
                <a:latin typeface="Times New Roman"/>
              </a:rPr>
              <a:t>Notations</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33cc"/>
                </a:solidFill>
                <a:uFill>
                  <a:solidFill>
                    <a:srgbClr val="ffffff"/>
                  </a:solidFill>
                </a:uFill>
                <a:latin typeface="Times New Roman"/>
              </a:rPr>
              <a:t>Classful Addressing</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33cc"/>
                </a:solidFill>
                <a:uFill>
                  <a:solidFill>
                    <a:srgbClr val="ffffff"/>
                  </a:solidFill>
                </a:uFill>
                <a:latin typeface="Times New Roman"/>
              </a:rPr>
              <a:t>Classless Addressing</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33cc"/>
                </a:solidFill>
                <a:uFill>
                  <a:solidFill>
                    <a:srgbClr val="ffffff"/>
                  </a:solidFill>
                </a:uFill>
                <a:latin typeface="Times New Roman"/>
              </a:rPr>
              <a:t>Network Address Translation (NAT)</a:t>
            </a:r>
            <a:endParaRPr b="0" lang="en-US" sz="1800" spc="-1" strike="noStrike">
              <a:solidFill>
                <a:srgbClr val="000000"/>
              </a:solidFill>
              <a:uFill>
                <a:solidFill>
                  <a:srgbClr val="ffffff"/>
                </a:solidFill>
              </a:uFill>
              <a:latin typeface="Arial"/>
            </a:endParaRPr>
          </a:p>
        </p:txBody>
      </p:sp>
      <p:sp>
        <p:nvSpPr>
          <p:cNvPr id="49" name="CustomShape 6"/>
          <p:cNvSpPr/>
          <p:nvPr/>
        </p:nvSpPr>
        <p:spPr>
          <a:xfrm>
            <a:off x="333360" y="3429000"/>
            <a:ext cx="4830120" cy="520200"/>
          </a:xfrm>
          <a:prstGeom prst="rect">
            <a:avLst/>
          </a:prstGeom>
          <a:noFill/>
          <a:ln>
            <a:noFill/>
          </a:ln>
        </p:spPr>
        <p:style>
          <a:lnRef idx="0"/>
          <a:fillRef idx="0"/>
          <a:effectRef idx="0"/>
          <a:fontRef idx="minor"/>
        </p:style>
        <p:txBody>
          <a:bodyPr wrap="none" lIns="90000" rIns="90000" tIns="46800" bIns="46800"/>
          <a:p>
            <a:pPr algn="ctr">
              <a:lnSpc>
                <a:spcPct val="100000"/>
              </a:lnSpc>
            </a:pPr>
            <a:r>
              <a:rPr b="1" i="1" lang="en-US" sz="2800" spc="-1" strike="noStrike" u="sng">
                <a:solidFill>
                  <a:srgbClr val="ff0000"/>
                </a:solidFill>
                <a:uFill>
                  <a:solidFill>
                    <a:srgbClr val="ffffff"/>
                  </a:solidFill>
                </a:uFill>
                <a:latin typeface="Times New Roman"/>
              </a:rPr>
              <a:t>Topics discussed in this section:</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0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09"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1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1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12"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1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14"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215" name="Line 9"/>
          <p:cNvSpPr/>
          <p:nvPr/>
        </p:nvSpPr>
        <p:spPr>
          <a:xfrm>
            <a:off x="458640" y="5410080"/>
            <a:ext cx="8153640" cy="360"/>
          </a:xfrm>
          <a:prstGeom prst="line">
            <a:avLst/>
          </a:prstGeom>
          <a:ln w="76320">
            <a:solidFill>
              <a:srgbClr val="009900"/>
            </a:solidFill>
            <a:miter/>
          </a:ln>
        </p:spPr>
        <p:style>
          <a:lnRef idx="0"/>
          <a:fillRef idx="0"/>
          <a:effectRef idx="0"/>
          <a:fontRef idx="minor"/>
        </p:style>
      </p:sp>
      <p:sp>
        <p:nvSpPr>
          <p:cNvPr id="216" name="CustomShape 10"/>
          <p:cNvSpPr/>
          <p:nvPr/>
        </p:nvSpPr>
        <p:spPr>
          <a:xfrm>
            <a:off x="495360" y="2759040"/>
            <a:ext cx="8076960" cy="253080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In IPv4 addressing, a block of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addresses can be defined as</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x.y.z.t /</a:t>
            </a:r>
            <a:r>
              <a:rPr b="1" i="1" lang="en-US" sz="3200" spc="-1" strike="noStrike">
                <a:solidFill>
                  <a:srgbClr val="000000"/>
                </a:solidFill>
                <a:uFill>
                  <a:solidFill>
                    <a:srgbClr val="ffffff"/>
                  </a:solidFill>
                </a:uFill>
                <a:latin typeface="Arial"/>
              </a:rPr>
              <a:t>n</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in which x.y.z.t defines one of the addresses and the /</a:t>
            </a:r>
            <a:r>
              <a:rPr b="1" i="1" lang="en-US" sz="3200" spc="-1" strike="noStrike">
                <a:solidFill>
                  <a:srgbClr val="000000"/>
                </a:solidFill>
                <a:uFill>
                  <a:solidFill>
                    <a:srgbClr val="ffffff"/>
                  </a:solidFill>
                </a:uFill>
                <a:latin typeface="Arial"/>
              </a:rPr>
              <a:t>n</a:t>
            </a:r>
            <a:r>
              <a:rPr b="1" lang="en-US" sz="3200" spc="-1" strike="noStrike">
                <a:solidFill>
                  <a:srgbClr val="000000"/>
                </a:solidFill>
                <a:uFill>
                  <a:solidFill>
                    <a:srgbClr val="ffffff"/>
                  </a:solidFill>
                </a:uFill>
                <a:latin typeface="Arial"/>
              </a:rPr>
              <a:t> defines the mask.</a:t>
            </a:r>
            <a:endParaRPr b="0" lang="en-US" sz="1800" spc="-1" strike="noStrike">
              <a:solidFill>
                <a:srgbClr val="000000"/>
              </a:solidFill>
              <a:uFill>
                <a:solidFill>
                  <a:srgbClr val="ffffff"/>
                </a:solidFill>
              </a:uFill>
              <a:latin typeface="Arial"/>
            </a:endParaRPr>
          </a:p>
        </p:txBody>
      </p:sp>
      <p:pic>
        <p:nvPicPr>
          <p:cNvPr id="217" name="" descr=""/>
          <p:cNvPicPr/>
          <p:nvPr/>
        </p:nvPicPr>
        <p:blipFill>
          <a:blip r:embed="rId1"/>
          <a:stretch/>
        </p:blipFill>
        <p:spPr>
          <a:xfrm>
            <a:off x="457200" y="1981080"/>
            <a:ext cx="1142640" cy="566640"/>
          </a:xfrm>
          <a:prstGeom prst="rect">
            <a:avLst/>
          </a:prstGeom>
          <a:ln>
            <a:noFill/>
          </a:ln>
        </p:spPr>
      </p:pic>
      <p:sp>
        <p:nvSpPr>
          <p:cNvPr id="218"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2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21"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2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2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24"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2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26"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227" name="Line 9"/>
          <p:cNvSpPr/>
          <p:nvPr/>
        </p:nvSpPr>
        <p:spPr>
          <a:xfrm>
            <a:off x="458640" y="4419720"/>
            <a:ext cx="8153640" cy="360"/>
          </a:xfrm>
          <a:prstGeom prst="line">
            <a:avLst/>
          </a:prstGeom>
          <a:ln w="76320">
            <a:solidFill>
              <a:srgbClr val="009900"/>
            </a:solidFill>
            <a:miter/>
          </a:ln>
        </p:spPr>
        <p:style>
          <a:lnRef idx="0"/>
          <a:fillRef idx="0"/>
          <a:effectRef idx="0"/>
          <a:fontRef idx="minor"/>
        </p:style>
      </p:sp>
      <p:sp>
        <p:nvSpPr>
          <p:cNvPr id="228" name="CustomShape 10"/>
          <p:cNvSpPr/>
          <p:nvPr/>
        </p:nvSpPr>
        <p:spPr>
          <a:xfrm>
            <a:off x="495360" y="2759040"/>
            <a:ext cx="8076960" cy="155592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first address in the block can be found by setting the rightmost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32 − </a:t>
            </a:r>
            <a:r>
              <a:rPr b="1" i="1" lang="en-US" sz="3200" spc="-1" strike="noStrike">
                <a:solidFill>
                  <a:srgbClr val="000000"/>
                </a:solidFill>
                <a:uFill>
                  <a:solidFill>
                    <a:srgbClr val="ffffff"/>
                  </a:solidFill>
                </a:uFill>
                <a:latin typeface="Arial"/>
              </a:rPr>
              <a:t>n</a:t>
            </a:r>
            <a:r>
              <a:rPr b="1" lang="en-US" sz="3200" spc="-1" strike="noStrike">
                <a:solidFill>
                  <a:srgbClr val="000000"/>
                </a:solidFill>
                <a:uFill>
                  <a:solidFill>
                    <a:srgbClr val="ffffff"/>
                  </a:solidFill>
                </a:uFill>
                <a:latin typeface="Arial"/>
              </a:rPr>
              <a:t> bits to 0s.</a:t>
            </a:r>
            <a:endParaRPr b="0" lang="en-US" sz="1800" spc="-1" strike="noStrike">
              <a:solidFill>
                <a:srgbClr val="000000"/>
              </a:solidFill>
              <a:uFill>
                <a:solidFill>
                  <a:srgbClr val="ffffff"/>
                </a:solidFill>
              </a:uFill>
              <a:latin typeface="Arial"/>
            </a:endParaRPr>
          </a:p>
        </p:txBody>
      </p:sp>
      <p:pic>
        <p:nvPicPr>
          <p:cNvPr id="229" name="" descr=""/>
          <p:cNvPicPr/>
          <p:nvPr/>
        </p:nvPicPr>
        <p:blipFill>
          <a:blip r:embed="rId1"/>
          <a:stretch/>
        </p:blipFill>
        <p:spPr>
          <a:xfrm>
            <a:off x="457200" y="1981080"/>
            <a:ext cx="1142640" cy="566640"/>
          </a:xfrm>
          <a:prstGeom prst="rect">
            <a:avLst/>
          </a:prstGeom>
          <a:ln>
            <a:noFill/>
          </a:ln>
        </p:spPr>
      </p:pic>
      <p:sp>
        <p:nvSpPr>
          <p:cNvPr id="230"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3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3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3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3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3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3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38" name="CustomShape 8"/>
          <p:cNvSpPr/>
          <p:nvPr/>
        </p:nvSpPr>
        <p:spPr>
          <a:xfrm>
            <a:off x="228600" y="1143000"/>
            <a:ext cx="8686440" cy="52128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A block of addresses is granted to a small organization. We know that one of the addresses is 205.16.37.39/28. What is the first address in the block?</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The binary representation of the given address is</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11001101   00010000   00100101   00100111</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3333cc"/>
                </a:solidFill>
                <a:uFill>
                  <a:solidFill>
                    <a:srgbClr val="ffffff"/>
                  </a:solidFill>
                </a:uFill>
                <a:latin typeface="Times New Roman"/>
              </a:rPr>
              <a:t>If we set 32−28 rightmost bits to 0, we get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11001101    00010000    00100101   0010000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or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205.16.37.32. </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3333cc"/>
                </a:solidFill>
                <a:uFill>
                  <a:solidFill>
                    <a:srgbClr val="ffffff"/>
                  </a:solidFill>
                </a:uFill>
                <a:latin typeface="Times New Roman"/>
              </a:rPr>
              <a:t>This is actually the block shown in Figure 19.3.</a:t>
            </a:r>
            <a:endParaRPr b="0" lang="en-US" sz="1800" spc="-1" strike="noStrike">
              <a:solidFill>
                <a:srgbClr val="000000"/>
              </a:solidFill>
              <a:uFill>
                <a:solidFill>
                  <a:srgbClr val="ffffff"/>
                </a:solidFill>
              </a:uFill>
              <a:latin typeface="Arial"/>
            </a:endParaRPr>
          </a:p>
        </p:txBody>
      </p:sp>
      <p:sp>
        <p:nvSpPr>
          <p:cNvPr id="239"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19.6</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0"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4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42"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4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4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45"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4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47"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248" name="Line 9"/>
          <p:cNvSpPr/>
          <p:nvPr/>
        </p:nvSpPr>
        <p:spPr>
          <a:xfrm>
            <a:off x="458640" y="4419720"/>
            <a:ext cx="8153640" cy="360"/>
          </a:xfrm>
          <a:prstGeom prst="line">
            <a:avLst/>
          </a:prstGeom>
          <a:ln w="76320">
            <a:solidFill>
              <a:srgbClr val="009900"/>
            </a:solidFill>
            <a:miter/>
          </a:ln>
        </p:spPr>
        <p:style>
          <a:lnRef idx="0"/>
          <a:fillRef idx="0"/>
          <a:effectRef idx="0"/>
          <a:fontRef idx="minor"/>
        </p:style>
      </p:sp>
      <p:sp>
        <p:nvSpPr>
          <p:cNvPr id="249" name="CustomShape 10"/>
          <p:cNvSpPr/>
          <p:nvPr/>
        </p:nvSpPr>
        <p:spPr>
          <a:xfrm>
            <a:off x="495360" y="2759040"/>
            <a:ext cx="8076960" cy="155592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last address in the block can be found by setting the rightmost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32 − n bits to 1s.</a:t>
            </a:r>
            <a:endParaRPr b="0" lang="en-US" sz="1800" spc="-1" strike="noStrike">
              <a:solidFill>
                <a:srgbClr val="000000"/>
              </a:solidFill>
              <a:uFill>
                <a:solidFill>
                  <a:srgbClr val="ffffff"/>
                </a:solidFill>
              </a:uFill>
              <a:latin typeface="Arial"/>
            </a:endParaRPr>
          </a:p>
        </p:txBody>
      </p:sp>
      <p:pic>
        <p:nvPicPr>
          <p:cNvPr id="250" name="" descr=""/>
          <p:cNvPicPr/>
          <p:nvPr/>
        </p:nvPicPr>
        <p:blipFill>
          <a:blip r:embed="rId1"/>
          <a:stretch/>
        </p:blipFill>
        <p:spPr>
          <a:xfrm>
            <a:off x="457200" y="1981080"/>
            <a:ext cx="1142640" cy="566640"/>
          </a:xfrm>
          <a:prstGeom prst="rect">
            <a:avLst/>
          </a:prstGeom>
          <a:ln>
            <a:noFill/>
          </a:ln>
        </p:spPr>
      </p:pic>
      <p:sp>
        <p:nvSpPr>
          <p:cNvPr id="251"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5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54"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5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5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57"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5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59" name="CustomShape 8"/>
          <p:cNvSpPr/>
          <p:nvPr/>
        </p:nvSpPr>
        <p:spPr>
          <a:xfrm>
            <a:off x="228600" y="1143000"/>
            <a:ext cx="8686440" cy="4359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Find the last address for the block in Example 19.6.</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ff0000"/>
                </a:solidFill>
                <a:uFill>
                  <a:solidFill>
                    <a:srgbClr val="ffffff"/>
                  </a:solidFill>
                </a:uFill>
                <a:latin typeface="Times New Roman"/>
              </a:rPr>
              <a:t>The binary representation of the given address is</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11001101    00010000    00100101    00100111</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3333cc"/>
                </a:solidFill>
                <a:uFill>
                  <a:solidFill>
                    <a:srgbClr val="ffffff"/>
                  </a:solidFill>
                </a:uFill>
                <a:latin typeface="Times New Roman"/>
              </a:rPr>
              <a:t>If we set 32 − 28 rightmost bits to 1, we get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11001101 00010000 00100101 00101111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or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205.16.37.47</a:t>
            </a:r>
            <a:endParaRPr b="0" lang="en-US" sz="1800" spc="-1" strike="noStrike">
              <a:solidFill>
                <a:srgbClr val="000000"/>
              </a:solidFill>
              <a:uFill>
                <a:solidFill>
                  <a:srgbClr val="ffffff"/>
                </a:solidFill>
              </a:uFill>
              <a:latin typeface="Arial"/>
            </a:endParaRPr>
          </a:p>
          <a:p>
            <a:pPr>
              <a:lnSpc>
                <a:spcPct val="100000"/>
              </a:lnSpc>
            </a:pPr>
            <a:r>
              <a:rPr b="1" i="1" lang="en-US" sz="2800" spc="-1" strike="noStrike">
                <a:solidFill>
                  <a:srgbClr val="3333cc"/>
                </a:solidFill>
                <a:uFill>
                  <a:solidFill>
                    <a:srgbClr val="ffffff"/>
                  </a:solidFill>
                </a:uFill>
                <a:latin typeface="Times New Roman"/>
              </a:rPr>
              <a:t>This is actually the block shown in Figure 19.3.</a:t>
            </a:r>
            <a:endParaRPr b="0" lang="en-US" sz="1800" spc="-1" strike="noStrike">
              <a:solidFill>
                <a:srgbClr val="000000"/>
              </a:solidFill>
              <a:uFill>
                <a:solidFill>
                  <a:srgbClr val="ffffff"/>
                </a:solidFill>
              </a:uFill>
              <a:latin typeface="Arial"/>
            </a:endParaRPr>
          </a:p>
        </p:txBody>
      </p:sp>
      <p:sp>
        <p:nvSpPr>
          <p:cNvPr id="260"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19.7</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6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6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6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6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6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6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68"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269" name="Line 9"/>
          <p:cNvSpPr/>
          <p:nvPr/>
        </p:nvSpPr>
        <p:spPr>
          <a:xfrm>
            <a:off x="458640" y="4419720"/>
            <a:ext cx="8153640" cy="360"/>
          </a:xfrm>
          <a:prstGeom prst="line">
            <a:avLst/>
          </a:prstGeom>
          <a:ln w="76320">
            <a:solidFill>
              <a:srgbClr val="009900"/>
            </a:solidFill>
            <a:miter/>
          </a:ln>
        </p:spPr>
        <p:style>
          <a:lnRef idx="0"/>
          <a:fillRef idx="0"/>
          <a:effectRef idx="0"/>
          <a:fontRef idx="minor"/>
        </p:style>
      </p:sp>
      <p:sp>
        <p:nvSpPr>
          <p:cNvPr id="270" name="CustomShape 10"/>
          <p:cNvSpPr/>
          <p:nvPr/>
        </p:nvSpPr>
        <p:spPr>
          <a:xfrm>
            <a:off x="495360" y="2759040"/>
            <a:ext cx="8076960" cy="155592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number of addresses in the block can be found by using the formula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2</a:t>
            </a:r>
            <a:r>
              <a:rPr b="1" lang="en-US" sz="3200" spc="-1" strike="noStrike" baseline="30000">
                <a:solidFill>
                  <a:srgbClr val="000000"/>
                </a:solidFill>
                <a:uFill>
                  <a:solidFill>
                    <a:srgbClr val="ffffff"/>
                  </a:solidFill>
                </a:uFill>
                <a:latin typeface="Arial"/>
              </a:rPr>
              <a:t>32−n</a:t>
            </a:r>
            <a:r>
              <a:rPr b="1" lang="en-US" sz="3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pic>
        <p:nvPicPr>
          <p:cNvPr id="271" name="" descr=""/>
          <p:cNvPicPr/>
          <p:nvPr/>
        </p:nvPicPr>
        <p:blipFill>
          <a:blip r:embed="rId1"/>
          <a:stretch/>
        </p:blipFill>
        <p:spPr>
          <a:xfrm>
            <a:off x="457200" y="1981080"/>
            <a:ext cx="1142640" cy="566640"/>
          </a:xfrm>
          <a:prstGeom prst="rect">
            <a:avLst/>
          </a:prstGeom>
          <a:ln>
            <a:noFill/>
          </a:ln>
        </p:spPr>
      </p:pic>
      <p:sp>
        <p:nvSpPr>
          <p:cNvPr id="272"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7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75"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7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7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78"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7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80" name="CustomShape 8"/>
          <p:cNvSpPr/>
          <p:nvPr/>
        </p:nvSpPr>
        <p:spPr>
          <a:xfrm>
            <a:off x="228600" y="1143000"/>
            <a:ext cx="8686440" cy="5202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Find the number of addresses in Example 19.6.</a:t>
            </a:r>
            <a:endParaRPr b="0" lang="en-US" sz="1800" spc="-1" strike="noStrike">
              <a:solidFill>
                <a:srgbClr val="000000"/>
              </a:solidFill>
              <a:uFill>
                <a:solidFill>
                  <a:srgbClr val="ffffff"/>
                </a:solidFill>
              </a:uFill>
              <a:latin typeface="Arial"/>
            </a:endParaRPr>
          </a:p>
        </p:txBody>
      </p:sp>
      <p:sp>
        <p:nvSpPr>
          <p:cNvPr id="281"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19.8</a:t>
            </a:r>
            <a:endParaRPr b="0" lang="en-US" sz="1800" spc="-1" strike="noStrike">
              <a:solidFill>
                <a:srgbClr val="000000"/>
              </a:solidFill>
              <a:uFill>
                <a:solidFill>
                  <a:srgbClr val="ffffff"/>
                </a:solidFill>
              </a:uFill>
              <a:latin typeface="Arial"/>
            </a:endParaRPr>
          </a:p>
        </p:txBody>
      </p:sp>
      <p:sp>
        <p:nvSpPr>
          <p:cNvPr id="282" name="CustomShape 10"/>
          <p:cNvSpPr/>
          <p:nvPr/>
        </p:nvSpPr>
        <p:spPr>
          <a:xfrm>
            <a:off x="228600" y="2057400"/>
            <a:ext cx="8686440" cy="13734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The value of n is 28, which means that number</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of addresses is 2 </a:t>
            </a:r>
            <a:r>
              <a:rPr b="1" i="1" lang="en-US" sz="2800" spc="-1" strike="noStrike" baseline="30000">
                <a:solidFill>
                  <a:srgbClr val="ff0000"/>
                </a:solidFill>
                <a:uFill>
                  <a:solidFill>
                    <a:srgbClr val="ffffff"/>
                  </a:solidFill>
                </a:uFill>
                <a:latin typeface="Times New Roman"/>
              </a:rPr>
              <a:t>32−28</a:t>
            </a:r>
            <a:r>
              <a:rPr b="1" i="1" lang="en-US" sz="2800" spc="-1" strike="noStrike">
                <a:solidFill>
                  <a:srgbClr val="ff0000"/>
                </a:solidFill>
                <a:uFill>
                  <a:solidFill>
                    <a:srgbClr val="ffffff"/>
                  </a:solidFill>
                </a:uFill>
                <a:latin typeface="Times New Roman"/>
              </a:rPr>
              <a:t> or 16.</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8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85"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8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8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88"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8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90" name="CustomShape 8"/>
          <p:cNvSpPr/>
          <p:nvPr/>
        </p:nvSpPr>
        <p:spPr>
          <a:xfrm>
            <a:off x="228600" y="914400"/>
            <a:ext cx="8686440" cy="56394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endParaRPr b="0" lang="en-US" sz="1800" spc="-1" strike="noStrike">
              <a:solidFill>
                <a:srgbClr val="000000"/>
              </a:solidFill>
              <a:uFill>
                <a:solidFill>
                  <a:srgbClr val="ffffff"/>
                </a:solidFill>
              </a:uFill>
              <a:latin typeface="Arial"/>
            </a:endParaRPr>
          </a:p>
          <a:p>
            <a:pPr algn="ctr">
              <a:lnSpc>
                <a:spcPct val="100000"/>
              </a:lnSpc>
            </a:pPr>
            <a:r>
              <a:rPr b="1" i="1" lang="en-US" sz="2800" spc="-1" strike="noStrike">
                <a:solidFill>
                  <a:srgbClr val="3333cc"/>
                </a:solidFill>
                <a:uFill>
                  <a:solidFill>
                    <a:srgbClr val="ffffff"/>
                  </a:solidFill>
                </a:uFill>
                <a:latin typeface="Times New Roman"/>
              </a:rPr>
              <a:t>11111111  11111111  11111111  11110000 </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3333cc"/>
                </a:solidFill>
                <a:uFill>
                  <a:solidFill>
                    <a:srgbClr val="ffffff"/>
                  </a:solidFill>
                </a:uFill>
                <a:latin typeface="Times New Roman"/>
              </a:rPr>
              <a:t>(twenty-eight 1s and four 0s).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3333cc"/>
                </a:solidFill>
                <a:uFill>
                  <a:solidFill>
                    <a:srgbClr val="ffffff"/>
                  </a:solidFill>
                </a:uFill>
                <a:latin typeface="Times New Roman"/>
              </a:rPr>
              <a:t>Find</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a. The first address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b. The last address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c. The number of addresses.</a:t>
            </a:r>
            <a:endParaRPr b="0" lang="en-US" sz="1800" spc="-1" strike="noStrike">
              <a:solidFill>
                <a:srgbClr val="000000"/>
              </a:solidFill>
              <a:uFill>
                <a:solidFill>
                  <a:srgbClr val="ffffff"/>
                </a:solidFill>
              </a:uFill>
              <a:latin typeface="Arial"/>
            </a:endParaRPr>
          </a:p>
        </p:txBody>
      </p:sp>
      <p:sp>
        <p:nvSpPr>
          <p:cNvPr id="291"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19.9</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29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294"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29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29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297"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29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299" name="CustomShape 8"/>
          <p:cNvSpPr/>
          <p:nvPr/>
        </p:nvSpPr>
        <p:spPr>
          <a:xfrm>
            <a:off x="228600" y="1295280"/>
            <a:ext cx="8686440" cy="2226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a. The first address can be found by ANDing the given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addresses with the mask. ANDing here is done bit by</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bit. The result of ANDing 2 bits is 1 if both bits are 1s;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the result is 0 otherwise.</a:t>
            </a:r>
            <a:endParaRPr b="0" lang="en-US" sz="1800" spc="-1" strike="noStrike">
              <a:solidFill>
                <a:srgbClr val="000000"/>
              </a:solidFill>
              <a:uFill>
                <a:solidFill>
                  <a:srgbClr val="ffffff"/>
                </a:solidFill>
              </a:uFill>
              <a:latin typeface="Arial"/>
            </a:endParaRPr>
          </a:p>
        </p:txBody>
      </p:sp>
      <p:sp>
        <p:nvSpPr>
          <p:cNvPr id="300" name="CustomShape 9"/>
          <p:cNvSpPr/>
          <p:nvPr/>
        </p:nvSpPr>
        <p:spPr>
          <a:xfrm>
            <a:off x="1143000" y="0"/>
            <a:ext cx="454356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19.9 (continued)</a:t>
            </a:r>
            <a:endParaRPr b="0" lang="en-US" sz="1800" spc="-1" strike="noStrike">
              <a:solidFill>
                <a:srgbClr val="000000"/>
              </a:solidFill>
              <a:uFill>
                <a:solidFill>
                  <a:srgbClr val="ffffff"/>
                </a:solidFill>
              </a:uFill>
              <a:latin typeface="Arial"/>
            </a:endParaRPr>
          </a:p>
        </p:txBody>
      </p:sp>
      <p:pic>
        <p:nvPicPr>
          <p:cNvPr id="301" name="" descr=""/>
          <p:cNvPicPr/>
          <p:nvPr/>
        </p:nvPicPr>
        <p:blipFill>
          <a:blip r:embed="rId1"/>
          <a:stretch/>
        </p:blipFill>
        <p:spPr>
          <a:xfrm>
            <a:off x="728640" y="3857760"/>
            <a:ext cx="8034120" cy="1323360"/>
          </a:xfrm>
          <a:prstGeom prst="rect">
            <a:avLst/>
          </a:prstGeom>
          <a:ln w="57240">
            <a:solidFill>
              <a:srgbClr val="3333cc"/>
            </a:solidFill>
            <a:miter/>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2"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0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04"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0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0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07"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0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09" name="CustomShape 8"/>
          <p:cNvSpPr/>
          <p:nvPr/>
        </p:nvSpPr>
        <p:spPr>
          <a:xfrm>
            <a:off x="228600" y="1143000"/>
            <a:ext cx="8686440" cy="2653200"/>
          </a:xfrm>
          <a:prstGeom prst="rect">
            <a:avLst/>
          </a:prstGeom>
          <a:solidFill>
            <a:srgbClr val="ffffff"/>
          </a:solidFill>
          <a:ln>
            <a:noFill/>
          </a:ln>
        </p:spPr>
        <p:style>
          <a:lnRef idx="0"/>
          <a:fillRef idx="0"/>
          <a:effectRef idx="0"/>
          <a:fontRef idx="minor"/>
        </p:style>
        <p:txBody>
          <a:bodyPr lIns="90000" rIns="90000" tIns="46800" bIns="46800"/>
          <a:p>
            <a:r>
              <a:rPr b="1" i="1" lang="en-US" sz="2800" spc="-1" strike="noStrike">
                <a:solidFill>
                  <a:srgbClr val="ff0000"/>
                </a:solidFill>
                <a:uFill>
                  <a:solidFill>
                    <a:srgbClr val="ffffff"/>
                  </a:solidFill>
                </a:uFill>
                <a:latin typeface="Times New Roman"/>
              </a:rPr>
              <a:t>b. The last address can be found by ORing the given</a:t>
            </a:r>
            <a:endParaRPr b="0" lang="en-US" sz="1800" spc="-1" strike="noStrike">
              <a:solidFill>
                <a:srgbClr val="000000"/>
              </a:solidFill>
              <a:uFill>
                <a:solidFill>
                  <a:srgbClr val="ffffff"/>
                </a:solidFill>
              </a:uFill>
              <a:latin typeface="Arial"/>
            </a:endParaRPr>
          </a:p>
          <a:p>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addresses with the complement of the mask. ORing</a:t>
            </a:r>
            <a:endParaRPr b="0" lang="en-US" sz="1800" spc="-1" strike="noStrike">
              <a:solidFill>
                <a:srgbClr val="000000"/>
              </a:solidFill>
              <a:uFill>
                <a:solidFill>
                  <a:srgbClr val="ffffff"/>
                </a:solidFill>
              </a:uFill>
              <a:latin typeface="Arial"/>
            </a:endParaRPr>
          </a:p>
          <a:p>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here is done bit by bit. The result of ORing 2 bits is 0 if</a:t>
            </a:r>
            <a:endParaRPr b="0" lang="en-US" sz="1800" spc="-1" strike="noStrike">
              <a:solidFill>
                <a:srgbClr val="000000"/>
              </a:solidFill>
              <a:uFill>
                <a:solidFill>
                  <a:srgbClr val="ffffff"/>
                </a:solidFill>
              </a:uFill>
              <a:latin typeface="Arial"/>
            </a:endParaRPr>
          </a:p>
          <a:p>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both bits are 0s; the result is 1 otherwise. The</a:t>
            </a:r>
            <a:endParaRPr b="0" lang="en-US" sz="1800" spc="-1" strike="noStrike">
              <a:solidFill>
                <a:srgbClr val="000000"/>
              </a:solidFill>
              <a:uFill>
                <a:solidFill>
                  <a:srgbClr val="ffffff"/>
                </a:solidFill>
              </a:uFill>
              <a:latin typeface="Arial"/>
            </a:endParaRPr>
          </a:p>
          <a:p>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complement of a number is found by changing each 1</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to 0 and each 0 to 1.</a:t>
            </a:r>
            <a:endParaRPr b="0" lang="en-US" sz="1800" spc="-1" strike="noStrike">
              <a:solidFill>
                <a:srgbClr val="000000"/>
              </a:solidFill>
              <a:uFill>
                <a:solidFill>
                  <a:srgbClr val="ffffff"/>
                </a:solidFill>
              </a:uFill>
              <a:latin typeface="Arial"/>
            </a:endParaRPr>
          </a:p>
        </p:txBody>
      </p:sp>
      <p:sp>
        <p:nvSpPr>
          <p:cNvPr id="310" name="CustomShape 9"/>
          <p:cNvSpPr/>
          <p:nvPr/>
        </p:nvSpPr>
        <p:spPr>
          <a:xfrm>
            <a:off x="1143000" y="0"/>
            <a:ext cx="454356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19.9 (continued)</a:t>
            </a:r>
            <a:endParaRPr b="0" lang="en-US" sz="1800" spc="-1" strike="noStrike">
              <a:solidFill>
                <a:srgbClr val="000000"/>
              </a:solidFill>
              <a:uFill>
                <a:solidFill>
                  <a:srgbClr val="ffffff"/>
                </a:solidFill>
              </a:uFill>
              <a:latin typeface="Arial"/>
            </a:endParaRPr>
          </a:p>
        </p:txBody>
      </p:sp>
      <p:pic>
        <p:nvPicPr>
          <p:cNvPr id="311" name="" descr=""/>
          <p:cNvPicPr/>
          <p:nvPr/>
        </p:nvPicPr>
        <p:blipFill>
          <a:blip r:embed="rId1"/>
          <a:stretch/>
        </p:blipFill>
        <p:spPr>
          <a:xfrm>
            <a:off x="228600" y="4086360"/>
            <a:ext cx="8702280" cy="1323360"/>
          </a:xfrm>
          <a:prstGeom prst="rect">
            <a:avLst/>
          </a:prstGeom>
          <a:ln w="57240">
            <a:solidFill>
              <a:srgbClr val="3333cc"/>
            </a:solidFill>
            <a:miter/>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5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52"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5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5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55"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5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57" name="Line 8"/>
          <p:cNvSpPr/>
          <p:nvPr/>
        </p:nvSpPr>
        <p:spPr>
          <a:xfrm>
            <a:off x="457200" y="3124080"/>
            <a:ext cx="8153280" cy="360"/>
          </a:xfrm>
          <a:prstGeom prst="line">
            <a:avLst/>
          </a:prstGeom>
          <a:ln w="76320">
            <a:solidFill>
              <a:srgbClr val="009900"/>
            </a:solidFill>
            <a:miter/>
          </a:ln>
        </p:spPr>
        <p:style>
          <a:lnRef idx="0"/>
          <a:fillRef idx="0"/>
          <a:effectRef idx="0"/>
          <a:fontRef idx="minor"/>
        </p:style>
      </p:sp>
      <p:sp>
        <p:nvSpPr>
          <p:cNvPr id="58" name="Line 9"/>
          <p:cNvSpPr/>
          <p:nvPr/>
        </p:nvSpPr>
        <p:spPr>
          <a:xfrm>
            <a:off x="458640" y="3886200"/>
            <a:ext cx="8153640" cy="360"/>
          </a:xfrm>
          <a:prstGeom prst="line">
            <a:avLst/>
          </a:prstGeom>
          <a:ln w="76320">
            <a:solidFill>
              <a:srgbClr val="009900"/>
            </a:solidFill>
            <a:miter/>
          </a:ln>
        </p:spPr>
        <p:style>
          <a:lnRef idx="0"/>
          <a:fillRef idx="0"/>
          <a:effectRef idx="0"/>
          <a:fontRef idx="minor"/>
        </p:style>
      </p:sp>
      <p:sp>
        <p:nvSpPr>
          <p:cNvPr id="59" name="CustomShape 10"/>
          <p:cNvSpPr/>
          <p:nvPr/>
        </p:nvSpPr>
        <p:spPr>
          <a:xfrm>
            <a:off x="495360" y="3216240"/>
            <a:ext cx="8076960" cy="58104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An IPv4 address is 32 bits long.</a:t>
            </a:r>
            <a:endParaRPr b="0" lang="en-US" sz="18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457200" y="2438280"/>
            <a:ext cx="1142640" cy="566640"/>
          </a:xfrm>
          <a:prstGeom prst="rect">
            <a:avLst/>
          </a:prstGeom>
          <a:ln>
            <a:noFill/>
          </a:ln>
        </p:spPr>
      </p:pic>
      <p:sp>
        <p:nvSpPr>
          <p:cNvPr id="61" name="CustomShape 11"/>
          <p:cNvSpPr/>
          <p:nvPr/>
        </p:nvSpPr>
        <p:spPr>
          <a:xfrm>
            <a:off x="590400" y="24382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1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14"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1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1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17"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1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19" name="CustomShape 8"/>
          <p:cNvSpPr/>
          <p:nvPr/>
        </p:nvSpPr>
        <p:spPr>
          <a:xfrm>
            <a:off x="228600" y="1295280"/>
            <a:ext cx="8686440" cy="1373400"/>
          </a:xfrm>
          <a:prstGeom prst="rect">
            <a:avLst/>
          </a:prstGeom>
          <a:solidFill>
            <a:srgbClr val="ffffff"/>
          </a:solidFill>
          <a:ln>
            <a:noFill/>
          </a:ln>
        </p:spPr>
        <p:style>
          <a:lnRef idx="0"/>
          <a:fillRef idx="0"/>
          <a:effectRef idx="0"/>
          <a:fontRef idx="minor"/>
        </p:style>
        <p:txBody>
          <a:bodyPr lIns="90000" rIns="90000" tIns="46800" bIns="46800"/>
          <a:p>
            <a:r>
              <a:rPr b="1" i="1" lang="en-US" sz="2800" spc="-1" strike="noStrike">
                <a:solidFill>
                  <a:srgbClr val="ff0000"/>
                </a:solidFill>
                <a:uFill>
                  <a:solidFill>
                    <a:srgbClr val="ffffff"/>
                  </a:solidFill>
                </a:uFill>
                <a:latin typeface="Times New Roman"/>
              </a:rPr>
              <a:t>c. The number of addresses can be found by</a:t>
            </a:r>
            <a:endParaRPr b="0" lang="en-US" sz="1800" spc="-1" strike="noStrike">
              <a:solidFill>
                <a:srgbClr val="000000"/>
              </a:solidFill>
              <a:uFill>
                <a:solidFill>
                  <a:srgbClr val="ffffff"/>
                </a:solidFill>
              </a:uFill>
              <a:latin typeface="Arial"/>
            </a:endParaRPr>
          </a:p>
          <a:p>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complementing the mask, interpreting it as a  decimal</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number, and adding 1 to it.</a:t>
            </a:r>
            <a:endParaRPr b="0" lang="en-US" sz="1800" spc="-1" strike="noStrike">
              <a:solidFill>
                <a:srgbClr val="000000"/>
              </a:solidFill>
              <a:uFill>
                <a:solidFill>
                  <a:srgbClr val="ffffff"/>
                </a:solidFill>
              </a:uFill>
              <a:latin typeface="Arial"/>
            </a:endParaRPr>
          </a:p>
        </p:txBody>
      </p:sp>
      <p:sp>
        <p:nvSpPr>
          <p:cNvPr id="320" name="CustomShape 9"/>
          <p:cNvSpPr/>
          <p:nvPr/>
        </p:nvSpPr>
        <p:spPr>
          <a:xfrm>
            <a:off x="1143000" y="0"/>
            <a:ext cx="454356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19.9 (continued)</a:t>
            </a:r>
            <a:endParaRPr b="0" lang="en-US" sz="1800" spc="-1" strike="noStrike">
              <a:solidFill>
                <a:srgbClr val="000000"/>
              </a:solidFill>
              <a:uFill>
                <a:solidFill>
                  <a:srgbClr val="ffffff"/>
                </a:solidFill>
              </a:uFill>
              <a:latin typeface="Arial"/>
            </a:endParaRPr>
          </a:p>
        </p:txBody>
      </p:sp>
      <p:pic>
        <p:nvPicPr>
          <p:cNvPr id="321" name="" descr=""/>
          <p:cNvPicPr/>
          <p:nvPr/>
        </p:nvPicPr>
        <p:blipFill>
          <a:blip r:embed="rId1"/>
          <a:stretch/>
        </p:blipFill>
        <p:spPr>
          <a:xfrm>
            <a:off x="347760" y="2971800"/>
            <a:ext cx="8490960" cy="815760"/>
          </a:xfrm>
          <a:prstGeom prst="rect">
            <a:avLst/>
          </a:prstGeom>
          <a:ln w="57240">
            <a:solidFill>
              <a:srgbClr val="3333cc"/>
            </a:solidFill>
            <a:miter/>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2"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323"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324" name="CustomShape 3"/>
          <p:cNvSpPr/>
          <p:nvPr/>
        </p:nvSpPr>
        <p:spPr>
          <a:xfrm>
            <a:off x="304920" y="380880"/>
            <a:ext cx="75063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19.4  </a:t>
            </a:r>
            <a:r>
              <a:rPr b="1" i="1" lang="en-US" sz="2000" spc="-1" strike="noStrike">
                <a:solidFill>
                  <a:srgbClr val="3333cc"/>
                </a:solidFill>
                <a:uFill>
                  <a:solidFill>
                    <a:srgbClr val="ffffff"/>
                  </a:solidFill>
                </a:uFill>
                <a:latin typeface="Times New Roman"/>
              </a:rPr>
              <a:t>A network configuration for the block 205.16.37.32/28</a:t>
            </a:r>
            <a:endParaRPr b="0" lang="en-US" sz="1800" spc="-1" strike="noStrike">
              <a:solidFill>
                <a:srgbClr val="000000"/>
              </a:solidFill>
              <a:uFill>
                <a:solidFill>
                  <a:srgbClr val="ffffff"/>
                </a:solidFill>
              </a:uFill>
              <a:latin typeface="Arial"/>
            </a:endParaRPr>
          </a:p>
        </p:txBody>
      </p:sp>
      <p:sp>
        <p:nvSpPr>
          <p:cNvPr id="325"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326" name="" descr=""/>
          <p:cNvPicPr/>
          <p:nvPr/>
        </p:nvPicPr>
        <p:blipFill>
          <a:blip r:embed="rId1"/>
          <a:stretch/>
        </p:blipFill>
        <p:spPr>
          <a:xfrm>
            <a:off x="304920" y="2286000"/>
            <a:ext cx="8016480" cy="227916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29"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32"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34"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335" name="Line 9"/>
          <p:cNvSpPr/>
          <p:nvPr/>
        </p:nvSpPr>
        <p:spPr>
          <a:xfrm>
            <a:off x="458640" y="5410080"/>
            <a:ext cx="8153640" cy="360"/>
          </a:xfrm>
          <a:prstGeom prst="line">
            <a:avLst/>
          </a:prstGeom>
          <a:ln w="76320">
            <a:solidFill>
              <a:srgbClr val="009900"/>
            </a:solidFill>
            <a:miter/>
          </a:ln>
        </p:spPr>
        <p:style>
          <a:lnRef idx="0"/>
          <a:fillRef idx="0"/>
          <a:effectRef idx="0"/>
          <a:fontRef idx="minor"/>
        </p:style>
      </p:sp>
      <p:sp>
        <p:nvSpPr>
          <p:cNvPr id="336" name="CustomShape 10"/>
          <p:cNvSpPr/>
          <p:nvPr/>
        </p:nvSpPr>
        <p:spPr>
          <a:xfrm>
            <a:off x="495360" y="2759040"/>
            <a:ext cx="8076960" cy="253080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first address in a block is </a:t>
            </a:r>
            <a:endParaRPr b="0" lang="en-US" sz="1800" spc="-1" strike="noStrike">
              <a:solidFill>
                <a:srgbClr val="000000"/>
              </a:solidFill>
              <a:uFill>
                <a:solidFill>
                  <a:srgbClr val="ffffff"/>
                </a:solidFill>
              </a:uFill>
              <a:latin typeface="Arial"/>
            </a:endParaRPr>
          </a:p>
          <a:p>
            <a:r>
              <a:rPr b="1" lang="en-US" sz="3200" spc="-1" strike="noStrike">
                <a:solidFill>
                  <a:srgbClr val="000000"/>
                </a:solidFill>
                <a:uFill>
                  <a:solidFill>
                    <a:srgbClr val="ffffff"/>
                  </a:solidFill>
                </a:uFill>
                <a:latin typeface="Arial"/>
              </a:rPr>
              <a:t>normally not assigned to any device; </a:t>
            </a:r>
            <a:endParaRPr b="0" lang="en-US" sz="1800" spc="-1" strike="noStrike">
              <a:solidFill>
                <a:srgbClr val="000000"/>
              </a:solidFill>
              <a:uFill>
                <a:solidFill>
                  <a:srgbClr val="ffffff"/>
                </a:solidFill>
              </a:uFill>
              <a:latin typeface="Arial"/>
            </a:endParaRPr>
          </a:p>
          <a:p>
            <a:r>
              <a:rPr b="1" lang="en-US" sz="3200" spc="-1" strike="noStrike">
                <a:solidFill>
                  <a:srgbClr val="000000"/>
                </a:solidFill>
                <a:uFill>
                  <a:solidFill>
                    <a:srgbClr val="ffffff"/>
                  </a:solidFill>
                </a:uFill>
                <a:latin typeface="Arial"/>
              </a:rPr>
              <a:t>it is used as the network address that represents the organization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to the rest of the world.</a:t>
            </a:r>
            <a:endParaRPr b="0" lang="en-US" sz="1800" spc="-1" strike="noStrike">
              <a:solidFill>
                <a:srgbClr val="000000"/>
              </a:solidFill>
              <a:uFill>
                <a:solidFill>
                  <a:srgbClr val="ffffff"/>
                </a:solidFill>
              </a:uFill>
              <a:latin typeface="Arial"/>
            </a:endParaRPr>
          </a:p>
        </p:txBody>
      </p:sp>
      <p:pic>
        <p:nvPicPr>
          <p:cNvPr id="337" name="" descr=""/>
          <p:cNvPicPr/>
          <p:nvPr/>
        </p:nvPicPr>
        <p:blipFill>
          <a:blip r:embed="rId1"/>
          <a:stretch/>
        </p:blipFill>
        <p:spPr>
          <a:xfrm>
            <a:off x="457200" y="1981080"/>
            <a:ext cx="1142640" cy="566640"/>
          </a:xfrm>
          <a:prstGeom prst="rect">
            <a:avLst/>
          </a:prstGeom>
          <a:ln>
            <a:noFill/>
          </a:ln>
        </p:spPr>
      </p:pic>
      <p:sp>
        <p:nvSpPr>
          <p:cNvPr id="338"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340"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341" name="CustomShape 3"/>
          <p:cNvSpPr/>
          <p:nvPr/>
        </p:nvSpPr>
        <p:spPr>
          <a:xfrm>
            <a:off x="304920" y="380880"/>
            <a:ext cx="62701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19.5  </a:t>
            </a:r>
            <a:r>
              <a:rPr b="1" i="1" lang="en-US" sz="2000" spc="-1" strike="noStrike">
                <a:solidFill>
                  <a:srgbClr val="3333cc"/>
                </a:solidFill>
                <a:uFill>
                  <a:solidFill>
                    <a:srgbClr val="ffffff"/>
                  </a:solidFill>
                </a:uFill>
                <a:latin typeface="Times New Roman"/>
              </a:rPr>
              <a:t>Two levels of hierarchy in an IPv4 address</a:t>
            </a:r>
            <a:endParaRPr b="0" lang="en-US" sz="1800" spc="-1" strike="noStrike">
              <a:solidFill>
                <a:srgbClr val="000000"/>
              </a:solidFill>
              <a:uFill>
                <a:solidFill>
                  <a:srgbClr val="ffffff"/>
                </a:solidFill>
              </a:uFill>
              <a:latin typeface="Arial"/>
            </a:endParaRPr>
          </a:p>
        </p:txBody>
      </p:sp>
      <p:sp>
        <p:nvSpPr>
          <p:cNvPr id="342"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343" name="" descr=""/>
          <p:cNvPicPr/>
          <p:nvPr/>
        </p:nvPicPr>
        <p:blipFill>
          <a:blip r:embed="rId1"/>
          <a:stretch/>
        </p:blipFill>
        <p:spPr>
          <a:xfrm>
            <a:off x="1871640" y="2006640"/>
            <a:ext cx="5400360" cy="284292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345"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346" name="CustomShape 3"/>
          <p:cNvSpPr/>
          <p:nvPr/>
        </p:nvSpPr>
        <p:spPr>
          <a:xfrm>
            <a:off x="304920" y="380880"/>
            <a:ext cx="60537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19.6  </a:t>
            </a:r>
            <a:r>
              <a:rPr b="1" i="1" lang="en-US" sz="2000" spc="-1" strike="noStrike">
                <a:solidFill>
                  <a:srgbClr val="3333cc"/>
                </a:solidFill>
                <a:uFill>
                  <a:solidFill>
                    <a:srgbClr val="ffffff"/>
                  </a:solidFill>
                </a:uFill>
                <a:latin typeface="Times New Roman"/>
              </a:rPr>
              <a:t>A frame in a character-oriented protocol</a:t>
            </a:r>
            <a:endParaRPr b="0" lang="en-US" sz="1800" spc="-1" strike="noStrike">
              <a:solidFill>
                <a:srgbClr val="000000"/>
              </a:solidFill>
              <a:uFill>
                <a:solidFill>
                  <a:srgbClr val="ffffff"/>
                </a:solidFill>
              </a:uFill>
              <a:latin typeface="Arial"/>
            </a:endParaRPr>
          </a:p>
        </p:txBody>
      </p:sp>
      <p:sp>
        <p:nvSpPr>
          <p:cNvPr id="347"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348" name="" descr=""/>
          <p:cNvPicPr/>
          <p:nvPr/>
        </p:nvPicPr>
        <p:blipFill>
          <a:blip r:embed="rId1"/>
          <a:stretch/>
        </p:blipFill>
        <p:spPr>
          <a:xfrm>
            <a:off x="1170000" y="2470320"/>
            <a:ext cx="6803640" cy="191700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9"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5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51"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5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5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54"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5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56" name="Line 8"/>
          <p:cNvSpPr/>
          <p:nvPr/>
        </p:nvSpPr>
        <p:spPr>
          <a:xfrm>
            <a:off x="457200" y="2133720"/>
            <a:ext cx="8153280" cy="360"/>
          </a:xfrm>
          <a:prstGeom prst="line">
            <a:avLst/>
          </a:prstGeom>
          <a:ln w="76320">
            <a:solidFill>
              <a:srgbClr val="009900"/>
            </a:solidFill>
            <a:miter/>
          </a:ln>
        </p:spPr>
        <p:style>
          <a:lnRef idx="0"/>
          <a:fillRef idx="0"/>
          <a:effectRef idx="0"/>
          <a:fontRef idx="minor"/>
        </p:style>
      </p:sp>
      <p:sp>
        <p:nvSpPr>
          <p:cNvPr id="357" name="Line 9"/>
          <p:cNvSpPr/>
          <p:nvPr/>
        </p:nvSpPr>
        <p:spPr>
          <a:xfrm>
            <a:off x="458640" y="5791320"/>
            <a:ext cx="8153640" cy="360"/>
          </a:xfrm>
          <a:prstGeom prst="line">
            <a:avLst/>
          </a:prstGeom>
          <a:ln w="76320">
            <a:solidFill>
              <a:srgbClr val="009900"/>
            </a:solidFill>
            <a:miter/>
          </a:ln>
        </p:spPr>
        <p:style>
          <a:lnRef idx="0"/>
          <a:fillRef idx="0"/>
          <a:effectRef idx="0"/>
          <a:fontRef idx="minor"/>
        </p:style>
      </p:sp>
      <p:sp>
        <p:nvSpPr>
          <p:cNvPr id="358" name="CustomShape 10"/>
          <p:cNvSpPr/>
          <p:nvPr/>
        </p:nvSpPr>
        <p:spPr>
          <a:xfrm>
            <a:off x="495360" y="2225520"/>
            <a:ext cx="8076960" cy="350568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Each address in the block can be considered as a two-level </a:t>
            </a:r>
            <a:endParaRPr b="0" lang="en-US" sz="1800" spc="-1" strike="noStrike">
              <a:solidFill>
                <a:srgbClr val="000000"/>
              </a:solidFill>
              <a:uFill>
                <a:solidFill>
                  <a:srgbClr val="ffffff"/>
                </a:solidFill>
              </a:uFill>
              <a:latin typeface="Arial"/>
            </a:endParaRPr>
          </a:p>
          <a:p>
            <a:r>
              <a:rPr b="1" lang="en-US" sz="3200" spc="-1" strike="noStrike">
                <a:solidFill>
                  <a:srgbClr val="000000"/>
                </a:solidFill>
                <a:uFill>
                  <a:solidFill>
                    <a:srgbClr val="ffffff"/>
                  </a:solidFill>
                </a:uFill>
                <a:latin typeface="Arial"/>
              </a:rPr>
              <a:t>hierarchical structure: </a:t>
            </a:r>
            <a:endParaRPr b="0" lang="en-US" sz="1800" spc="-1" strike="noStrike">
              <a:solidFill>
                <a:srgbClr val="000000"/>
              </a:solidFill>
              <a:uFill>
                <a:solidFill>
                  <a:srgbClr val="ffffff"/>
                </a:solidFill>
              </a:uFill>
              <a:latin typeface="Arial"/>
            </a:endParaRPr>
          </a:p>
          <a:p>
            <a:r>
              <a:rPr b="1" lang="en-US" sz="3200" spc="-1" strike="noStrike">
                <a:solidFill>
                  <a:srgbClr val="000000"/>
                </a:solidFill>
                <a:uFill>
                  <a:solidFill>
                    <a:srgbClr val="ffffff"/>
                  </a:solidFill>
                </a:uFill>
                <a:latin typeface="Arial"/>
              </a:rPr>
              <a:t>the leftmost </a:t>
            </a:r>
            <a:r>
              <a:rPr b="1" i="1" lang="en-US" sz="3200" spc="-1" strike="noStrike">
                <a:solidFill>
                  <a:srgbClr val="000000"/>
                </a:solidFill>
                <a:uFill>
                  <a:solidFill>
                    <a:srgbClr val="ffffff"/>
                  </a:solidFill>
                </a:uFill>
                <a:latin typeface="Arial"/>
              </a:rPr>
              <a:t>n</a:t>
            </a:r>
            <a:r>
              <a:rPr b="1" lang="en-US" sz="3200" spc="-1" strike="noStrike">
                <a:solidFill>
                  <a:srgbClr val="000000"/>
                </a:solidFill>
                <a:uFill>
                  <a:solidFill>
                    <a:srgbClr val="ffffff"/>
                  </a:solidFill>
                </a:uFill>
                <a:latin typeface="Arial"/>
              </a:rPr>
              <a:t> bits (prefix) define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the network;</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the rightmost 32 − n bits define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the host.</a:t>
            </a:r>
            <a:endParaRPr b="0" lang="en-US" sz="1800" spc="-1" strike="noStrike">
              <a:solidFill>
                <a:srgbClr val="000000"/>
              </a:solidFill>
              <a:uFill>
                <a:solidFill>
                  <a:srgbClr val="ffffff"/>
                </a:solidFill>
              </a:uFill>
              <a:latin typeface="Arial"/>
            </a:endParaRPr>
          </a:p>
        </p:txBody>
      </p:sp>
      <p:pic>
        <p:nvPicPr>
          <p:cNvPr id="359" name="" descr=""/>
          <p:cNvPicPr/>
          <p:nvPr/>
        </p:nvPicPr>
        <p:blipFill>
          <a:blip r:embed="rId1"/>
          <a:stretch/>
        </p:blipFill>
        <p:spPr>
          <a:xfrm>
            <a:off x="457200" y="1447920"/>
            <a:ext cx="1142640" cy="566280"/>
          </a:xfrm>
          <a:prstGeom prst="rect">
            <a:avLst/>
          </a:prstGeom>
          <a:ln>
            <a:noFill/>
          </a:ln>
        </p:spPr>
      </p:pic>
      <p:sp>
        <p:nvSpPr>
          <p:cNvPr id="360" name="CustomShape 11"/>
          <p:cNvSpPr/>
          <p:nvPr/>
        </p:nvSpPr>
        <p:spPr>
          <a:xfrm>
            <a:off x="590400" y="144792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1"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362"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363" name="CustomShape 3"/>
          <p:cNvSpPr/>
          <p:nvPr/>
        </p:nvSpPr>
        <p:spPr>
          <a:xfrm>
            <a:off x="304920" y="380880"/>
            <a:ext cx="728208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19.7  </a:t>
            </a:r>
            <a:r>
              <a:rPr b="1" i="1" lang="en-US" sz="2000" spc="-1" strike="noStrike">
                <a:solidFill>
                  <a:srgbClr val="3333cc"/>
                </a:solidFill>
                <a:uFill>
                  <a:solidFill>
                    <a:srgbClr val="ffffff"/>
                  </a:solidFill>
                </a:uFill>
                <a:latin typeface="Times New Roman"/>
              </a:rPr>
              <a:t>Configuration and addresses in a subnetted network</a:t>
            </a:r>
            <a:endParaRPr b="0" lang="en-US" sz="1800" spc="-1" strike="noStrike">
              <a:solidFill>
                <a:srgbClr val="000000"/>
              </a:solidFill>
              <a:uFill>
                <a:solidFill>
                  <a:srgbClr val="ffffff"/>
                </a:solidFill>
              </a:uFill>
              <a:latin typeface="Arial"/>
            </a:endParaRPr>
          </a:p>
        </p:txBody>
      </p:sp>
      <p:sp>
        <p:nvSpPr>
          <p:cNvPr id="364"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365" name="" descr=""/>
          <p:cNvPicPr/>
          <p:nvPr/>
        </p:nvPicPr>
        <p:blipFill>
          <a:blip r:embed="rId1"/>
          <a:stretch/>
        </p:blipFill>
        <p:spPr>
          <a:xfrm>
            <a:off x="1600200" y="1506600"/>
            <a:ext cx="5438520" cy="451296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367"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368" name="CustomShape 3"/>
          <p:cNvSpPr/>
          <p:nvPr/>
        </p:nvSpPr>
        <p:spPr>
          <a:xfrm>
            <a:off x="304920" y="380880"/>
            <a:ext cx="60951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19.8  </a:t>
            </a:r>
            <a:r>
              <a:rPr b="1" i="1" lang="en-US" sz="2000" spc="-1" strike="noStrike">
                <a:solidFill>
                  <a:srgbClr val="3333cc"/>
                </a:solidFill>
                <a:uFill>
                  <a:solidFill>
                    <a:srgbClr val="ffffff"/>
                  </a:solidFill>
                </a:uFill>
                <a:latin typeface="Times New Roman"/>
              </a:rPr>
              <a:t>Three-level hierarchy in an IPv4 address</a:t>
            </a:r>
            <a:endParaRPr b="0" lang="en-US" sz="1800" spc="-1" strike="noStrike">
              <a:solidFill>
                <a:srgbClr val="000000"/>
              </a:solidFill>
              <a:uFill>
                <a:solidFill>
                  <a:srgbClr val="ffffff"/>
                </a:solidFill>
              </a:uFill>
              <a:latin typeface="Arial"/>
            </a:endParaRPr>
          </a:p>
        </p:txBody>
      </p:sp>
      <p:sp>
        <p:nvSpPr>
          <p:cNvPr id="369"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370" name="" descr=""/>
          <p:cNvPicPr/>
          <p:nvPr/>
        </p:nvPicPr>
        <p:blipFill>
          <a:blip r:embed="rId1"/>
          <a:stretch/>
        </p:blipFill>
        <p:spPr>
          <a:xfrm>
            <a:off x="311040" y="2600280"/>
            <a:ext cx="8299080" cy="166968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7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7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7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7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7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7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78" name="CustomShape 8"/>
          <p:cNvSpPr/>
          <p:nvPr/>
        </p:nvSpPr>
        <p:spPr>
          <a:xfrm>
            <a:off x="228600" y="1143000"/>
            <a:ext cx="8686440" cy="52128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An ISP is granted a block of addresses starting with 190.100.0.0/16 (65,536 addresses). The ISP needs to distribute these addresses to three groups of customers as follows: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a. The first group has 64 customers; each needs 256</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addresses.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b. The second group has 128 customers; each needs 128</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addresses.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c. The third group has 128 customers; each needs 64</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     </a:t>
            </a:r>
            <a:r>
              <a:rPr b="1" i="1" lang="en-US" sz="2800" spc="-1" strike="noStrike">
                <a:solidFill>
                  <a:srgbClr val="ff0000"/>
                </a:solidFill>
                <a:uFill>
                  <a:solidFill>
                    <a:srgbClr val="ffffff"/>
                  </a:solidFill>
                </a:uFill>
                <a:latin typeface="Times New Roman"/>
              </a:rPr>
              <a:t>addresses.</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Design the subblocks and find out how many addresses are still available after these allocations.</a:t>
            </a:r>
            <a:endParaRPr b="0" lang="en-US" sz="1800" spc="-1" strike="noStrike">
              <a:solidFill>
                <a:srgbClr val="000000"/>
              </a:solidFill>
              <a:uFill>
                <a:solidFill>
                  <a:srgbClr val="ffffff"/>
                </a:solidFill>
              </a:uFill>
              <a:latin typeface="Arial"/>
            </a:endParaRPr>
          </a:p>
        </p:txBody>
      </p:sp>
      <p:sp>
        <p:nvSpPr>
          <p:cNvPr id="379" name="CustomShape 9"/>
          <p:cNvSpPr/>
          <p:nvPr/>
        </p:nvSpPr>
        <p:spPr>
          <a:xfrm>
            <a:off x="1143000" y="0"/>
            <a:ext cx="269640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19.10</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0"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8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82"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8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8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85"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8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87" name="CustomShape 8"/>
          <p:cNvSpPr/>
          <p:nvPr/>
        </p:nvSpPr>
        <p:spPr>
          <a:xfrm>
            <a:off x="228600" y="1143000"/>
            <a:ext cx="8686440" cy="9468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Figure 19.9 shows the situation.</a:t>
            </a:r>
            <a:endParaRPr b="0" lang="en-US" sz="1800" spc="-1" strike="noStrike">
              <a:solidFill>
                <a:srgbClr val="000000"/>
              </a:solidFill>
              <a:uFill>
                <a:solidFill>
                  <a:srgbClr val="ffffff"/>
                </a:solidFill>
              </a:uFill>
              <a:latin typeface="Arial"/>
            </a:endParaRPr>
          </a:p>
        </p:txBody>
      </p:sp>
      <p:sp>
        <p:nvSpPr>
          <p:cNvPr id="388" name="CustomShape 9"/>
          <p:cNvSpPr/>
          <p:nvPr/>
        </p:nvSpPr>
        <p:spPr>
          <a:xfrm>
            <a:off x="1143000" y="0"/>
            <a:ext cx="47476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19.10 (continued)</a:t>
            </a:r>
            <a:endParaRPr b="0" lang="en-US" sz="1800" spc="-1" strike="noStrike">
              <a:solidFill>
                <a:srgbClr val="000000"/>
              </a:solidFill>
              <a:uFill>
                <a:solidFill>
                  <a:srgbClr val="ffffff"/>
                </a:solidFill>
              </a:uFill>
              <a:latin typeface="Arial"/>
            </a:endParaRPr>
          </a:p>
        </p:txBody>
      </p:sp>
      <p:sp>
        <p:nvSpPr>
          <p:cNvPr id="389" name="CustomShape 10"/>
          <p:cNvSpPr/>
          <p:nvPr/>
        </p:nvSpPr>
        <p:spPr>
          <a:xfrm>
            <a:off x="152280" y="2209680"/>
            <a:ext cx="8686440" cy="2226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Group 1</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For this group, each customer needs 256 addresses. This means that 8 (log2 256) bits are needed to define each host. The prefix length is then 32 − 8 = 24. The addresses are</a:t>
            </a:r>
            <a:endParaRPr b="0" lang="en-US" sz="1800" spc="-1" strike="noStrike">
              <a:solidFill>
                <a:srgbClr val="000000"/>
              </a:solidFill>
              <a:uFill>
                <a:solidFill>
                  <a:srgbClr val="ffffff"/>
                </a:solidFill>
              </a:uFill>
              <a:latin typeface="Arial"/>
            </a:endParaRPr>
          </a:p>
        </p:txBody>
      </p:sp>
      <p:pic>
        <p:nvPicPr>
          <p:cNvPr id="390" name="" descr=""/>
          <p:cNvPicPr/>
          <p:nvPr/>
        </p:nvPicPr>
        <p:blipFill>
          <a:blip r:embed="rId1"/>
          <a:stretch/>
        </p:blipFill>
        <p:spPr>
          <a:xfrm>
            <a:off x="1120680" y="4343400"/>
            <a:ext cx="6902280" cy="1871280"/>
          </a:xfrm>
          <a:prstGeom prst="rect">
            <a:avLst/>
          </a:prstGeom>
          <a:ln w="57240">
            <a:solidFill>
              <a:srgbClr val="3333cc"/>
            </a:solidFill>
            <a:miter/>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6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64"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6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6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67"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6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69"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70" name="Line 9"/>
          <p:cNvSpPr/>
          <p:nvPr/>
        </p:nvSpPr>
        <p:spPr>
          <a:xfrm>
            <a:off x="458640" y="3886200"/>
            <a:ext cx="8153640" cy="360"/>
          </a:xfrm>
          <a:prstGeom prst="line">
            <a:avLst/>
          </a:prstGeom>
          <a:ln w="76320">
            <a:solidFill>
              <a:srgbClr val="009900"/>
            </a:solidFill>
            <a:miter/>
          </a:ln>
        </p:spPr>
        <p:style>
          <a:lnRef idx="0"/>
          <a:fillRef idx="0"/>
          <a:effectRef idx="0"/>
          <a:fontRef idx="minor"/>
        </p:style>
      </p:sp>
      <p:sp>
        <p:nvSpPr>
          <p:cNvPr id="71" name="CustomShape 10"/>
          <p:cNvSpPr/>
          <p:nvPr/>
        </p:nvSpPr>
        <p:spPr>
          <a:xfrm>
            <a:off x="495360" y="2759040"/>
            <a:ext cx="8076960" cy="106848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IPv4 addresses are unique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and universal.</a:t>
            </a:r>
            <a:endParaRPr b="0" lang="en-US" sz="1800" spc="-1" strike="noStrike">
              <a:solidFill>
                <a:srgbClr val="000000"/>
              </a:solidFill>
              <a:uFill>
                <a:solidFill>
                  <a:srgbClr val="ffffff"/>
                </a:solidFill>
              </a:uFill>
              <a:latin typeface="Arial"/>
            </a:endParaRPr>
          </a:p>
        </p:txBody>
      </p:sp>
      <p:pic>
        <p:nvPicPr>
          <p:cNvPr id="72" name="" descr=""/>
          <p:cNvPicPr/>
          <p:nvPr/>
        </p:nvPicPr>
        <p:blipFill>
          <a:blip r:embed="rId1"/>
          <a:stretch/>
        </p:blipFill>
        <p:spPr>
          <a:xfrm>
            <a:off x="457200" y="1981080"/>
            <a:ext cx="1142640" cy="566640"/>
          </a:xfrm>
          <a:prstGeom prst="rect">
            <a:avLst/>
          </a:prstGeom>
          <a:ln>
            <a:noFill/>
          </a:ln>
        </p:spPr>
      </p:pic>
      <p:sp>
        <p:nvSpPr>
          <p:cNvPr id="73"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3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39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3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3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39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3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398" name="CustomShape 8"/>
          <p:cNvSpPr/>
          <p:nvPr/>
        </p:nvSpPr>
        <p:spPr>
          <a:xfrm>
            <a:off x="1143000" y="0"/>
            <a:ext cx="47476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19.10 (continued)</a:t>
            </a:r>
            <a:endParaRPr b="0" lang="en-US" sz="1800" spc="-1" strike="noStrike">
              <a:solidFill>
                <a:srgbClr val="000000"/>
              </a:solidFill>
              <a:uFill>
                <a:solidFill>
                  <a:srgbClr val="ffffff"/>
                </a:solidFill>
              </a:uFill>
              <a:latin typeface="Arial"/>
            </a:endParaRPr>
          </a:p>
        </p:txBody>
      </p:sp>
      <p:sp>
        <p:nvSpPr>
          <p:cNvPr id="399" name="CustomShape 9"/>
          <p:cNvSpPr/>
          <p:nvPr/>
        </p:nvSpPr>
        <p:spPr>
          <a:xfrm>
            <a:off x="152280" y="1295280"/>
            <a:ext cx="8686440" cy="2226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Group 2</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For this group, each customer needs 128 addresses. This means that 7 (log2 128) bits are needed to define each host. The prefix length is then 32 − 7 = 25. The addresses are</a:t>
            </a:r>
            <a:endParaRPr b="0" lang="en-US" sz="1800" spc="-1" strike="noStrike">
              <a:solidFill>
                <a:srgbClr val="000000"/>
              </a:solidFill>
              <a:uFill>
                <a:solidFill>
                  <a:srgbClr val="ffffff"/>
                </a:solidFill>
              </a:uFill>
              <a:latin typeface="Arial"/>
            </a:endParaRPr>
          </a:p>
        </p:txBody>
      </p:sp>
      <p:pic>
        <p:nvPicPr>
          <p:cNvPr id="400" name="" descr=""/>
          <p:cNvPicPr/>
          <p:nvPr/>
        </p:nvPicPr>
        <p:blipFill>
          <a:blip r:embed="rId1"/>
          <a:stretch/>
        </p:blipFill>
        <p:spPr>
          <a:xfrm>
            <a:off x="1209600" y="3730680"/>
            <a:ext cx="6722640" cy="1907640"/>
          </a:xfrm>
          <a:prstGeom prst="rect">
            <a:avLst/>
          </a:prstGeom>
          <a:ln w="57240">
            <a:solidFill>
              <a:srgbClr val="3333cc"/>
            </a:solidFill>
            <a:miter/>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40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40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40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40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40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40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408" name="CustomShape 8"/>
          <p:cNvSpPr/>
          <p:nvPr/>
        </p:nvSpPr>
        <p:spPr>
          <a:xfrm>
            <a:off x="1143000" y="0"/>
            <a:ext cx="47476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19.10 (continued)</a:t>
            </a:r>
            <a:endParaRPr b="0" lang="en-US" sz="1800" spc="-1" strike="noStrike">
              <a:solidFill>
                <a:srgbClr val="000000"/>
              </a:solidFill>
              <a:uFill>
                <a:solidFill>
                  <a:srgbClr val="ffffff"/>
                </a:solidFill>
              </a:uFill>
              <a:latin typeface="Arial"/>
            </a:endParaRPr>
          </a:p>
        </p:txBody>
      </p:sp>
      <p:sp>
        <p:nvSpPr>
          <p:cNvPr id="409" name="CustomShape 9"/>
          <p:cNvSpPr/>
          <p:nvPr/>
        </p:nvSpPr>
        <p:spPr>
          <a:xfrm>
            <a:off x="152280" y="838080"/>
            <a:ext cx="8686440" cy="18270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Group 3</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For this group, each customer needs 64 addresses. This means that 6 (log</a:t>
            </a:r>
            <a:r>
              <a:rPr b="1" i="1" lang="en-US" sz="2800" spc="-1" strike="noStrike" baseline="-16000">
                <a:solidFill>
                  <a:srgbClr val="ff0000"/>
                </a:solidFill>
                <a:uFill>
                  <a:solidFill>
                    <a:srgbClr val="ffffff"/>
                  </a:solidFill>
                </a:uFill>
                <a:latin typeface="Times New Roman"/>
              </a:rPr>
              <a:t>2</a:t>
            </a:r>
            <a:r>
              <a:rPr b="1" i="1" lang="en-US" sz="2800" spc="-1" strike="noStrike">
                <a:solidFill>
                  <a:srgbClr val="ff0000"/>
                </a:solidFill>
                <a:uFill>
                  <a:solidFill>
                    <a:srgbClr val="ffffff"/>
                  </a:solidFill>
                </a:uFill>
                <a:latin typeface="Times New Roman"/>
              </a:rPr>
              <a:t>64) bits are needed to each host. The prefix length is then 32 − 6 = 26. The addresses are</a:t>
            </a:r>
            <a:endParaRPr b="0" lang="en-US" sz="1800" spc="-1" strike="noStrike">
              <a:solidFill>
                <a:srgbClr val="000000"/>
              </a:solidFill>
              <a:uFill>
                <a:solidFill>
                  <a:srgbClr val="ffffff"/>
                </a:solidFill>
              </a:uFill>
              <a:latin typeface="Arial"/>
            </a:endParaRPr>
          </a:p>
        </p:txBody>
      </p:sp>
      <p:pic>
        <p:nvPicPr>
          <p:cNvPr id="410" name="" descr=""/>
          <p:cNvPicPr/>
          <p:nvPr/>
        </p:nvPicPr>
        <p:blipFill>
          <a:blip r:embed="rId1"/>
          <a:stretch/>
        </p:blipFill>
        <p:spPr>
          <a:xfrm>
            <a:off x="1155600" y="2843280"/>
            <a:ext cx="6830640" cy="1880640"/>
          </a:xfrm>
          <a:prstGeom prst="rect">
            <a:avLst/>
          </a:prstGeom>
          <a:ln w="57240">
            <a:solidFill>
              <a:srgbClr val="3333cc"/>
            </a:solidFill>
            <a:miter/>
          </a:ln>
        </p:spPr>
      </p:pic>
      <p:sp>
        <p:nvSpPr>
          <p:cNvPr id="411" name="CustomShape 10"/>
          <p:cNvSpPr/>
          <p:nvPr/>
        </p:nvSpPr>
        <p:spPr>
          <a:xfrm>
            <a:off x="152280" y="4875120"/>
            <a:ext cx="8686440" cy="13734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Number of granted addresses to the ISP: 65,536</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000000"/>
                </a:solidFill>
                <a:uFill>
                  <a:solidFill>
                    <a:srgbClr val="ffffff"/>
                  </a:solidFill>
                </a:uFill>
                <a:latin typeface="Times New Roman"/>
              </a:rPr>
              <a:t>Number of allocated addresses by the ISP: 40,960</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000000"/>
                </a:solidFill>
                <a:uFill>
                  <a:solidFill>
                    <a:srgbClr val="ffffff"/>
                  </a:solidFill>
                </a:uFill>
                <a:latin typeface="Times New Roman"/>
              </a:rPr>
              <a:t>Number of available addresses: 24,576</a:t>
            </a:r>
            <a:endParaRPr b="0" lang="en-US"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2"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13"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14" name="CustomShape 3"/>
          <p:cNvSpPr/>
          <p:nvPr/>
        </p:nvSpPr>
        <p:spPr>
          <a:xfrm>
            <a:off x="304920" y="380880"/>
            <a:ext cx="81403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19.9  </a:t>
            </a:r>
            <a:r>
              <a:rPr b="1" i="1" lang="en-US" sz="2000" spc="-1" strike="noStrike">
                <a:solidFill>
                  <a:srgbClr val="3333cc"/>
                </a:solidFill>
                <a:uFill>
                  <a:solidFill>
                    <a:srgbClr val="ffffff"/>
                  </a:solidFill>
                </a:uFill>
                <a:latin typeface="Times New Roman"/>
              </a:rPr>
              <a:t>An example of address allocation and distribution by an ISP</a:t>
            </a:r>
            <a:endParaRPr b="0" lang="en-US" sz="1800" spc="-1" strike="noStrike">
              <a:solidFill>
                <a:srgbClr val="000000"/>
              </a:solidFill>
              <a:uFill>
                <a:solidFill>
                  <a:srgbClr val="ffffff"/>
                </a:solidFill>
              </a:uFill>
              <a:latin typeface="Arial"/>
            </a:endParaRPr>
          </a:p>
        </p:txBody>
      </p:sp>
      <p:sp>
        <p:nvSpPr>
          <p:cNvPr id="415"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16" name="" descr=""/>
          <p:cNvPicPr/>
          <p:nvPr/>
        </p:nvPicPr>
        <p:blipFill>
          <a:blip r:embed="rId1"/>
          <a:stretch/>
        </p:blipFill>
        <p:spPr>
          <a:xfrm>
            <a:off x="182520" y="1523880"/>
            <a:ext cx="8427600" cy="411156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7" name="CustomShape 1"/>
          <p:cNvSpPr/>
          <p:nvPr/>
        </p:nvSpPr>
        <p:spPr>
          <a:xfrm>
            <a:off x="1504800" y="2057400"/>
            <a:ext cx="48787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19.3  </a:t>
            </a:r>
            <a:r>
              <a:rPr b="1" i="1" lang="en-US" sz="2000" spc="-1" strike="noStrike">
                <a:solidFill>
                  <a:srgbClr val="3333cc"/>
                </a:solidFill>
                <a:uFill>
                  <a:solidFill>
                    <a:srgbClr val="ffffff"/>
                  </a:solidFill>
                </a:uFill>
                <a:latin typeface="Times New Roman"/>
              </a:rPr>
              <a:t>Addresses for private networks</a:t>
            </a:r>
            <a:endParaRPr b="0" lang="en-US" sz="1800" spc="-1" strike="noStrike">
              <a:solidFill>
                <a:srgbClr val="000000"/>
              </a:solidFill>
              <a:uFill>
                <a:solidFill>
                  <a:srgbClr val="ffffff"/>
                </a:solidFill>
              </a:uFill>
              <a:latin typeface="Arial"/>
            </a:endParaRPr>
          </a:p>
        </p:txBody>
      </p:sp>
      <p:pic>
        <p:nvPicPr>
          <p:cNvPr id="418" name="" descr=""/>
          <p:cNvPicPr/>
          <p:nvPr/>
        </p:nvPicPr>
        <p:blipFill>
          <a:blip r:embed="rId1"/>
          <a:stretch/>
        </p:blipFill>
        <p:spPr>
          <a:xfrm>
            <a:off x="1353960" y="2590920"/>
            <a:ext cx="6433920" cy="213300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20"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21" name="CustomShape 3"/>
          <p:cNvSpPr/>
          <p:nvPr/>
        </p:nvSpPr>
        <p:spPr>
          <a:xfrm>
            <a:off x="304920" y="380880"/>
            <a:ext cx="436824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19.10  </a:t>
            </a:r>
            <a:r>
              <a:rPr b="1" i="1" lang="en-US" sz="2000" spc="-1" strike="noStrike">
                <a:solidFill>
                  <a:srgbClr val="3333cc"/>
                </a:solidFill>
                <a:uFill>
                  <a:solidFill>
                    <a:srgbClr val="ffffff"/>
                  </a:solidFill>
                </a:uFill>
                <a:latin typeface="Times New Roman"/>
              </a:rPr>
              <a:t>A NAT implementation</a:t>
            </a:r>
            <a:endParaRPr b="0" lang="en-US" sz="1800" spc="-1" strike="noStrike">
              <a:solidFill>
                <a:srgbClr val="000000"/>
              </a:solidFill>
              <a:uFill>
                <a:solidFill>
                  <a:srgbClr val="ffffff"/>
                </a:solidFill>
              </a:uFill>
              <a:latin typeface="Arial"/>
            </a:endParaRPr>
          </a:p>
        </p:txBody>
      </p:sp>
      <p:sp>
        <p:nvSpPr>
          <p:cNvPr id="422"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23" name="" descr=""/>
          <p:cNvPicPr/>
          <p:nvPr/>
        </p:nvPicPr>
        <p:blipFill>
          <a:blip r:embed="rId1"/>
          <a:stretch/>
        </p:blipFill>
        <p:spPr>
          <a:xfrm>
            <a:off x="152280" y="2117880"/>
            <a:ext cx="8729280" cy="222516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25"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26" name="CustomShape 3"/>
          <p:cNvSpPr/>
          <p:nvPr/>
        </p:nvSpPr>
        <p:spPr>
          <a:xfrm>
            <a:off x="304920" y="380880"/>
            <a:ext cx="40071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19.11  </a:t>
            </a:r>
            <a:r>
              <a:rPr b="1" i="1" lang="en-US" sz="2000" spc="-1" strike="noStrike">
                <a:solidFill>
                  <a:srgbClr val="3333cc"/>
                </a:solidFill>
                <a:uFill>
                  <a:solidFill>
                    <a:srgbClr val="ffffff"/>
                  </a:solidFill>
                </a:uFill>
                <a:latin typeface="Times New Roman"/>
              </a:rPr>
              <a:t>Addresses in a NAT</a:t>
            </a:r>
            <a:endParaRPr b="0" lang="en-US" sz="1800" spc="-1" strike="noStrike">
              <a:solidFill>
                <a:srgbClr val="000000"/>
              </a:solidFill>
              <a:uFill>
                <a:solidFill>
                  <a:srgbClr val="ffffff"/>
                </a:solidFill>
              </a:uFill>
              <a:latin typeface="Arial"/>
            </a:endParaRPr>
          </a:p>
        </p:txBody>
      </p:sp>
      <p:sp>
        <p:nvSpPr>
          <p:cNvPr id="427"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28" name="" descr=""/>
          <p:cNvPicPr/>
          <p:nvPr/>
        </p:nvPicPr>
        <p:blipFill>
          <a:blip r:embed="rId1"/>
          <a:stretch/>
        </p:blipFill>
        <p:spPr>
          <a:xfrm>
            <a:off x="76320" y="2162160"/>
            <a:ext cx="9013320" cy="233316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9"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30"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31" name="CustomShape 3"/>
          <p:cNvSpPr/>
          <p:nvPr/>
        </p:nvSpPr>
        <p:spPr>
          <a:xfrm>
            <a:off x="304920" y="380880"/>
            <a:ext cx="451440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19.12  </a:t>
            </a:r>
            <a:r>
              <a:rPr b="1" i="1" lang="en-US" sz="2000" spc="-1" strike="noStrike">
                <a:solidFill>
                  <a:srgbClr val="3333cc"/>
                </a:solidFill>
                <a:uFill>
                  <a:solidFill>
                    <a:srgbClr val="ffffff"/>
                  </a:solidFill>
                </a:uFill>
                <a:latin typeface="Times New Roman"/>
              </a:rPr>
              <a:t>NAT address translation</a:t>
            </a:r>
            <a:endParaRPr b="0" lang="en-US" sz="1800" spc="-1" strike="noStrike">
              <a:solidFill>
                <a:srgbClr val="000000"/>
              </a:solidFill>
              <a:uFill>
                <a:solidFill>
                  <a:srgbClr val="ffffff"/>
                </a:solidFill>
              </a:uFill>
              <a:latin typeface="Arial"/>
            </a:endParaRPr>
          </a:p>
        </p:txBody>
      </p:sp>
      <p:sp>
        <p:nvSpPr>
          <p:cNvPr id="432"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33" name="" descr=""/>
          <p:cNvPicPr/>
          <p:nvPr/>
        </p:nvPicPr>
        <p:blipFill>
          <a:blip r:embed="rId1"/>
          <a:stretch/>
        </p:blipFill>
        <p:spPr>
          <a:xfrm>
            <a:off x="1415880" y="1363680"/>
            <a:ext cx="6051240" cy="465588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4" name="CustomShape 1"/>
          <p:cNvSpPr/>
          <p:nvPr/>
        </p:nvSpPr>
        <p:spPr>
          <a:xfrm>
            <a:off x="988920" y="1828800"/>
            <a:ext cx="478440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19.4  </a:t>
            </a:r>
            <a:r>
              <a:rPr b="1" i="1" lang="en-US" sz="2000" spc="-1" strike="noStrike">
                <a:solidFill>
                  <a:srgbClr val="3333cc"/>
                </a:solidFill>
                <a:uFill>
                  <a:solidFill>
                    <a:srgbClr val="ffffff"/>
                  </a:solidFill>
                </a:uFill>
                <a:latin typeface="Times New Roman"/>
              </a:rPr>
              <a:t>Five-column translation table</a:t>
            </a:r>
            <a:endParaRPr b="0" lang="en-US" sz="1800" spc="-1" strike="noStrike">
              <a:solidFill>
                <a:srgbClr val="000000"/>
              </a:solidFill>
              <a:uFill>
                <a:solidFill>
                  <a:srgbClr val="ffffff"/>
                </a:solidFill>
              </a:uFill>
              <a:latin typeface="Arial"/>
            </a:endParaRPr>
          </a:p>
        </p:txBody>
      </p:sp>
      <p:pic>
        <p:nvPicPr>
          <p:cNvPr id="435" name="" descr=""/>
          <p:cNvPicPr/>
          <p:nvPr/>
        </p:nvPicPr>
        <p:blipFill>
          <a:blip r:embed="rId1"/>
          <a:stretch/>
        </p:blipFill>
        <p:spPr>
          <a:xfrm>
            <a:off x="741240" y="2244600"/>
            <a:ext cx="7659360" cy="236664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6"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37"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38" name="CustomShape 3"/>
          <p:cNvSpPr/>
          <p:nvPr/>
        </p:nvSpPr>
        <p:spPr>
          <a:xfrm>
            <a:off x="304920" y="380880"/>
            <a:ext cx="373284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19.13  </a:t>
            </a:r>
            <a:r>
              <a:rPr b="1" i="1" lang="en-US" sz="2000" spc="-1" strike="noStrike">
                <a:solidFill>
                  <a:srgbClr val="3333cc"/>
                </a:solidFill>
                <a:uFill>
                  <a:solidFill>
                    <a:srgbClr val="ffffff"/>
                  </a:solidFill>
                </a:uFill>
                <a:latin typeface="Times New Roman"/>
              </a:rPr>
              <a:t>An ISP and NAT</a:t>
            </a:r>
            <a:endParaRPr b="0" lang="en-US" sz="1800" spc="-1" strike="noStrike">
              <a:solidFill>
                <a:srgbClr val="000000"/>
              </a:solidFill>
              <a:uFill>
                <a:solidFill>
                  <a:srgbClr val="ffffff"/>
                </a:solidFill>
              </a:uFill>
              <a:latin typeface="Arial"/>
            </a:endParaRPr>
          </a:p>
        </p:txBody>
      </p:sp>
      <p:sp>
        <p:nvSpPr>
          <p:cNvPr id="439"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40" name="" descr=""/>
          <p:cNvPicPr/>
          <p:nvPr/>
        </p:nvPicPr>
        <p:blipFill>
          <a:blip r:embed="rId1"/>
          <a:stretch/>
        </p:blipFill>
        <p:spPr>
          <a:xfrm>
            <a:off x="1432080" y="1317600"/>
            <a:ext cx="7102080" cy="409212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0" y="0"/>
            <a:ext cx="9143640" cy="1371240"/>
          </a:xfrm>
          <a:prstGeom prst="rect">
            <a:avLst/>
          </a:prstGeom>
          <a:solidFill>
            <a:srgbClr val="33ccff"/>
          </a:solidFill>
          <a:ln w="9360">
            <a:solidFill>
              <a:srgbClr val="000000"/>
            </a:solidFill>
            <a:miter/>
          </a:ln>
        </p:spPr>
        <p:style>
          <a:lnRef idx="0"/>
          <a:fillRef idx="0"/>
          <a:effectRef idx="0"/>
          <a:fontRef idx="minor"/>
        </p:style>
      </p:sp>
      <p:sp>
        <p:nvSpPr>
          <p:cNvPr id="442" name="CustomShape 2"/>
          <p:cNvSpPr/>
          <p:nvPr/>
        </p:nvSpPr>
        <p:spPr>
          <a:xfrm>
            <a:off x="228600" y="406440"/>
            <a:ext cx="4548240" cy="58104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3200" spc="-1" strike="noStrike">
                <a:solidFill>
                  <a:srgbClr val="000000"/>
                </a:solidFill>
                <a:uFill>
                  <a:solidFill>
                    <a:srgbClr val="ffffff"/>
                  </a:solidFill>
                </a:uFill>
                <a:latin typeface="Times New Roman"/>
              </a:rPr>
              <a:t>19-2   IPv6 ADDRESSES</a:t>
            </a:r>
            <a:endParaRPr b="0" lang="en-US" sz="1800" spc="-1" strike="noStrike">
              <a:solidFill>
                <a:srgbClr val="000000"/>
              </a:solidFill>
              <a:uFill>
                <a:solidFill>
                  <a:srgbClr val="ffffff"/>
                </a:solidFill>
              </a:uFill>
              <a:latin typeface="Arial"/>
            </a:endParaRPr>
          </a:p>
        </p:txBody>
      </p:sp>
      <p:sp>
        <p:nvSpPr>
          <p:cNvPr id="443" name="CustomShape 3"/>
          <p:cNvSpPr/>
          <p:nvPr/>
        </p:nvSpPr>
        <p:spPr>
          <a:xfrm>
            <a:off x="8229600" y="6400800"/>
            <a:ext cx="183960" cy="366480"/>
          </a:xfrm>
          <a:prstGeom prst="rect">
            <a:avLst/>
          </a:prstGeom>
          <a:noFill/>
          <a:ln>
            <a:noFill/>
          </a:ln>
        </p:spPr>
        <p:style>
          <a:lnRef idx="0"/>
          <a:fillRef idx="0"/>
          <a:effectRef idx="0"/>
          <a:fontRef idx="minor"/>
        </p:style>
      </p:sp>
      <p:sp>
        <p:nvSpPr>
          <p:cNvPr id="444" name="CustomShape 4"/>
          <p:cNvSpPr/>
          <p:nvPr/>
        </p:nvSpPr>
        <p:spPr>
          <a:xfrm>
            <a:off x="304920" y="1523880"/>
            <a:ext cx="8229240" cy="1800000"/>
          </a:xfrm>
          <a:prstGeom prst="rect">
            <a:avLst/>
          </a:prstGeom>
          <a:noFill/>
          <a:ln>
            <a:noFill/>
          </a:ln>
        </p:spPr>
        <p:style>
          <a:lnRef idx="0"/>
          <a:fillRef idx="0"/>
          <a:effectRef idx="0"/>
          <a:fontRef idx="minor"/>
        </p:style>
        <p:txBody>
          <a:bodyPr lIns="90000" rIns="90000" tIns="46800" bIns="46800" anchor="ctr"/>
          <a:p>
            <a:pPr algn="just">
              <a:lnSpc>
                <a:spcPct val="100000"/>
              </a:lnSpc>
            </a:pPr>
            <a:r>
              <a:rPr b="1" i="1" lang="en-US" sz="2800" spc="-1" strike="noStrike">
                <a:solidFill>
                  <a:srgbClr val="000000"/>
                </a:solidFill>
                <a:uFill>
                  <a:solidFill>
                    <a:srgbClr val="ffffff"/>
                  </a:solidFill>
                </a:uFill>
                <a:latin typeface="Times New Roman"/>
              </a:rPr>
              <a:t>Despite all short-term solutions, address depletion is still a long-term problem for the Internet. This and other problems in the IP protocol itself have been the motivation for IPv6. </a:t>
            </a:r>
            <a:endParaRPr b="0" lang="en-US" sz="1800" spc="-1" strike="noStrike">
              <a:solidFill>
                <a:srgbClr val="000000"/>
              </a:solidFill>
              <a:uFill>
                <a:solidFill>
                  <a:srgbClr val="ffffff"/>
                </a:solidFill>
              </a:uFill>
              <a:latin typeface="Arial"/>
            </a:endParaRPr>
          </a:p>
        </p:txBody>
      </p:sp>
      <p:sp>
        <p:nvSpPr>
          <p:cNvPr id="445" name="CustomShape 5"/>
          <p:cNvSpPr/>
          <p:nvPr/>
        </p:nvSpPr>
        <p:spPr>
          <a:xfrm>
            <a:off x="304920" y="4394160"/>
            <a:ext cx="6705000" cy="825120"/>
          </a:xfrm>
          <a:prstGeom prst="rect">
            <a:avLst/>
          </a:prstGeom>
          <a:noFill/>
          <a:ln>
            <a:noFill/>
          </a:ln>
        </p:spPr>
        <p:style>
          <a:lnRef idx="0"/>
          <a:fillRef idx="0"/>
          <a:effectRef idx="0"/>
          <a:fontRef idx="minor"/>
        </p:style>
        <p:txBody>
          <a:bodyPr lIns="90000" rIns="90000" tIns="46800" bIns="46800"/>
          <a:p>
            <a:r>
              <a:rPr b="1" lang="en-US" sz="2400" spc="-1" strike="noStrike">
                <a:solidFill>
                  <a:srgbClr val="0033cc"/>
                </a:solidFill>
                <a:uFill>
                  <a:solidFill>
                    <a:srgbClr val="ffffff"/>
                  </a:solidFill>
                </a:uFill>
                <a:latin typeface="Times New Roman"/>
              </a:rPr>
              <a:t>Structure</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33cc"/>
                </a:solidFill>
                <a:uFill>
                  <a:solidFill>
                    <a:srgbClr val="ffffff"/>
                  </a:solidFill>
                </a:uFill>
                <a:latin typeface="Times New Roman"/>
              </a:rPr>
              <a:t>Address Space</a:t>
            </a:r>
            <a:endParaRPr b="0" lang="en-US" sz="1800" spc="-1" strike="noStrike">
              <a:solidFill>
                <a:srgbClr val="000000"/>
              </a:solidFill>
              <a:uFill>
                <a:solidFill>
                  <a:srgbClr val="ffffff"/>
                </a:solidFill>
              </a:uFill>
              <a:latin typeface="Arial"/>
            </a:endParaRPr>
          </a:p>
        </p:txBody>
      </p:sp>
      <p:sp>
        <p:nvSpPr>
          <p:cNvPr id="446" name="CustomShape 6"/>
          <p:cNvSpPr/>
          <p:nvPr/>
        </p:nvSpPr>
        <p:spPr>
          <a:xfrm>
            <a:off x="333360" y="3900600"/>
            <a:ext cx="4830120" cy="520200"/>
          </a:xfrm>
          <a:prstGeom prst="rect">
            <a:avLst/>
          </a:prstGeom>
          <a:noFill/>
          <a:ln>
            <a:noFill/>
          </a:ln>
        </p:spPr>
        <p:style>
          <a:lnRef idx="0"/>
          <a:fillRef idx="0"/>
          <a:effectRef idx="0"/>
          <a:fontRef idx="minor"/>
        </p:style>
        <p:txBody>
          <a:bodyPr wrap="none" lIns="90000" rIns="90000" tIns="46800" bIns="46800"/>
          <a:p>
            <a:pPr algn="ctr">
              <a:lnSpc>
                <a:spcPct val="100000"/>
              </a:lnSpc>
            </a:pPr>
            <a:r>
              <a:rPr b="1" i="1" lang="en-US" sz="2800" spc="-1" strike="noStrike" u="sng">
                <a:solidFill>
                  <a:srgbClr val="ff0000"/>
                </a:solidFill>
                <a:uFill>
                  <a:solidFill>
                    <a:srgbClr val="ffffff"/>
                  </a:solidFill>
                </a:uFill>
                <a:latin typeface="Times New Roman"/>
              </a:rPr>
              <a:t>Topics discussed in this section:</a:t>
            </a:r>
            <a:endParaRPr b="0" lang="en-US"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75"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76"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77"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78"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79"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80"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81"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82" name="Line 9"/>
          <p:cNvSpPr/>
          <p:nvPr/>
        </p:nvSpPr>
        <p:spPr>
          <a:xfrm>
            <a:off x="458640" y="3886200"/>
            <a:ext cx="8153640" cy="360"/>
          </a:xfrm>
          <a:prstGeom prst="line">
            <a:avLst/>
          </a:prstGeom>
          <a:ln w="76320">
            <a:solidFill>
              <a:srgbClr val="009900"/>
            </a:solidFill>
            <a:miter/>
          </a:ln>
        </p:spPr>
        <p:style>
          <a:lnRef idx="0"/>
          <a:fillRef idx="0"/>
          <a:effectRef idx="0"/>
          <a:fontRef idx="minor"/>
        </p:style>
      </p:sp>
      <p:sp>
        <p:nvSpPr>
          <p:cNvPr id="83" name="CustomShape 10"/>
          <p:cNvSpPr/>
          <p:nvPr/>
        </p:nvSpPr>
        <p:spPr>
          <a:xfrm>
            <a:off x="495360" y="2759040"/>
            <a:ext cx="8076960" cy="1068480"/>
          </a:xfrm>
          <a:prstGeom prst="rect">
            <a:avLst/>
          </a:prstGeom>
          <a:solidFill>
            <a:srgbClr val="99ff33"/>
          </a:solidFill>
          <a:ln>
            <a:noFill/>
          </a:ln>
        </p:spPr>
        <p:style>
          <a:lnRef idx="0"/>
          <a:fillRef idx="0"/>
          <a:effectRef idx="0"/>
          <a:fontRef idx="minor"/>
        </p:style>
        <p:txBody>
          <a:bodyPr lIns="90000" rIns="90000" tIns="46800" bIns="46800"/>
          <a:p>
            <a:r>
              <a:rPr b="1" lang="en-US" sz="3200" spc="-1" strike="noStrike">
                <a:solidFill>
                  <a:srgbClr val="000000"/>
                </a:solidFill>
                <a:uFill>
                  <a:solidFill>
                    <a:srgbClr val="ffffff"/>
                  </a:solidFill>
                </a:uFill>
                <a:latin typeface="Arial"/>
              </a:rPr>
              <a:t>The address space of IPv4 is </a:t>
            </a:r>
            <a:endParaRPr b="0" lang="en-US" sz="1800" spc="-1" strike="noStrike">
              <a:solidFill>
                <a:srgbClr val="000000"/>
              </a:solidFill>
              <a:uFill>
                <a:solidFill>
                  <a:srgbClr val="ffffff"/>
                </a:solidFill>
              </a:uFill>
              <a:latin typeface="Arial"/>
            </a:endParaRPr>
          </a:p>
          <a:p>
            <a:pPr algn="ctr">
              <a:lnSpc>
                <a:spcPct val="100000"/>
              </a:lnSpc>
            </a:pPr>
            <a:r>
              <a:rPr b="1" lang="en-US" sz="3200" spc="-1" strike="noStrike">
                <a:solidFill>
                  <a:srgbClr val="000000"/>
                </a:solidFill>
                <a:uFill>
                  <a:solidFill>
                    <a:srgbClr val="ffffff"/>
                  </a:solidFill>
                </a:uFill>
                <a:latin typeface="Arial"/>
              </a:rPr>
              <a:t>2</a:t>
            </a:r>
            <a:r>
              <a:rPr b="1" lang="en-US" sz="3200" spc="-1" strike="noStrike" baseline="30000">
                <a:solidFill>
                  <a:srgbClr val="000000"/>
                </a:solidFill>
                <a:uFill>
                  <a:solidFill>
                    <a:srgbClr val="ffffff"/>
                  </a:solidFill>
                </a:uFill>
                <a:latin typeface="Arial"/>
              </a:rPr>
              <a:t>32</a:t>
            </a:r>
            <a:r>
              <a:rPr b="1" lang="en-US" sz="3200" spc="-1" strike="noStrike">
                <a:solidFill>
                  <a:srgbClr val="000000"/>
                </a:solidFill>
                <a:uFill>
                  <a:solidFill>
                    <a:srgbClr val="ffffff"/>
                  </a:solidFill>
                </a:uFill>
                <a:latin typeface="Arial"/>
              </a:rPr>
              <a:t>  or  4,294,967,296.</a:t>
            </a:r>
            <a:endParaRPr b="0" lang="en-US" sz="18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457200" y="1981080"/>
            <a:ext cx="1142640" cy="566640"/>
          </a:xfrm>
          <a:prstGeom prst="rect">
            <a:avLst/>
          </a:prstGeom>
          <a:ln>
            <a:noFill/>
          </a:ln>
        </p:spPr>
      </p:pic>
      <p:sp>
        <p:nvSpPr>
          <p:cNvPr id="85"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7"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44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449"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45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45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452"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45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454"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455" name="Line 9"/>
          <p:cNvSpPr/>
          <p:nvPr/>
        </p:nvSpPr>
        <p:spPr>
          <a:xfrm>
            <a:off x="458640" y="3429000"/>
            <a:ext cx="8153640" cy="360"/>
          </a:xfrm>
          <a:prstGeom prst="line">
            <a:avLst/>
          </a:prstGeom>
          <a:ln w="76320">
            <a:solidFill>
              <a:srgbClr val="009900"/>
            </a:solidFill>
            <a:miter/>
          </a:ln>
        </p:spPr>
        <p:style>
          <a:lnRef idx="0"/>
          <a:fillRef idx="0"/>
          <a:effectRef idx="0"/>
          <a:fontRef idx="minor"/>
        </p:style>
      </p:sp>
      <p:sp>
        <p:nvSpPr>
          <p:cNvPr id="456" name="CustomShape 10"/>
          <p:cNvSpPr/>
          <p:nvPr/>
        </p:nvSpPr>
        <p:spPr>
          <a:xfrm>
            <a:off x="495360" y="2759040"/>
            <a:ext cx="8076960" cy="58104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An IPv6 address is 128 bits long.</a:t>
            </a:r>
            <a:endParaRPr b="0" lang="en-US" sz="1800" spc="-1" strike="noStrike">
              <a:solidFill>
                <a:srgbClr val="000000"/>
              </a:solidFill>
              <a:uFill>
                <a:solidFill>
                  <a:srgbClr val="ffffff"/>
                </a:solidFill>
              </a:uFill>
              <a:latin typeface="Arial"/>
            </a:endParaRPr>
          </a:p>
        </p:txBody>
      </p:sp>
      <p:pic>
        <p:nvPicPr>
          <p:cNvPr id="457" name="" descr=""/>
          <p:cNvPicPr/>
          <p:nvPr/>
        </p:nvPicPr>
        <p:blipFill>
          <a:blip r:embed="rId1"/>
          <a:stretch/>
        </p:blipFill>
        <p:spPr>
          <a:xfrm>
            <a:off x="457200" y="1981080"/>
            <a:ext cx="1142640" cy="566640"/>
          </a:xfrm>
          <a:prstGeom prst="rect">
            <a:avLst/>
          </a:prstGeom>
          <a:ln>
            <a:noFill/>
          </a:ln>
        </p:spPr>
      </p:pic>
      <p:sp>
        <p:nvSpPr>
          <p:cNvPr id="458"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9"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60"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61" name="CustomShape 3"/>
          <p:cNvSpPr/>
          <p:nvPr/>
        </p:nvSpPr>
        <p:spPr>
          <a:xfrm>
            <a:off x="304920" y="380880"/>
            <a:ext cx="776808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19.14  </a:t>
            </a:r>
            <a:r>
              <a:rPr b="1" i="1" lang="en-US" sz="2000" spc="-1" strike="noStrike">
                <a:solidFill>
                  <a:srgbClr val="3333cc"/>
                </a:solidFill>
                <a:uFill>
                  <a:solidFill>
                    <a:srgbClr val="ffffff"/>
                  </a:solidFill>
                </a:uFill>
                <a:latin typeface="Times New Roman"/>
              </a:rPr>
              <a:t>IPv6 address in binary and hexadecimal colon notation</a:t>
            </a:r>
            <a:endParaRPr b="0" lang="en-US" sz="1800" spc="-1" strike="noStrike">
              <a:solidFill>
                <a:srgbClr val="000000"/>
              </a:solidFill>
              <a:uFill>
                <a:solidFill>
                  <a:srgbClr val="ffffff"/>
                </a:solidFill>
              </a:uFill>
              <a:latin typeface="Arial"/>
            </a:endParaRPr>
          </a:p>
        </p:txBody>
      </p:sp>
      <p:sp>
        <p:nvSpPr>
          <p:cNvPr id="462"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63" name="" descr=""/>
          <p:cNvPicPr/>
          <p:nvPr/>
        </p:nvPicPr>
        <p:blipFill>
          <a:blip r:embed="rId1"/>
          <a:stretch/>
        </p:blipFill>
        <p:spPr>
          <a:xfrm>
            <a:off x="457200" y="2436840"/>
            <a:ext cx="7989480" cy="175392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4"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65"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66" name="CustomShape 3"/>
          <p:cNvSpPr/>
          <p:nvPr/>
        </p:nvSpPr>
        <p:spPr>
          <a:xfrm>
            <a:off x="304920" y="380880"/>
            <a:ext cx="48405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19.15  </a:t>
            </a:r>
            <a:r>
              <a:rPr b="1" i="1" lang="en-US" sz="2000" spc="-1" strike="noStrike">
                <a:solidFill>
                  <a:srgbClr val="3333cc"/>
                </a:solidFill>
                <a:uFill>
                  <a:solidFill>
                    <a:srgbClr val="ffffff"/>
                  </a:solidFill>
                </a:uFill>
                <a:latin typeface="Times New Roman"/>
              </a:rPr>
              <a:t>Abbreviated IPv6 addresses</a:t>
            </a:r>
            <a:endParaRPr b="0" lang="en-US" sz="1800" spc="-1" strike="noStrike">
              <a:solidFill>
                <a:srgbClr val="000000"/>
              </a:solidFill>
              <a:uFill>
                <a:solidFill>
                  <a:srgbClr val="ffffff"/>
                </a:solidFill>
              </a:uFill>
              <a:latin typeface="Arial"/>
            </a:endParaRPr>
          </a:p>
        </p:txBody>
      </p:sp>
      <p:sp>
        <p:nvSpPr>
          <p:cNvPr id="467"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68" name="" descr=""/>
          <p:cNvPicPr/>
          <p:nvPr/>
        </p:nvPicPr>
        <p:blipFill>
          <a:blip r:embed="rId1"/>
          <a:stretch/>
        </p:blipFill>
        <p:spPr>
          <a:xfrm>
            <a:off x="685800" y="1959120"/>
            <a:ext cx="7303680" cy="328716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9"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47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471"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47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47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474"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47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476" name="CustomShape 8"/>
          <p:cNvSpPr/>
          <p:nvPr/>
        </p:nvSpPr>
        <p:spPr>
          <a:xfrm>
            <a:off x="228600" y="914400"/>
            <a:ext cx="8686440" cy="5202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Expand the address 0:15::1:12:1213 to its original.</a:t>
            </a:r>
            <a:endParaRPr b="0" lang="en-US" sz="1800" spc="-1" strike="noStrike">
              <a:solidFill>
                <a:srgbClr val="000000"/>
              </a:solidFill>
              <a:uFill>
                <a:solidFill>
                  <a:srgbClr val="ffffff"/>
                </a:solidFill>
              </a:uFill>
              <a:latin typeface="Arial"/>
            </a:endParaRPr>
          </a:p>
        </p:txBody>
      </p:sp>
      <p:sp>
        <p:nvSpPr>
          <p:cNvPr id="477" name="CustomShape 9"/>
          <p:cNvSpPr/>
          <p:nvPr/>
        </p:nvSpPr>
        <p:spPr>
          <a:xfrm>
            <a:off x="1143000" y="0"/>
            <a:ext cx="267372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19.11</a:t>
            </a:r>
            <a:endParaRPr b="0" lang="en-US" sz="1800" spc="-1" strike="noStrike">
              <a:solidFill>
                <a:srgbClr val="000000"/>
              </a:solidFill>
              <a:uFill>
                <a:solidFill>
                  <a:srgbClr val="ffffff"/>
                </a:solidFill>
              </a:uFill>
              <a:latin typeface="Arial"/>
            </a:endParaRPr>
          </a:p>
        </p:txBody>
      </p:sp>
      <p:sp>
        <p:nvSpPr>
          <p:cNvPr id="478" name="CustomShape 10"/>
          <p:cNvSpPr/>
          <p:nvPr/>
        </p:nvSpPr>
        <p:spPr>
          <a:xfrm>
            <a:off x="152280" y="1752480"/>
            <a:ext cx="8686440" cy="22266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We first need to align the left side of the double colon to the left of the original pattern and the right side of the double colon to the right of the original pattern to find how many 0s we need to replace the double colon.</a:t>
            </a:r>
            <a:endParaRPr b="0" lang="en-US" sz="1800" spc="-1" strike="noStrike">
              <a:solidFill>
                <a:srgbClr val="000000"/>
              </a:solidFill>
              <a:uFill>
                <a:solidFill>
                  <a:srgbClr val="ffffff"/>
                </a:solidFill>
              </a:uFill>
              <a:latin typeface="Arial"/>
            </a:endParaRPr>
          </a:p>
        </p:txBody>
      </p:sp>
      <p:pic>
        <p:nvPicPr>
          <p:cNvPr id="479" name="" descr=""/>
          <p:cNvPicPr/>
          <p:nvPr/>
        </p:nvPicPr>
        <p:blipFill>
          <a:blip r:embed="rId1"/>
          <a:stretch/>
        </p:blipFill>
        <p:spPr>
          <a:xfrm>
            <a:off x="2001960" y="4152960"/>
            <a:ext cx="5138280" cy="647280"/>
          </a:xfrm>
          <a:prstGeom prst="rect">
            <a:avLst/>
          </a:prstGeom>
          <a:ln w="57240">
            <a:solidFill>
              <a:srgbClr val="3333cc"/>
            </a:solidFill>
            <a:miter/>
          </a:ln>
        </p:spPr>
      </p:pic>
      <p:sp>
        <p:nvSpPr>
          <p:cNvPr id="480" name="CustomShape 11"/>
          <p:cNvSpPr/>
          <p:nvPr/>
        </p:nvSpPr>
        <p:spPr>
          <a:xfrm>
            <a:off x="152280" y="5029200"/>
            <a:ext cx="8686440" cy="5202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This means that the original address is.</a:t>
            </a:r>
            <a:endParaRPr b="0" lang="en-US" sz="1800" spc="-1" strike="noStrike">
              <a:solidFill>
                <a:srgbClr val="000000"/>
              </a:solidFill>
              <a:uFill>
                <a:solidFill>
                  <a:srgbClr val="ffffff"/>
                </a:solidFill>
              </a:uFill>
              <a:latin typeface="Arial"/>
            </a:endParaRPr>
          </a:p>
        </p:txBody>
      </p:sp>
      <p:pic>
        <p:nvPicPr>
          <p:cNvPr id="481" name="" descr=""/>
          <p:cNvPicPr/>
          <p:nvPr/>
        </p:nvPicPr>
        <p:blipFill>
          <a:blip r:embed="rId2"/>
          <a:stretch/>
        </p:blipFill>
        <p:spPr>
          <a:xfrm>
            <a:off x="2021040" y="5799240"/>
            <a:ext cx="5101560" cy="296280"/>
          </a:xfrm>
          <a:prstGeom prst="rect">
            <a:avLst/>
          </a:prstGeom>
          <a:ln w="57240">
            <a:solidFill>
              <a:srgbClr val="3333cc"/>
            </a:solidFill>
            <a:miter/>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2" name="CustomShape 1"/>
          <p:cNvSpPr/>
          <p:nvPr/>
        </p:nvSpPr>
        <p:spPr>
          <a:xfrm>
            <a:off x="609480" y="990720"/>
            <a:ext cx="506160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19.5  </a:t>
            </a:r>
            <a:r>
              <a:rPr b="1" i="1" lang="en-US" sz="2000" spc="-1" strike="noStrike">
                <a:solidFill>
                  <a:srgbClr val="3333cc"/>
                </a:solidFill>
                <a:uFill>
                  <a:solidFill>
                    <a:srgbClr val="ffffff"/>
                  </a:solidFill>
                </a:uFill>
                <a:latin typeface="Times New Roman"/>
              </a:rPr>
              <a:t>Type prefixes for IPv6 addresses</a:t>
            </a:r>
            <a:endParaRPr b="0" lang="en-US" sz="1800" spc="-1" strike="noStrike">
              <a:solidFill>
                <a:srgbClr val="000000"/>
              </a:solidFill>
              <a:uFill>
                <a:solidFill>
                  <a:srgbClr val="ffffff"/>
                </a:solidFill>
              </a:uFill>
              <a:latin typeface="Arial"/>
            </a:endParaRPr>
          </a:p>
        </p:txBody>
      </p:sp>
      <p:pic>
        <p:nvPicPr>
          <p:cNvPr id="483" name="" descr=""/>
          <p:cNvPicPr/>
          <p:nvPr/>
        </p:nvPicPr>
        <p:blipFill>
          <a:blip r:embed="rId1"/>
          <a:stretch/>
        </p:blipFill>
        <p:spPr>
          <a:xfrm>
            <a:off x="480960" y="1447920"/>
            <a:ext cx="8053200" cy="382860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4" name="CustomShape 1"/>
          <p:cNvSpPr/>
          <p:nvPr/>
        </p:nvSpPr>
        <p:spPr>
          <a:xfrm>
            <a:off x="609480" y="457200"/>
            <a:ext cx="634320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Table 19.5  </a:t>
            </a:r>
            <a:r>
              <a:rPr b="1" i="1" lang="en-US" sz="2000" spc="-1" strike="noStrike">
                <a:solidFill>
                  <a:srgbClr val="3333cc"/>
                </a:solidFill>
                <a:uFill>
                  <a:solidFill>
                    <a:srgbClr val="ffffff"/>
                  </a:solidFill>
                </a:uFill>
                <a:latin typeface="Times New Roman"/>
              </a:rPr>
              <a:t>Type prefixes for IPv6 addresses (continued)</a:t>
            </a:r>
            <a:endParaRPr b="0" lang="en-US" sz="1800" spc="-1" strike="noStrike">
              <a:solidFill>
                <a:srgbClr val="000000"/>
              </a:solidFill>
              <a:uFill>
                <a:solidFill>
                  <a:srgbClr val="ffffff"/>
                </a:solidFill>
              </a:uFill>
              <a:latin typeface="Arial"/>
            </a:endParaRPr>
          </a:p>
        </p:txBody>
      </p:sp>
      <p:pic>
        <p:nvPicPr>
          <p:cNvPr id="485" name="" descr=""/>
          <p:cNvPicPr/>
          <p:nvPr/>
        </p:nvPicPr>
        <p:blipFill>
          <a:blip r:embed="rId1"/>
          <a:stretch/>
        </p:blipFill>
        <p:spPr>
          <a:xfrm>
            <a:off x="507960" y="838080"/>
            <a:ext cx="8026200" cy="484308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6"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87"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88" name="CustomShape 3"/>
          <p:cNvSpPr/>
          <p:nvPr/>
        </p:nvSpPr>
        <p:spPr>
          <a:xfrm>
            <a:off x="304920" y="380880"/>
            <a:ext cx="650016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19.16  </a:t>
            </a:r>
            <a:r>
              <a:rPr b="1" i="1" lang="en-US" sz="2000" spc="-1" strike="noStrike">
                <a:solidFill>
                  <a:srgbClr val="3333cc"/>
                </a:solidFill>
                <a:uFill>
                  <a:solidFill>
                    <a:srgbClr val="ffffff"/>
                  </a:solidFill>
                </a:uFill>
                <a:latin typeface="Times New Roman"/>
              </a:rPr>
              <a:t>Prefixes for provider-based unicast address</a:t>
            </a:r>
            <a:endParaRPr b="0" lang="en-US" sz="1800" spc="-1" strike="noStrike">
              <a:solidFill>
                <a:srgbClr val="000000"/>
              </a:solidFill>
              <a:uFill>
                <a:solidFill>
                  <a:srgbClr val="ffffff"/>
                </a:solidFill>
              </a:uFill>
              <a:latin typeface="Arial"/>
            </a:endParaRPr>
          </a:p>
        </p:txBody>
      </p:sp>
      <p:sp>
        <p:nvSpPr>
          <p:cNvPr id="489"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90" name="" descr=""/>
          <p:cNvPicPr/>
          <p:nvPr/>
        </p:nvPicPr>
        <p:blipFill>
          <a:blip r:embed="rId1"/>
          <a:stretch/>
        </p:blipFill>
        <p:spPr>
          <a:xfrm>
            <a:off x="169920" y="2168640"/>
            <a:ext cx="8821440" cy="301248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1"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92"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93" name="CustomShape 3"/>
          <p:cNvSpPr/>
          <p:nvPr/>
        </p:nvSpPr>
        <p:spPr>
          <a:xfrm>
            <a:off x="304920" y="380880"/>
            <a:ext cx="463320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19.17  </a:t>
            </a:r>
            <a:r>
              <a:rPr b="1" i="1" lang="en-US" sz="2000" spc="-1" strike="noStrike">
                <a:solidFill>
                  <a:srgbClr val="3333cc"/>
                </a:solidFill>
                <a:uFill>
                  <a:solidFill>
                    <a:srgbClr val="ffffff"/>
                  </a:solidFill>
                </a:uFill>
                <a:latin typeface="Times New Roman"/>
              </a:rPr>
              <a:t>Multicast address in IPv6</a:t>
            </a:r>
            <a:endParaRPr b="0" lang="en-US" sz="1800" spc="-1" strike="noStrike">
              <a:solidFill>
                <a:srgbClr val="000000"/>
              </a:solidFill>
              <a:uFill>
                <a:solidFill>
                  <a:srgbClr val="ffffff"/>
                </a:solidFill>
              </a:uFill>
              <a:latin typeface="Arial"/>
            </a:endParaRPr>
          </a:p>
        </p:txBody>
      </p:sp>
      <p:sp>
        <p:nvSpPr>
          <p:cNvPr id="494"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495" name="" descr=""/>
          <p:cNvPicPr/>
          <p:nvPr/>
        </p:nvPicPr>
        <p:blipFill>
          <a:blip r:embed="rId1"/>
          <a:stretch/>
        </p:blipFill>
        <p:spPr>
          <a:xfrm>
            <a:off x="380880" y="2187720"/>
            <a:ext cx="8427960" cy="306972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6"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497"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498" name="CustomShape 3"/>
          <p:cNvSpPr/>
          <p:nvPr/>
        </p:nvSpPr>
        <p:spPr>
          <a:xfrm>
            <a:off x="304920" y="380880"/>
            <a:ext cx="4956840" cy="76428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19.18    </a:t>
            </a:r>
            <a:r>
              <a:rPr b="1" i="1" lang="en-US" sz="2000" spc="-1" strike="noStrike">
                <a:solidFill>
                  <a:srgbClr val="3333cc"/>
                </a:solidFill>
                <a:uFill>
                  <a:solidFill>
                    <a:srgbClr val="ffffff"/>
                  </a:solidFill>
                </a:uFill>
                <a:latin typeface="Times New Roman"/>
              </a:rPr>
              <a:t>Reserved addresses in IPv6</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99"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500" name="" descr=""/>
          <p:cNvPicPr/>
          <p:nvPr/>
        </p:nvPicPr>
        <p:blipFill>
          <a:blip r:embed="rId1"/>
          <a:stretch/>
        </p:blipFill>
        <p:spPr>
          <a:xfrm>
            <a:off x="279360" y="1600200"/>
            <a:ext cx="8712000" cy="36223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1"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502"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503" name="CustomShape 3"/>
          <p:cNvSpPr/>
          <p:nvPr/>
        </p:nvSpPr>
        <p:spPr>
          <a:xfrm>
            <a:off x="304920" y="380880"/>
            <a:ext cx="44521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19.19  </a:t>
            </a:r>
            <a:r>
              <a:rPr b="1" i="1" lang="en-US" sz="2000" spc="-1" strike="noStrike">
                <a:solidFill>
                  <a:srgbClr val="3333cc"/>
                </a:solidFill>
                <a:uFill>
                  <a:solidFill>
                    <a:srgbClr val="ffffff"/>
                  </a:solidFill>
                </a:uFill>
                <a:latin typeface="Times New Roman"/>
              </a:rPr>
              <a:t>Local addresses in IPv6</a:t>
            </a:r>
            <a:endParaRPr b="0" lang="en-US" sz="1800" spc="-1" strike="noStrike">
              <a:solidFill>
                <a:srgbClr val="000000"/>
              </a:solidFill>
              <a:uFill>
                <a:solidFill>
                  <a:srgbClr val="ffffff"/>
                </a:solidFill>
              </a:uFill>
              <a:latin typeface="Arial"/>
            </a:endParaRPr>
          </a:p>
        </p:txBody>
      </p:sp>
      <p:sp>
        <p:nvSpPr>
          <p:cNvPr id="504"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505" name="" descr=""/>
          <p:cNvPicPr/>
          <p:nvPr/>
        </p:nvPicPr>
        <p:blipFill>
          <a:blip r:embed="rId1"/>
          <a:stretch/>
        </p:blipFill>
        <p:spPr>
          <a:xfrm>
            <a:off x="100080" y="2424240"/>
            <a:ext cx="8967240" cy="191880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a:off x="152280" y="152280"/>
            <a:ext cx="8763120" cy="360"/>
          </a:xfrm>
          <a:prstGeom prst="line">
            <a:avLst/>
          </a:prstGeom>
          <a:ln w="76320">
            <a:solidFill>
              <a:srgbClr val="ff0000"/>
            </a:solidFill>
            <a:miter/>
          </a:ln>
        </p:spPr>
        <p:style>
          <a:lnRef idx="0"/>
          <a:fillRef idx="0"/>
          <a:effectRef idx="0"/>
          <a:fontRef idx="minor"/>
        </p:style>
      </p:sp>
      <p:sp>
        <p:nvSpPr>
          <p:cNvPr id="87" name="Line 2"/>
          <p:cNvSpPr/>
          <p:nvPr/>
        </p:nvSpPr>
        <p:spPr>
          <a:xfrm>
            <a:off x="152280" y="990720"/>
            <a:ext cx="8763120" cy="360"/>
          </a:xfrm>
          <a:prstGeom prst="line">
            <a:avLst/>
          </a:prstGeom>
          <a:ln w="19080">
            <a:solidFill>
              <a:srgbClr val="ff0000"/>
            </a:solidFill>
            <a:miter/>
          </a:ln>
        </p:spPr>
        <p:style>
          <a:lnRef idx="0"/>
          <a:fillRef idx="0"/>
          <a:effectRef idx="0"/>
          <a:fontRef idx="minor"/>
        </p:style>
      </p:sp>
      <p:sp>
        <p:nvSpPr>
          <p:cNvPr id="88" name="CustomShape 3"/>
          <p:cNvSpPr/>
          <p:nvPr/>
        </p:nvSpPr>
        <p:spPr>
          <a:xfrm>
            <a:off x="0" y="380880"/>
            <a:ext cx="8615520" cy="45936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2400" spc="-1" strike="noStrike">
                <a:solidFill>
                  <a:srgbClr val="3333cc"/>
                </a:solidFill>
                <a:uFill>
                  <a:solidFill>
                    <a:srgbClr val="ffffff"/>
                  </a:solidFill>
                </a:uFill>
                <a:latin typeface="Times New Roman"/>
              </a:rPr>
              <a:t>Figure 19.1  </a:t>
            </a:r>
            <a:r>
              <a:rPr b="1" i="1" lang="en-US" sz="2000" spc="-1" strike="noStrike">
                <a:solidFill>
                  <a:srgbClr val="3333cc"/>
                </a:solidFill>
                <a:uFill>
                  <a:solidFill>
                    <a:srgbClr val="ffffff"/>
                  </a:solidFill>
                </a:uFill>
                <a:latin typeface="Times New Roman"/>
              </a:rPr>
              <a:t>Dotted-decimal notation and binary notation for an IPv4 address</a:t>
            </a:r>
            <a:endParaRPr b="0" lang="en-US" sz="1800" spc="-1" strike="noStrike">
              <a:solidFill>
                <a:srgbClr val="000000"/>
              </a:solidFill>
              <a:uFill>
                <a:solidFill>
                  <a:srgbClr val="ffffff"/>
                </a:solidFill>
              </a:uFill>
              <a:latin typeface="Arial"/>
            </a:endParaRPr>
          </a:p>
        </p:txBody>
      </p:sp>
      <p:sp>
        <p:nvSpPr>
          <p:cNvPr id="89" name="Line 4"/>
          <p:cNvSpPr/>
          <p:nvPr/>
        </p:nvSpPr>
        <p:spPr>
          <a:xfrm>
            <a:off x="152280" y="6248520"/>
            <a:ext cx="8763120" cy="360"/>
          </a:xfrm>
          <a:prstGeom prst="line">
            <a:avLst/>
          </a:prstGeom>
          <a:ln w="76320">
            <a:solidFill>
              <a:srgbClr val="ff0000"/>
            </a:solidFill>
            <a:miter/>
          </a:ln>
        </p:spPr>
        <p:style>
          <a:lnRef idx="0"/>
          <a:fillRef idx="0"/>
          <a:effectRef idx="0"/>
          <a:fontRef idx="minor"/>
        </p:style>
      </p:sp>
      <p:pic>
        <p:nvPicPr>
          <p:cNvPr id="90" name="" descr=""/>
          <p:cNvPicPr/>
          <p:nvPr/>
        </p:nvPicPr>
        <p:blipFill>
          <a:blip r:embed="rId1"/>
          <a:stretch/>
        </p:blipFill>
        <p:spPr>
          <a:xfrm>
            <a:off x="746280" y="2533680"/>
            <a:ext cx="7649640" cy="1790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93"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96"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98" name="Line 8"/>
          <p:cNvSpPr/>
          <p:nvPr/>
        </p:nvSpPr>
        <p:spPr>
          <a:xfrm>
            <a:off x="457200" y="2666880"/>
            <a:ext cx="8153280" cy="360"/>
          </a:xfrm>
          <a:prstGeom prst="line">
            <a:avLst/>
          </a:prstGeom>
          <a:ln w="76320">
            <a:solidFill>
              <a:srgbClr val="009900"/>
            </a:solidFill>
            <a:miter/>
          </a:ln>
        </p:spPr>
        <p:style>
          <a:lnRef idx="0"/>
          <a:fillRef idx="0"/>
          <a:effectRef idx="0"/>
          <a:fontRef idx="minor"/>
        </p:style>
      </p:sp>
      <p:sp>
        <p:nvSpPr>
          <p:cNvPr id="99" name="Line 9"/>
          <p:cNvSpPr/>
          <p:nvPr/>
        </p:nvSpPr>
        <p:spPr>
          <a:xfrm>
            <a:off x="458640" y="3962520"/>
            <a:ext cx="8153640" cy="360"/>
          </a:xfrm>
          <a:prstGeom prst="line">
            <a:avLst/>
          </a:prstGeom>
          <a:ln w="76320">
            <a:solidFill>
              <a:srgbClr val="009900"/>
            </a:solidFill>
            <a:miter/>
          </a:ln>
        </p:spPr>
        <p:style>
          <a:lnRef idx="0"/>
          <a:fillRef idx="0"/>
          <a:effectRef idx="0"/>
          <a:fontRef idx="minor"/>
        </p:style>
      </p:sp>
      <p:sp>
        <p:nvSpPr>
          <p:cNvPr id="100" name="CustomShape 10"/>
          <p:cNvSpPr/>
          <p:nvPr/>
        </p:nvSpPr>
        <p:spPr>
          <a:xfrm>
            <a:off x="495360" y="2759040"/>
            <a:ext cx="8076960" cy="1068480"/>
          </a:xfrm>
          <a:prstGeom prst="rect">
            <a:avLst/>
          </a:prstGeom>
          <a:solidFill>
            <a:srgbClr val="99ff33"/>
          </a:solid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uFill>
                  <a:solidFill>
                    <a:srgbClr val="ffffff"/>
                  </a:solidFill>
                </a:uFill>
                <a:latin typeface="Arial"/>
              </a:rPr>
              <a:t>Numbering systems are reviewed in Appendix B.</a:t>
            </a:r>
            <a:endParaRPr b="0" lang="en-US" sz="18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457200" y="1981080"/>
            <a:ext cx="1142640" cy="566640"/>
          </a:xfrm>
          <a:prstGeom prst="rect">
            <a:avLst/>
          </a:prstGeom>
          <a:ln>
            <a:noFill/>
          </a:ln>
        </p:spPr>
      </p:pic>
      <p:sp>
        <p:nvSpPr>
          <p:cNvPr id="102" name="CustomShape 11"/>
          <p:cNvSpPr/>
          <p:nvPr/>
        </p:nvSpPr>
        <p:spPr>
          <a:xfrm>
            <a:off x="590400" y="1981080"/>
            <a:ext cx="870840" cy="52020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2800" spc="-1" strike="noStrike">
                <a:solidFill>
                  <a:srgbClr val="ff0000"/>
                </a:solidFill>
                <a:uFill>
                  <a:solidFill>
                    <a:srgbClr val="ffffff"/>
                  </a:solidFill>
                </a:uFill>
                <a:latin typeface="Times New Roman"/>
              </a:rPr>
              <a:t>Note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0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05"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0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0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08"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0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10" name="CustomShape 8"/>
          <p:cNvSpPr/>
          <p:nvPr/>
        </p:nvSpPr>
        <p:spPr>
          <a:xfrm>
            <a:off x="228600" y="1143000"/>
            <a:ext cx="8686440" cy="9468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Change the following IPv4 addresses from binary notation to dotted-decimal notation.</a:t>
            </a:r>
            <a:endParaRPr b="0" lang="en-US" sz="1800" spc="-1" strike="noStrike">
              <a:solidFill>
                <a:srgbClr val="000000"/>
              </a:solidFill>
              <a:uFill>
                <a:solidFill>
                  <a:srgbClr val="ffffff"/>
                </a:solidFill>
              </a:uFill>
              <a:latin typeface="Arial"/>
            </a:endParaRPr>
          </a:p>
        </p:txBody>
      </p:sp>
      <p:sp>
        <p:nvSpPr>
          <p:cNvPr id="111"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19.1</a:t>
            </a:r>
            <a:endParaRPr b="0" lang="en-US" sz="1800" spc="-1" strike="noStrike">
              <a:solidFill>
                <a:srgbClr val="000000"/>
              </a:solidFill>
              <a:uFill>
                <a:solidFill>
                  <a:srgbClr val="ffffff"/>
                </a:solidFill>
              </a:uFill>
              <a:latin typeface="Arial"/>
            </a:endParaRPr>
          </a:p>
        </p:txBody>
      </p:sp>
      <p:pic>
        <p:nvPicPr>
          <p:cNvPr id="112" name="" descr=""/>
          <p:cNvPicPr/>
          <p:nvPr/>
        </p:nvPicPr>
        <p:blipFill>
          <a:blip r:embed="rId1"/>
          <a:stretch/>
        </p:blipFill>
        <p:spPr>
          <a:xfrm>
            <a:off x="152280" y="2362320"/>
            <a:ext cx="7715160" cy="977400"/>
          </a:xfrm>
          <a:prstGeom prst="rect">
            <a:avLst/>
          </a:prstGeom>
          <a:ln>
            <a:noFill/>
          </a:ln>
        </p:spPr>
      </p:pic>
      <p:sp>
        <p:nvSpPr>
          <p:cNvPr id="113" name="CustomShape 10"/>
          <p:cNvSpPr/>
          <p:nvPr/>
        </p:nvSpPr>
        <p:spPr>
          <a:xfrm>
            <a:off x="228600" y="3581280"/>
            <a:ext cx="8686440" cy="18000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We replace each group of 8 bits with its equivalent decimal number (see Appendix B) and add dots for separation.</a:t>
            </a:r>
            <a:endParaRPr b="0" lang="en-US" sz="1800" spc="-1" strike="noStrike">
              <a:solidFill>
                <a:srgbClr val="000000"/>
              </a:solidFill>
              <a:uFill>
                <a:solidFill>
                  <a:srgbClr val="ffffff"/>
                </a:solidFill>
              </a:uFill>
              <a:latin typeface="Arial"/>
            </a:endParaRPr>
          </a:p>
        </p:txBody>
      </p:sp>
      <p:pic>
        <p:nvPicPr>
          <p:cNvPr id="114" name="" descr=""/>
          <p:cNvPicPr/>
          <p:nvPr/>
        </p:nvPicPr>
        <p:blipFill>
          <a:blip r:embed="rId2"/>
          <a:stretch/>
        </p:blipFill>
        <p:spPr>
          <a:xfrm>
            <a:off x="304920" y="5486400"/>
            <a:ext cx="3071160" cy="914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366840" y="108000"/>
            <a:ext cx="437760" cy="474120"/>
          </a:xfrm>
          <a:prstGeom prst="rect">
            <a:avLst/>
          </a:prstGeom>
          <a:solidFill>
            <a:srgbClr val="ffcf01"/>
          </a:solidFill>
          <a:ln>
            <a:noFill/>
          </a:ln>
        </p:spPr>
        <p:style>
          <a:lnRef idx="0"/>
          <a:fillRef idx="0"/>
          <a:effectRef idx="0"/>
          <a:fontRef idx="minor"/>
        </p:style>
      </p:sp>
      <p:sp>
        <p:nvSpPr>
          <p:cNvPr id="11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fillRef idx="0"/>
          <a:effectRef idx="0"/>
          <a:fontRef idx="minor"/>
        </p:style>
      </p:sp>
      <p:sp>
        <p:nvSpPr>
          <p:cNvPr id="117" name="CustomShape 3"/>
          <p:cNvSpPr/>
          <p:nvPr/>
        </p:nvSpPr>
        <p:spPr>
          <a:xfrm>
            <a:off x="490680" y="530280"/>
            <a:ext cx="421920" cy="474120"/>
          </a:xfrm>
          <a:prstGeom prst="rect">
            <a:avLst/>
          </a:prstGeom>
          <a:solidFill>
            <a:srgbClr val="3333cc"/>
          </a:solidFill>
          <a:ln>
            <a:noFill/>
          </a:ln>
        </p:spPr>
        <p:style>
          <a:lnRef idx="0"/>
          <a:fillRef idx="0"/>
          <a:effectRef idx="0"/>
          <a:fontRef idx="minor"/>
        </p:style>
      </p:sp>
      <p:sp>
        <p:nvSpPr>
          <p:cNvPr id="11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fillRef idx="0"/>
          <a:effectRef idx="0"/>
          <a:fontRef idx="minor"/>
        </p:style>
      </p:sp>
      <p:sp>
        <p:nvSpPr>
          <p:cNvPr id="11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fillRef idx="0"/>
          <a:effectRef idx="0"/>
          <a:fontRef idx="minor"/>
        </p:style>
      </p:sp>
      <p:sp>
        <p:nvSpPr>
          <p:cNvPr id="120" name="CustomShape 6"/>
          <p:cNvSpPr/>
          <p:nvPr/>
        </p:nvSpPr>
        <p:spPr>
          <a:xfrm>
            <a:off x="711360" y="0"/>
            <a:ext cx="31320" cy="1052280"/>
          </a:xfrm>
          <a:prstGeom prst="rect">
            <a:avLst/>
          </a:prstGeom>
          <a:solidFill>
            <a:srgbClr val="1c1c1c"/>
          </a:solidFill>
          <a:ln>
            <a:noFill/>
          </a:ln>
        </p:spPr>
        <p:style>
          <a:lnRef idx="0"/>
          <a:fillRef idx="0"/>
          <a:effectRef idx="0"/>
          <a:fontRef idx="minor"/>
        </p:style>
      </p:sp>
      <p:sp>
        <p:nvSpPr>
          <p:cNvPr id="12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fillRef idx="0"/>
          <a:effectRef idx="0"/>
          <a:fontRef idx="minor"/>
        </p:style>
      </p:sp>
      <p:sp>
        <p:nvSpPr>
          <p:cNvPr id="122" name="CustomShape 8"/>
          <p:cNvSpPr/>
          <p:nvPr/>
        </p:nvSpPr>
        <p:spPr>
          <a:xfrm>
            <a:off x="228600" y="1143000"/>
            <a:ext cx="8686440" cy="9468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000000"/>
                </a:solidFill>
                <a:uFill>
                  <a:solidFill>
                    <a:srgbClr val="ffffff"/>
                  </a:solidFill>
                </a:uFill>
                <a:latin typeface="Times New Roman"/>
              </a:rPr>
              <a:t>Change the following IPv4 addresses from dotted-decimal notation to binary notation.</a:t>
            </a:r>
            <a:endParaRPr b="0" lang="en-US" sz="1800" spc="-1" strike="noStrike">
              <a:solidFill>
                <a:srgbClr val="000000"/>
              </a:solidFill>
              <a:uFill>
                <a:solidFill>
                  <a:srgbClr val="ffffff"/>
                </a:solidFill>
              </a:uFill>
              <a:latin typeface="Arial"/>
            </a:endParaRPr>
          </a:p>
        </p:txBody>
      </p:sp>
      <p:sp>
        <p:nvSpPr>
          <p:cNvPr id="123" name="CustomShape 9"/>
          <p:cNvSpPr/>
          <p:nvPr/>
        </p:nvSpPr>
        <p:spPr>
          <a:xfrm>
            <a:off x="1143000" y="0"/>
            <a:ext cx="2492280" cy="581040"/>
          </a:xfrm>
          <a:prstGeom prst="rect">
            <a:avLst/>
          </a:prstGeom>
          <a:noFill/>
          <a:ln>
            <a:noFill/>
          </a:ln>
        </p:spPr>
        <p:style>
          <a:lnRef idx="0"/>
          <a:fillRef idx="0"/>
          <a:effectRef idx="0"/>
          <a:fontRef idx="minor"/>
        </p:style>
        <p:txBody>
          <a:bodyPr wrap="none" lIns="90000" rIns="90000" tIns="46800" bIns="46800"/>
          <a:p>
            <a:pPr>
              <a:lnSpc>
                <a:spcPct val="100000"/>
              </a:lnSpc>
            </a:pPr>
            <a:r>
              <a:rPr b="1" i="1" lang="en-US" sz="3200" spc="-1" strike="noStrike">
                <a:solidFill>
                  <a:srgbClr val="ff0000"/>
                </a:solidFill>
                <a:uFill>
                  <a:solidFill>
                    <a:srgbClr val="ffffff"/>
                  </a:solidFill>
                </a:uFill>
                <a:latin typeface="Times New Roman"/>
              </a:rPr>
              <a:t>Example 19.2</a:t>
            </a:r>
            <a:endParaRPr b="0" lang="en-US" sz="1800" spc="-1" strike="noStrike">
              <a:solidFill>
                <a:srgbClr val="000000"/>
              </a:solidFill>
              <a:uFill>
                <a:solidFill>
                  <a:srgbClr val="ffffff"/>
                </a:solidFill>
              </a:uFill>
              <a:latin typeface="Arial"/>
            </a:endParaRPr>
          </a:p>
        </p:txBody>
      </p:sp>
      <p:pic>
        <p:nvPicPr>
          <p:cNvPr id="124" name="" descr=""/>
          <p:cNvPicPr/>
          <p:nvPr/>
        </p:nvPicPr>
        <p:blipFill>
          <a:blip r:embed="rId1"/>
          <a:stretch/>
        </p:blipFill>
        <p:spPr>
          <a:xfrm>
            <a:off x="228600" y="2209680"/>
            <a:ext cx="2869920" cy="876240"/>
          </a:xfrm>
          <a:prstGeom prst="rect">
            <a:avLst/>
          </a:prstGeom>
          <a:ln>
            <a:noFill/>
          </a:ln>
        </p:spPr>
      </p:pic>
      <p:sp>
        <p:nvSpPr>
          <p:cNvPr id="125" name="CustomShape 10"/>
          <p:cNvSpPr/>
          <p:nvPr/>
        </p:nvSpPr>
        <p:spPr>
          <a:xfrm>
            <a:off x="228600" y="3276720"/>
            <a:ext cx="8686440" cy="1373400"/>
          </a:xfrm>
          <a:prstGeom prst="rect">
            <a:avLst/>
          </a:prstGeom>
          <a:solidFill>
            <a:srgbClr val="ffffff"/>
          </a:solidFill>
          <a:ln>
            <a:noFill/>
          </a:ln>
        </p:spPr>
        <p:style>
          <a:lnRef idx="0"/>
          <a:fillRef idx="0"/>
          <a:effectRef idx="0"/>
          <a:fontRef idx="minor"/>
        </p:style>
        <p:txBody>
          <a:bodyPr lIns="90000" rIns="90000" tIns="46800" bIns="46800"/>
          <a:p>
            <a:pPr algn="just">
              <a:lnSpc>
                <a:spcPct val="100000"/>
              </a:lnSpc>
            </a:pPr>
            <a:r>
              <a:rPr b="1" i="1" lang="en-US" sz="2800" spc="-1" strike="noStrike">
                <a:solidFill>
                  <a:srgbClr val="ff0000"/>
                </a:solidFill>
                <a:uFill>
                  <a:solidFill>
                    <a:srgbClr val="ffffff"/>
                  </a:solidFill>
                </a:uFill>
                <a:latin typeface="Times New Roman"/>
              </a:rPr>
              <a:t>Solution</a:t>
            </a:r>
            <a:endParaRPr b="0" lang="en-US" sz="1800" spc="-1" strike="noStrike">
              <a:solidFill>
                <a:srgbClr val="000000"/>
              </a:solidFill>
              <a:uFill>
                <a:solidFill>
                  <a:srgbClr val="ffffff"/>
                </a:solidFill>
              </a:uFill>
              <a:latin typeface="Arial"/>
            </a:endParaRPr>
          </a:p>
          <a:p>
            <a:pPr algn="just">
              <a:lnSpc>
                <a:spcPct val="100000"/>
              </a:lnSpc>
            </a:pPr>
            <a:r>
              <a:rPr b="1" i="1" lang="en-US" sz="2800" spc="-1" strike="noStrike">
                <a:solidFill>
                  <a:srgbClr val="ff0000"/>
                </a:solidFill>
                <a:uFill>
                  <a:solidFill>
                    <a:srgbClr val="ffffff"/>
                  </a:solidFill>
                </a:uFill>
                <a:latin typeface="Times New Roman"/>
              </a:rPr>
              <a:t>We replace each decimal number with its binary equivalent (see Appendix B).</a:t>
            </a:r>
            <a:endParaRPr b="0" lang="en-US" sz="18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343080" y="4821120"/>
            <a:ext cx="7276680" cy="1045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