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sldIdLst>
    <p:sldId id="256" r:id="rId2"/>
    <p:sldId id="315" r:id="rId3"/>
    <p:sldId id="316" r:id="rId4"/>
    <p:sldId id="308" r:id="rId5"/>
    <p:sldId id="310" r:id="rId6"/>
    <p:sldId id="311" r:id="rId7"/>
    <p:sldId id="312" r:id="rId8"/>
    <p:sldId id="318" r:id="rId9"/>
    <p:sldId id="319" r:id="rId10"/>
    <p:sldId id="314" r:id="rId11"/>
    <p:sldId id="330" r:id="rId12"/>
    <p:sldId id="320" r:id="rId13"/>
    <p:sldId id="325" r:id="rId14"/>
    <p:sldId id="323" r:id="rId15"/>
    <p:sldId id="321" r:id="rId16"/>
    <p:sldId id="322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3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05" autoAdjust="0"/>
  </p:normalViewPr>
  <p:slideViewPr>
    <p:cSldViewPr>
      <p:cViewPr varScale="1">
        <p:scale>
          <a:sx n="65" d="100"/>
          <a:sy n="65" d="100"/>
        </p:scale>
        <p:origin x="-126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289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062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Lecture-2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77500" lnSpcReduction="2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can allow </a:t>
            </a:r>
            <a:r>
              <a:rPr lang="en-US" sz="2600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in finite automata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i.e., a transition from one state to another state without consuming any additional input symbol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between different states introduce non-determinism.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Makes it easier sometimes to construct </a:t>
            </a:r>
            <a:r>
              <a:rPr lang="en-US" sz="2600" kern="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NFAs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a transition is allowed to occur without reading in a symbol.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endParaRPr lang="en-US" sz="2600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600" b="1" i="1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Definition: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 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are those NFAs with at least one explicit 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 defined.</a:t>
            </a:r>
            <a:endParaRPr lang="en-US" sz="2600" b="1" i="1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have one more column in their transition </a:t>
            </a:r>
            <a:r>
              <a:rPr lang="en-US" sz="2600" kern="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table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Transition function δ is now a function that takes as arguments: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state in Q and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member of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{ε}; that is, an input symbol or the symbol ε.   We require that ε not be a symbol of the alphabet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 avoid any confusion.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2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 of e-transitions</a:t>
            </a:r>
          </a:p>
          <a:p>
            <a:r>
              <a:rPr lang="en-US" dirty="0">
                <a:solidFill>
                  <a:schemeClr val="tx1"/>
                </a:solidFill>
              </a:rPr>
              <a:t>We allow the automaton to accept the  empty string e.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that a transition is allowed to occur without reading in a symbol.</a:t>
            </a:r>
          </a:p>
          <a:p>
            <a:r>
              <a:rPr lang="en-US" dirty="0">
                <a:solidFill>
                  <a:schemeClr val="tx1"/>
                </a:solidFill>
              </a:rPr>
              <a:t>The resulting NFA is called e-NFA.</a:t>
            </a:r>
          </a:p>
          <a:p>
            <a:r>
              <a:rPr lang="en-US" dirty="0">
                <a:solidFill>
                  <a:schemeClr val="tx1"/>
                </a:solidFill>
              </a:rPr>
              <a:t>It adds “programming (design) convenience” (more intuitive for use in designing FA’s)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43444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Draw a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NFA that accepts decimal numbers consisting of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1. An optional + or – sign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2. A string of digits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3. A decimal point, and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4. Another string of digits. Either this string of digits or the string (2) can  be empty, but at least one of the two strings of digit must be nonempty.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# 1: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4897" y="5621970"/>
            <a:ext cx="809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 accepting decimal </a:t>
            </a:r>
            <a:r>
              <a:rPr lang="en-US" altLang="zh-TW" dirty="0" smtClean="0"/>
              <a:t>numbers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like 2.15, .125, +1.4, -</a:t>
            </a:r>
            <a:r>
              <a:rPr lang="en-US" altLang="zh-TW" dirty="0" smtClean="0"/>
              <a:t>0.501, +32.,  …</a:t>
            </a:r>
            <a:endParaRPr lang="en-US" altLang="zh-TW" dirty="0"/>
          </a:p>
        </p:txBody>
      </p:sp>
      <p:grpSp>
        <p:nvGrpSpPr>
          <p:cNvPr id="97" name="Group 105"/>
          <p:cNvGrpSpPr>
            <a:grpSpLocks/>
          </p:cNvGrpSpPr>
          <p:nvPr/>
        </p:nvGrpSpPr>
        <p:grpSpPr bwMode="auto">
          <a:xfrm>
            <a:off x="7541578" y="4148295"/>
            <a:ext cx="1592262" cy="792162"/>
            <a:chOff x="4757" y="2407"/>
            <a:chExt cx="1003" cy="499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4757" y="2407"/>
              <a:ext cx="1003" cy="499"/>
              <a:chOff x="476" y="2432"/>
              <a:chExt cx="1003" cy="499"/>
            </a:xfrm>
          </p:grpSpPr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102"/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103"/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936" y="241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</p:grpSp>
      <p:grpSp>
        <p:nvGrpSpPr>
          <p:cNvPr id="104" name="Group 67"/>
          <p:cNvGrpSpPr>
            <a:grpSpLocks/>
          </p:cNvGrpSpPr>
          <p:nvPr/>
        </p:nvGrpSpPr>
        <p:grpSpPr bwMode="auto">
          <a:xfrm>
            <a:off x="3180715" y="3395820"/>
            <a:ext cx="1295400" cy="1081087"/>
            <a:chOff x="2010" y="1933"/>
            <a:chExt cx="816" cy="681"/>
          </a:xfrm>
        </p:grpSpPr>
        <p:grpSp>
          <p:nvGrpSpPr>
            <p:cNvPr id="105" name="Group 65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07" name="Oval 63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64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109" name="Text Box 52"/>
          <p:cNvSpPr txBox="1">
            <a:spLocks noChangeArrowheads="1"/>
          </p:cNvSpPr>
          <p:nvPr/>
        </p:nvSpPr>
        <p:spPr bwMode="auto">
          <a:xfrm>
            <a:off x="134303" y="4332445"/>
            <a:ext cx="68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110" name="Group 61"/>
          <p:cNvGrpSpPr>
            <a:grpSpLocks/>
          </p:cNvGrpSpPr>
          <p:nvPr/>
        </p:nvGrpSpPr>
        <p:grpSpPr bwMode="auto">
          <a:xfrm>
            <a:off x="745490" y="4187982"/>
            <a:ext cx="1592263" cy="792163"/>
            <a:chOff x="476" y="2432"/>
            <a:chExt cx="1003" cy="499"/>
          </a:xfrm>
        </p:grpSpPr>
        <p:sp>
          <p:nvSpPr>
            <p:cNvPr id="111" name="Line 8"/>
            <p:cNvSpPr>
              <a:spLocks noChangeShapeType="1"/>
            </p:cNvSpPr>
            <p:nvPr/>
          </p:nvSpPr>
          <p:spPr bwMode="auto">
            <a:xfrm rot="16176898" flipH="1">
              <a:off x="1107" y="283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476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930" y="2432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55"/>
            <p:cNvSpPr txBox="1">
              <a:spLocks noChangeArrowheads="1"/>
            </p:cNvSpPr>
            <p:nvPr/>
          </p:nvSpPr>
          <p:spPr bwMode="auto">
            <a:xfrm>
              <a:off x="1070" y="248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5" name="Group 62"/>
          <p:cNvGrpSpPr>
            <a:grpSpLocks/>
          </p:cNvGrpSpPr>
          <p:nvPr/>
        </p:nvGrpSpPr>
        <p:grpSpPr bwMode="auto">
          <a:xfrm>
            <a:off x="2298065" y="4091145"/>
            <a:ext cx="1976438" cy="833437"/>
            <a:chOff x="1454" y="2371"/>
            <a:chExt cx="1245" cy="525"/>
          </a:xfrm>
        </p:grpSpPr>
        <p:sp>
          <p:nvSpPr>
            <p:cNvPr id="116" name="Line 56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dirty="0">
                  <a:latin typeface="Symbol" panose="05050102010706020507" pitchFamily="18" charset="2"/>
                </a:rPr>
                <a:t>e</a:t>
              </a:r>
              <a:r>
                <a:rPr lang="en-US" altLang="zh-TW" sz="2400" dirty="0"/>
                <a:t>, + , -</a:t>
              </a: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1" name="Line 79"/>
          <p:cNvSpPr>
            <a:spLocks noChangeShapeType="1"/>
          </p:cNvSpPr>
          <p:nvPr/>
        </p:nvSpPr>
        <p:spPr bwMode="auto">
          <a:xfrm rot="16176898" flipH="1">
            <a:off x="1963896" y="5034914"/>
            <a:ext cx="128587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" name="Group 87"/>
          <p:cNvGrpSpPr>
            <a:grpSpLocks/>
          </p:cNvGrpSpPr>
          <p:nvPr/>
        </p:nvGrpSpPr>
        <p:grpSpPr bwMode="auto">
          <a:xfrm>
            <a:off x="4274503" y="3806982"/>
            <a:ext cx="1519237" cy="1125538"/>
            <a:chOff x="2699" y="2192"/>
            <a:chExt cx="957" cy="709"/>
          </a:xfrm>
        </p:grpSpPr>
        <p:sp>
          <p:nvSpPr>
            <p:cNvPr id="123" name="Line 77"/>
            <p:cNvSpPr>
              <a:spLocks noChangeShapeType="1"/>
            </p:cNvSpPr>
            <p:nvPr/>
          </p:nvSpPr>
          <p:spPr bwMode="auto">
            <a:xfrm>
              <a:off x="2699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699" y="2192"/>
              <a:ext cx="957" cy="709"/>
              <a:chOff x="2699" y="2192"/>
              <a:chExt cx="957" cy="709"/>
            </a:xfrm>
          </p:grpSpPr>
          <p:grpSp>
            <p:nvGrpSpPr>
              <p:cNvPr id="125" name="Group 83"/>
              <p:cNvGrpSpPr>
                <a:grpSpLocks/>
              </p:cNvGrpSpPr>
              <p:nvPr/>
            </p:nvGrpSpPr>
            <p:grpSpPr bwMode="auto">
              <a:xfrm>
                <a:off x="3107" y="2402"/>
                <a:ext cx="549" cy="499"/>
                <a:chOff x="1066" y="2568"/>
                <a:chExt cx="549" cy="499"/>
              </a:xfrm>
            </p:grpSpPr>
            <p:sp>
              <p:nvSpPr>
                <p:cNvPr id="127" name="Oval 81"/>
                <p:cNvSpPr>
                  <a:spLocks noChangeArrowheads="1"/>
                </p:cNvSpPr>
                <p:nvPr/>
              </p:nvSpPr>
              <p:spPr bwMode="auto">
                <a:xfrm>
                  <a:off x="1066" y="2568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06" y="261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 dirty="0"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126" name="Text Box 85"/>
              <p:cNvSpPr txBox="1">
                <a:spLocks noChangeArrowheads="1"/>
              </p:cNvSpPr>
              <p:nvPr/>
            </p:nvSpPr>
            <p:spPr bwMode="auto">
              <a:xfrm>
                <a:off x="2699" y="2192"/>
                <a:ext cx="36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zh-TW" sz="2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0"/>
                  </a:lnSpc>
                  <a:spcBef>
                    <a:spcPct val="50000"/>
                  </a:spcBef>
                </a:pPr>
                <a:r>
                  <a:rPr lang="en-US" altLang="zh-TW" sz="2400" b="1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129" name="Group 88"/>
          <p:cNvGrpSpPr>
            <a:grpSpLocks/>
          </p:cNvGrpSpPr>
          <p:nvPr/>
        </p:nvGrpSpPr>
        <p:grpSpPr bwMode="auto">
          <a:xfrm>
            <a:off x="6650990" y="3379945"/>
            <a:ext cx="1295400" cy="1081087"/>
            <a:chOff x="2010" y="1933"/>
            <a:chExt cx="816" cy="681"/>
          </a:xfrm>
        </p:grpSpPr>
        <p:grpSp>
          <p:nvGrpSpPr>
            <p:cNvPr id="130" name="Group 89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32" name="Oval 90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91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Text Box 92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34" name="Group 93"/>
          <p:cNvGrpSpPr>
            <a:grpSpLocks/>
          </p:cNvGrpSpPr>
          <p:nvPr/>
        </p:nvGrpSpPr>
        <p:grpSpPr bwMode="auto">
          <a:xfrm>
            <a:off x="5768340" y="4075270"/>
            <a:ext cx="1976438" cy="833437"/>
            <a:chOff x="1454" y="2371"/>
            <a:chExt cx="1245" cy="525"/>
          </a:xfrm>
        </p:grpSpPr>
        <p:sp>
          <p:nvSpPr>
            <p:cNvPr id="135" name="Line 94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97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0" name="Line 108"/>
          <p:cNvSpPr>
            <a:spLocks noChangeShapeType="1"/>
          </p:cNvSpPr>
          <p:nvPr/>
        </p:nvSpPr>
        <p:spPr bwMode="auto">
          <a:xfrm rot="16176898" flipH="1">
            <a:off x="5277009" y="6042976"/>
            <a:ext cx="128588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118"/>
          <p:cNvGrpSpPr>
            <a:grpSpLocks/>
          </p:cNvGrpSpPr>
          <p:nvPr/>
        </p:nvGrpSpPr>
        <p:grpSpPr bwMode="auto">
          <a:xfrm>
            <a:off x="3553778" y="4908707"/>
            <a:ext cx="2312987" cy="1295400"/>
            <a:chOff x="2245" y="2886"/>
            <a:chExt cx="1457" cy="816"/>
          </a:xfrm>
        </p:grpSpPr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2562" y="2886"/>
              <a:ext cx="6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" name="Group 113"/>
            <p:cNvGrpSpPr>
              <a:grpSpLocks/>
            </p:cNvGrpSpPr>
            <p:nvPr/>
          </p:nvGrpSpPr>
          <p:grpSpPr bwMode="auto">
            <a:xfrm>
              <a:off x="3153" y="3203"/>
              <a:ext cx="549" cy="499"/>
              <a:chOff x="3153" y="3203"/>
              <a:chExt cx="549" cy="499"/>
            </a:xfrm>
          </p:grpSpPr>
          <p:sp>
            <p:nvSpPr>
              <p:cNvPr id="145" name="Oval 110"/>
              <p:cNvSpPr>
                <a:spLocks noChangeArrowheads="1"/>
              </p:cNvSpPr>
              <p:nvPr/>
            </p:nvSpPr>
            <p:spPr bwMode="auto">
              <a:xfrm>
                <a:off x="3153" y="3203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3293" y="3254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2245" y="306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47" name="Group 119"/>
          <p:cNvGrpSpPr>
            <a:grpSpLocks/>
          </p:cNvGrpSpPr>
          <p:nvPr/>
        </p:nvGrpSpPr>
        <p:grpSpPr bwMode="auto">
          <a:xfrm>
            <a:off x="5857240" y="4835682"/>
            <a:ext cx="1081088" cy="720725"/>
            <a:chOff x="3696" y="2840"/>
            <a:chExt cx="681" cy="454"/>
          </a:xfrm>
        </p:grpSpPr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 flipV="1">
              <a:off x="3696" y="2840"/>
              <a:ext cx="68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117"/>
            <p:cNvSpPr txBox="1">
              <a:spLocks noChangeArrowheads="1"/>
            </p:cNvSpPr>
            <p:nvPr/>
          </p:nvSpPr>
          <p:spPr bwMode="auto">
            <a:xfrm>
              <a:off x="3968" y="300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0" name="Oval 121"/>
          <p:cNvSpPr>
            <a:spLocks noChangeArrowheads="1"/>
          </p:cNvSpPr>
          <p:nvPr/>
        </p:nvSpPr>
        <p:spPr bwMode="auto">
          <a:xfrm>
            <a:off x="8376603" y="4213382"/>
            <a:ext cx="649287" cy="649288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22"/>
          <p:cNvSpPr>
            <a:spLocks noChangeArrowheads="1"/>
          </p:cNvSpPr>
          <p:nvPr/>
        </p:nvSpPr>
        <p:spPr bwMode="auto">
          <a:xfrm>
            <a:off x="8290878" y="4140357"/>
            <a:ext cx="793750" cy="79375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50" grpId="0" animBg="1"/>
      <p:bldP spid="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b="1" dirty="0"/>
              <a:t>Formal Notation for an e-NFA</a:t>
            </a:r>
          </a:p>
          <a:p>
            <a:r>
              <a:rPr lang="en-US" dirty="0" smtClean="0"/>
              <a:t>E </a:t>
            </a:r>
            <a:r>
              <a:rPr lang="en-US" dirty="0"/>
              <a:t>= ({q0, q1, ..., q5}, {., </a:t>
            </a:r>
            <a:r>
              <a:rPr lang="en-US" dirty="0" smtClean="0"/>
              <a:t>-,+,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, </a:t>
            </a:r>
            <a:r>
              <a:rPr lang="en-US" dirty="0"/>
              <a:t>0, 1, ..., 9},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, </a:t>
            </a:r>
            <a:r>
              <a:rPr lang="en-US" dirty="0"/>
              <a:t>q0, {q5}) </a:t>
            </a:r>
          </a:p>
          <a:p>
            <a:r>
              <a:rPr lang="en-US" dirty="0"/>
              <a:t> The transitions, e.g., include </a:t>
            </a:r>
          </a:p>
          <a:p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) </a:t>
            </a:r>
            <a:r>
              <a:rPr lang="en-US" dirty="0"/>
              <a:t>= {q1}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Ø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Formal Notation for an </a:t>
            </a:r>
            <a:r>
              <a:rPr lang="en-US" altLang="zh-TW" b="1" dirty="0" smtClean="0">
                <a:latin typeface="Symbol" panose="05050102010706020507" pitchFamily="18" charset="2"/>
              </a:rPr>
              <a:t>e</a:t>
            </a:r>
            <a:r>
              <a:rPr lang="en-US" altLang="zh-TW" b="1" dirty="0" smtClean="0"/>
              <a:t>-NFA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3962400"/>
            <a:ext cx="5689600" cy="1932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9" y="2373303"/>
            <a:ext cx="5133224" cy="1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</a:t>
            </a:r>
            <a:r>
              <a:rPr lang="en-US" dirty="0" smtClean="0">
                <a:solidFill>
                  <a:schemeClr val="tx1"/>
                </a:solidFill>
              </a:rPr>
              <a:t>#2: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 smtClean="0">
                <a:solidFill>
                  <a:schemeClr val="tx1"/>
                </a:solidFill>
                <a:sym typeface="Symbol" pitchFamily="28" charset="2"/>
              </a:rPr>
              <a:t>NFA..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951881" y="1447800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L = {w | w is empty, </a:t>
            </a:r>
            <a:r>
              <a:rPr lang="en-US" sz="2400" u="sng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or</a:t>
            </a: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 if non-empty will end in 01}</a:t>
            </a:r>
          </a:p>
        </p:txBody>
      </p:sp>
      <p:graphicFrame>
        <p:nvGraphicFramePr>
          <p:cNvPr id="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8338738"/>
              </p:ext>
            </p:extLst>
          </p:nvPr>
        </p:nvGraphicFramePr>
        <p:xfrm>
          <a:off x="596152" y="4219575"/>
          <a:ext cx="3394204" cy="1920240"/>
        </p:xfrm>
        <a:graphic>
          <a:graphicData uri="http://schemas.openxmlformats.org/drawingml/2006/table">
            <a:tbl>
              <a:tblPr/>
              <a:tblGrid>
                <a:gridCol w="848551"/>
                <a:gridCol w="848551"/>
                <a:gridCol w="848551"/>
                <a:gridCol w="848551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-closure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83"/>
          <p:cNvSpPr>
            <a:spLocks noChangeShapeType="1"/>
          </p:cNvSpPr>
          <p:nvPr/>
        </p:nvSpPr>
        <p:spPr bwMode="auto">
          <a:xfrm>
            <a:off x="281956" y="49196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3787156" y="4614863"/>
            <a:ext cx="1666875" cy="747712"/>
            <a:chOff x="2256" y="3321"/>
            <a:chExt cx="1050" cy="471"/>
          </a:xfrm>
        </p:grpSpPr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ECLOSE(q’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3" name="Rectangle 87"/>
          <p:cNvSpPr txBox="1">
            <a:spLocks noChangeArrowheads="1"/>
          </p:cNvSpPr>
          <p:nvPr/>
        </p:nvSpPr>
        <p:spPr bwMode="auto">
          <a:xfrm>
            <a:off x="5350844" y="2238375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-closure of a state q, </a:t>
            </a:r>
            <a:r>
              <a:rPr kumimoji="0" lang="en-US" sz="2400" b="1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ECLOSE(q)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is the set of all states (including itself) that can be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reached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q by repeatedly making an arbitrary number of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-transitions.  </a:t>
            </a: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34356" y="3319463"/>
            <a:ext cx="914400" cy="366712"/>
            <a:chOff x="228600" y="3976688"/>
            <a:chExt cx="914400" cy="366713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1653556" y="1968500"/>
            <a:ext cx="2667000" cy="1184275"/>
            <a:chOff x="1447800" y="2625725"/>
            <a:chExt cx="2667000" cy="1184275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0,1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348756" y="2938463"/>
            <a:ext cx="609600" cy="976312"/>
            <a:chOff x="1143000" y="3595688"/>
            <a:chExt cx="609600" cy="976312"/>
          </a:xfrm>
        </p:grpSpPr>
        <p:sp>
          <p:nvSpPr>
            <p:cNvPr id="29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q’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30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sym typeface="Symbol" pitchFamily="28" charset="2"/>
                </a:rPr>
                <a:t>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33" name="Group 141"/>
          <p:cNvGrpSpPr>
            <a:grpSpLocks/>
          </p:cNvGrpSpPr>
          <p:nvPr/>
        </p:nvGrpSpPr>
        <p:grpSpPr bwMode="auto">
          <a:xfrm>
            <a:off x="3787156" y="5300663"/>
            <a:ext cx="1681163" cy="750887"/>
            <a:chOff x="2256" y="3321"/>
            <a:chExt cx="1059" cy="473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534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close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 state </a:t>
            </a:r>
            <a:r>
              <a:rPr lang="en-US" sz="2000" i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 following all transitions out of </a:t>
            </a:r>
            <a:r>
              <a:rPr lang="en-US" sz="2000" i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that are labeled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Basis: state q is in ECLOSE(q).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Induction: If p is in state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 and there is a transition form p to r using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then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r is in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).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1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5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endParaRPr lang="en-US" i="1" dirty="0" smtClean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 smtClean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00400"/>
            <a:ext cx="4715903" cy="2285481"/>
            <a:chOff x="1860849" y="3579655"/>
            <a:chExt cx="5096903" cy="228548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754230" y="4516184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46599" y="4183924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60849" y="4488724"/>
              <a:ext cx="285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679999" y="4488722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13399" y="41774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7467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801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48135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469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5880399" y="4467065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424352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5</a:t>
              </a:r>
              <a:endParaRPr lang="en-US" sz="1400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280199" y="533173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4</a:t>
              </a:r>
              <a:endParaRPr lang="en-US" sz="1400" dirty="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546774" y="4689175"/>
              <a:ext cx="733425" cy="813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4813599" y="4710831"/>
              <a:ext cx="777875" cy="79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24050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35485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197588" y="5030947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160941" y="3579655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5270422" y="3587146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5202536" y="5108512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943458" y="4091067"/>
              <a:ext cx="2632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</a:t>
              </a:r>
              <a:endParaRPr lang="en-US" sz="1400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679719" y="4142847"/>
              <a:ext cx="526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,+,-</a:t>
              </a:r>
              <a:endParaRPr lang="en-US" sz="14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76858" y="4246571"/>
              <a:ext cx="418935" cy="4235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16246" y="4289899"/>
              <a:ext cx="340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q</a:t>
              </a:r>
              <a:r>
                <a:rPr lang="en-US" sz="1400" baseline="-25000" dirty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723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959" y="3764547"/>
            <a:ext cx="8229600" cy="2129649"/>
          </a:xfrm>
        </p:spPr>
        <p:txBody>
          <a:bodyPr/>
          <a:lstStyle/>
          <a:p>
            <a:r>
              <a:rPr lang="en-US" dirty="0" smtClean="0"/>
              <a:t>ECLOSE(1)</a:t>
            </a:r>
          </a:p>
          <a:p>
            <a:r>
              <a:rPr lang="en-US" dirty="0" smtClean="0"/>
              <a:t>={1,2,3,4,6}</a:t>
            </a:r>
          </a:p>
          <a:p>
            <a:r>
              <a:rPr lang="en-US" dirty="0" smtClean="0"/>
              <a:t>ECLOSE(2)</a:t>
            </a:r>
          </a:p>
          <a:p>
            <a:r>
              <a:rPr lang="en-US" dirty="0" smtClean="0"/>
              <a:t>={2,3,6}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63521" y="2245532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829780" y="1840355"/>
            <a:ext cx="438596" cy="423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26753" y="1755705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5255643" y="1971269"/>
            <a:ext cx="1001768" cy="9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86538" y="1755706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2871415" y="2723981"/>
            <a:ext cx="408718" cy="421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68375" y="1518705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291694" y="2836403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3175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70535" y="1496827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7501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205122" y="154014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3787979" y="3124800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5314533" y="3102680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V="1">
            <a:off x="5264063" y="1755705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719412" y="2872863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038600" y="1447800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467169" y="1467889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615083" y="3122374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061140" y="314873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a</a:t>
            </a:r>
            <a:endParaRPr lang="en-US" sz="14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324011" y="2158752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135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lvl="1" indent="-28575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</a:pPr>
                <a:r>
                  <a:rPr kumimoji="1" lang="en-US" altLang="zh-TW" sz="2800" dirty="0" smtClean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Recursive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definition of extended transition function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: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Basis: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ECLOSE(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). 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Induction: if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= </a:t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then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is computed as:</a:t>
                </a:r>
              </a:p>
              <a:p>
                <a:pPr marL="1143000" lvl="2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) =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k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and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                  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},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then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})=</a:t>
                </a:r>
                <a:r>
                  <a:rPr kumimoji="1" lang="en-US" altLang="zh-TW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     </a:t>
                </a:r>
                <a:r>
                  <a:rPr kumimoji="1" lang="en-US" altLang="zh-TW" sz="2400" i="1" dirty="0" smtClean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ja-JP" sz="2400" i="1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)) 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77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4000" b="1" dirty="0" smtClean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4000" b="1" dirty="0" smtClean="0">
                <a:solidFill>
                  <a:schemeClr val="tx1"/>
                </a:solidFill>
                <a:latin typeface="Times New Roman"/>
                <a:ea typeface="新細明體"/>
              </a:rPr>
              <a:t>-NFA’s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216490"/>
              </p:ext>
            </p:extLst>
          </p:nvPr>
        </p:nvGraphicFramePr>
        <p:xfrm>
          <a:off x="7608843" y="4343400"/>
          <a:ext cx="333375" cy="763587"/>
        </p:xfrm>
        <a:graphic>
          <a:graphicData uri="http://schemas.openxmlformats.org/presentationml/2006/ole">
            <p:oleObj spid="_x0000_s2084" name="Equation" r:id="rId4" imgW="165028" imgH="3681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9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3600" b="1" dirty="0" smtClean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3600" b="1" dirty="0" smtClean="0">
                <a:solidFill>
                  <a:schemeClr val="tx1"/>
                </a:solidFill>
                <a:latin typeface="Times New Roman"/>
                <a:ea typeface="新細明體"/>
              </a:rPr>
              <a:t>-NFA’s..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Induction: if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xa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  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is computed as: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a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},</a:t>
                </a:r>
              </a:p>
              <a:p>
                <a:pPr lvl="2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then    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ECLOSE({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}).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  <a:blipFill rotWithShape="0">
                <a:blip r:embed="rId3"/>
                <a:stretch>
                  <a:fillRect t="-2094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  <a:blipFill rotWithShape="0">
                <a:blip r:embed="rId4"/>
                <a:stretch>
                  <a:fillRect t="-1587" r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898528" y="3352800"/>
            <a:ext cx="1584325" cy="2636838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90241" y="3424238"/>
            <a:ext cx="1584325" cy="263683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8353" y="4421188"/>
            <a:ext cx="49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566" y="3352800"/>
            <a:ext cx="1506537" cy="27082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989853" y="4708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721816" y="4287838"/>
            <a:ext cx="1584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99703" y="3916363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45553" y="3597275"/>
            <a:ext cx="11525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)=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929560"/>
              </p:ext>
            </p:extLst>
          </p:nvPr>
        </p:nvGraphicFramePr>
        <p:xfrm>
          <a:off x="2029666" y="3568700"/>
          <a:ext cx="328612" cy="503238"/>
        </p:xfrm>
        <a:graphic>
          <a:graphicData uri="http://schemas.openxmlformats.org/presentationml/2006/ole">
            <p:oleObj spid="_x0000_s3106" name="Equation" r:id="rId5" imgW="139579" imgH="215713" progId="">
              <p:embed/>
            </p:oleObj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194641" y="427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i="1">
                <a:effectLst/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13978" y="54879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solidFill>
                  <a:srgbClr val="FF3300"/>
                </a:solidFill>
                <a:effectLst/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21816" y="4576763"/>
            <a:ext cx="16557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794841" y="5224463"/>
            <a:ext cx="18716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85416" y="42624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1128" y="49942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463303" y="3697288"/>
            <a:ext cx="13700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141166" y="40005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142753" y="43608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242766" y="54403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249241" y="35687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234953" y="39147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220666" y="498316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185117" y="3843338"/>
            <a:ext cx="14017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ECLOSE</a:t>
            </a:r>
            <a:endParaRPr lang="en-US" altLang="ja-JP" sz="1600" b="1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 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…,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4881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FA with </a:t>
            </a:r>
            <a:r>
              <a:rPr kumimoji="1" lang="en-US" altLang="zh-TW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-transition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5.6) for e-NFA</a:t>
                </a:r>
              </a:p>
              <a:p>
                <a:pPr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=ECLOSE(q</a:t>
                </a:r>
                <a:r>
                  <a:rPr lang="en-US" altLang="zh-TW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 as follows</a:t>
                </a:r>
              </a:p>
              <a:p>
                <a:pPr marL="201168" lvl="1" indent="0">
                  <a:buNone/>
                  <a:defRPr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 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e5)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δ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 δ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01168" lvl="1" indent="0">
                  <a:lnSpc>
                    <a:spcPct val="70000"/>
                  </a:lnSpc>
                  <a:buNone/>
                  <a:defRPr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ECLOSE the result of step (1)</a:t>
                </a: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ECLOSE(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CLOSE(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01168" lvl="1" indent="0">
                  <a:lnSpc>
                    <a:spcPct val="80000"/>
                  </a:lnSpc>
                  <a:buNone/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/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5. )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5.6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80000"/>
                  </a:lnSpc>
                  <a:buNone/>
                  <a:defRPr/>
                </a:pPr>
                <a:endParaRPr lang="en-US" altLang="zh-TW" sz="1800" dirty="0" smtClean="0">
                  <a:solidFill>
                    <a:schemeClr val="tx1"/>
                  </a:solidFill>
                  <a:ea typeface="DFKai-SB" panose="03000509000000000000" pitchFamily="65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  <a:blipFill rotWithShape="0">
                <a:blip r:embed="rId2"/>
                <a:stretch>
                  <a:fillRect l="-1498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47800"/>
            <a:ext cx="472480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2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We describe the effect of a string of inputs on a DFA by extending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 smtClean="0"/>
                  <a:t/>
                </a:r>
                <a:r>
                  <a:rPr lang="en-US" altLang="en-US" dirty="0"/>
                  <a:t>to a state and a string.</a:t>
                </a:r>
              </a:p>
              <a:p>
                <a:r>
                  <a:rPr lang="en-US" altLang="en-US" dirty="0"/>
                  <a:t>Induction on length of string.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Basis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(q,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 = </a:t>
                </a:r>
                <a:r>
                  <a:rPr lang="en-US" altLang="en-US" dirty="0" smtClean="0"/>
                  <a:t>q</a:t>
                </a:r>
              </a:p>
              <a:p>
                <a:r>
                  <a:rPr lang="en-US" altLang="en-US" dirty="0"/>
                  <a:t>Suppose w is a string where w=</a:t>
                </a:r>
                <a:r>
                  <a:rPr lang="en-US" altLang="en-US" dirty="0" err="1"/>
                  <a:t>xa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w=1101 is broken into x=110 and a=1.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Induction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 smtClean="0"/>
                  <a:t>q,w</a:t>
                </a:r>
                <a:r>
                  <a:rPr lang="en-US" altLang="en-US" dirty="0" smtClean="0"/>
                  <a:t>) </a:t>
                </a:r>
                <a:r>
                  <a:rPr lang="en-US" altLang="en-US" dirty="0"/>
                  <a:t>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 smtClean="0"/>
                  <a:t>q,x</a:t>
                </a:r>
                <a:r>
                  <a:rPr lang="en-US" altLang="en-US" dirty="0" smtClean="0"/>
                  <a:t>),</a:t>
                </a:r>
                <a:r>
                  <a:rPr lang="en-US" altLang="en-US" dirty="0"/>
                  <a:t>a</a:t>
                </a:r>
                <a:r>
                  <a:rPr lang="en-US" altLang="en-US" dirty="0" smtClean="0"/>
                  <a:t>)=</a:t>
                </a:r>
                <a:r>
                  <a:rPr lang="en-US" altLang="en-US" i="1" dirty="0" smtClean="0"/>
                  <a:t>r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40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</a:rPr>
              <a:t>Eliminating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</a:rPr>
              <a:t>-Transitions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-transition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good for design of FA, but for implementation, they have to be eliminated.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find an equivalent DFA (a theorem seen later).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s-ES_tradnl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DFA </a:t>
            </a:r>
            <a:endParaRPr lang="es-ES_tradnl" altLang="zh-TW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s-ES_tradnl" altLang="zh-TW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s-ES_tradnl" altLang="zh-TW" i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     </a:t>
            </a:r>
            <a:r>
              <a:rPr lang="es-ES_tradnl" altLang="zh-TW" b="1" i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8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is the set of subsets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 which each accessible is an e-closed subset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i.e., are sets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such that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In other words, each e-closed set of states,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includes those states such that any e-transition out of one of the states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leads to a state that is also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(initial state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{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|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∩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}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2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i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/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is computed for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and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kumimoji="1" lang="en-US" altLang="zh-TW" sz="2800" i="1" baseline="-250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the following way: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Let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 = {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..., </a:t>
                </a:r>
                <a:r>
                  <a:rPr kumimoji="1" lang="es-ES_tradnl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kumimoji="1" lang="es-ES_tradnl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zh-TW" altLang="es-ES_tradnl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/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Compute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and let this set be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Set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= 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       = </a:t>
                </a:r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ECLOSE(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𝐸𝐶𝐿𝑂𝑆𝐸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𝑟𝑗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</a:t>
                </a:r>
                <a:endParaRPr kumimoji="1" lang="en-US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Technique to create accessible states in DFA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starting from the start state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-NFA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generate ECLOSE(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as start state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D;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from the generated states to derive other states.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501" r="-3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2551856"/>
              </p:ext>
            </p:extLst>
          </p:nvPr>
        </p:nvGraphicFramePr>
        <p:xfrm>
          <a:off x="2667000" y="2590800"/>
          <a:ext cx="333375" cy="763588"/>
        </p:xfrm>
        <a:graphic>
          <a:graphicData uri="http://schemas.openxmlformats.org/presentationml/2006/ole">
            <p:oleObj spid="_x0000_s4110" name="Equation" r:id="rId5" imgW="165028" imgH="3681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143000"/>
            <a:ext cx="8229600" cy="2404286"/>
          </a:xfrm>
        </p:spPr>
        <p:txBody>
          <a:bodyPr>
            <a:normAutofit lnSpcReduction="10000"/>
          </a:bodyPr>
          <a:lstStyle/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Start state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=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+)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= ECLOSE(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0)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lang="es-ES_tradnl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.)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159126" y="4581526"/>
            <a:ext cx="1970088" cy="841376"/>
            <a:chOff x="1360" y="2011"/>
            <a:chExt cx="1241" cy="530"/>
          </a:xfrm>
        </p:grpSpPr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1381" y="229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1360" y="201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  </a:t>
              </a:r>
              <a:r>
                <a:rPr lang="en-US" altLang="zh-TW" sz="2000" b="1" dirty="0">
                  <a:ea typeface="新細明體" panose="02020500000000000000" pitchFamily="18" charset="-120"/>
                </a:rPr>
                <a:t>+ , -</a:t>
              </a:r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2057" y="2042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097" y="213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996950" y="4830762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start</a:t>
            </a: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608138" y="4686300"/>
            <a:ext cx="1592262" cy="968375"/>
            <a:chOff x="383" y="2077"/>
            <a:chExt cx="1003" cy="610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 rot="16176898" flipH="1">
              <a:off x="1015" y="2474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83" y="23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37" y="2077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a typeface="新細明體" panose="02020500000000000000" pitchFamily="18" charset="-12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8" y="2158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rot="16176898" flipH="1">
              <a:off x="1151" y="261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3124200" y="3810000"/>
            <a:ext cx="4103688" cy="1008062"/>
            <a:chOff x="1338" y="1525"/>
            <a:chExt cx="2585" cy="635"/>
          </a:xfrm>
        </p:grpSpPr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333" y="152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3253" y="161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V="1">
              <a:off x="1338" y="1706"/>
              <a:ext cx="199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201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3124200" y="5322887"/>
            <a:ext cx="4087813" cy="1295400"/>
            <a:chOff x="1338" y="2478"/>
            <a:chExt cx="2575" cy="816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3323" y="279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3243" y="288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1338" y="2478"/>
              <a:ext cx="199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2109" y="2528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36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.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41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153" y="1600200"/>
            <a:ext cx="8686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 smtClean="0">
                <a:effectLst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s-ES_tradnl" altLang="zh-TW" sz="2400" i="1" dirty="0" smtClean="0">
              <a:effectLst/>
              <a:latin typeface="Symbol" panose="05050102010706020507" pitchFamily="18" charset="2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 smtClean="0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}, 0) = ECLOSE(</a:t>
            </a:r>
            <a:r>
              <a:rPr lang="en-US" altLang="zh-TW" sz="2400" i="1" dirty="0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smtClean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0)) = ECLOSE({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 smtClean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    = 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 smtClean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}...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 smtClean="0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}, .) = ECLOSE(</a:t>
            </a:r>
            <a:r>
              <a:rPr lang="en-US" altLang="zh-TW" sz="2400" i="1" dirty="0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smtClean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.)) = ECLOSE({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   = 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</a:t>
            </a:r>
            <a:endParaRPr lang="en-US" altLang="zh-TW" sz="2400" dirty="0" smtClean="0">
              <a:effectLst/>
              <a:ea typeface="DFKai-SB" panose="03000509000000000000" pitchFamily="65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066800"/>
            <a:ext cx="5334000" cy="2304488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96553" y="4326186"/>
            <a:ext cx="5105400" cy="2133600"/>
            <a:chOff x="-2" y="1525"/>
            <a:chExt cx="3925" cy="17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361" y="2016"/>
              <a:ext cx="1240" cy="525"/>
              <a:chOff x="1361" y="2016"/>
              <a:chExt cx="1240" cy="525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381" y="229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1361" y="2016"/>
                <a:ext cx="771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b="1" dirty="0">
                    <a:ea typeface="新細明體" panose="02020500000000000000" pitchFamily="18" charset="-120"/>
                  </a:rPr>
                  <a:t>+ , -</a:t>
                </a:r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57" y="2042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097" y="2133"/>
                <a:ext cx="409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-2" y="2168"/>
              <a:ext cx="53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start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83" y="2077"/>
              <a:ext cx="1168" cy="609"/>
              <a:chOff x="383" y="2077"/>
              <a:chExt cx="1168" cy="609"/>
            </a:xfrm>
          </p:grpSpPr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rot="16176898" flipH="1">
                <a:off x="1014" y="2474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383" y="23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837" y="2077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748" y="2158"/>
                <a:ext cx="80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rot="16176898" flipH="1">
                <a:off x="1150" y="261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1338" y="1525"/>
              <a:ext cx="2585" cy="635"/>
              <a:chOff x="1338" y="1525"/>
              <a:chExt cx="2585" cy="635"/>
            </a:xfrm>
          </p:grpSpPr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333" y="152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253" y="161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199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2052" y="1529"/>
                <a:ext cx="9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338" y="2478"/>
              <a:ext cx="2575" cy="816"/>
              <a:chOff x="1338" y="2478"/>
              <a:chExt cx="2575" cy="816"/>
            </a:xfrm>
          </p:grpSpPr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3323" y="279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88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1996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528"/>
                <a:ext cx="998" cy="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82376" y="5290149"/>
            <a:ext cx="953442" cy="753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7182376" y="4836368"/>
            <a:ext cx="1057501" cy="43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33576" y="5031013"/>
            <a:ext cx="1298138" cy="6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6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495854" y="4994988"/>
            <a:ext cx="1298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0,1,..,9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Finite 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Automata with Epsilon-Transitions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308850" y="5060950"/>
            <a:ext cx="1295400" cy="1081088"/>
            <a:chOff x="4604" y="3188"/>
            <a:chExt cx="816" cy="68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 flipV="1">
              <a:off x="4794" y="3188"/>
              <a:ext cx="453" cy="454"/>
              <a:chOff x="2200" y="2160"/>
              <a:chExt cx="453" cy="454"/>
            </a:xfrm>
          </p:grpSpPr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04" y="363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304" y="1643030"/>
            <a:ext cx="8918575" cy="3608387"/>
            <a:chOff x="-2" y="1081"/>
            <a:chExt cx="5618" cy="227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-2" y="1081"/>
              <a:ext cx="5618" cy="2213"/>
              <a:chOff x="-2" y="1081"/>
              <a:chExt cx="5618" cy="2213"/>
            </a:xfrm>
          </p:grpSpPr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3198" y="1081"/>
                <a:ext cx="816" cy="681"/>
                <a:chOff x="2010" y="1933"/>
                <a:chExt cx="816" cy="681"/>
              </a:xfrm>
            </p:grpSpPr>
            <p:grpSp>
              <p:nvGrpSpPr>
                <p:cNvPr id="60" name="Group 11"/>
                <p:cNvGrpSpPr>
                  <a:grpSpLocks/>
                </p:cNvGrpSpPr>
                <p:nvPr/>
              </p:nvGrpSpPr>
              <p:grpSpPr bwMode="auto">
                <a:xfrm>
                  <a:off x="2200" y="2160"/>
                  <a:ext cx="453" cy="454"/>
                  <a:chOff x="2200" y="2160"/>
                  <a:chExt cx="453" cy="454"/>
                </a:xfrm>
              </p:grpSpPr>
              <p:sp>
                <p:nvSpPr>
                  <p:cNvPr id="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453" cy="45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341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0" y="1933"/>
                  <a:ext cx="8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23" name="Group 15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31" name="Group 16"/>
                <p:cNvGrpSpPr>
                  <a:grpSpLocks/>
                </p:cNvGrpSpPr>
                <p:nvPr/>
              </p:nvGrpSpPr>
              <p:grpSpPr bwMode="auto">
                <a:xfrm>
                  <a:off x="-2" y="1525"/>
                  <a:ext cx="3925" cy="1769"/>
                  <a:chOff x="-2" y="1525"/>
                  <a:chExt cx="3925" cy="1769"/>
                </a:xfrm>
              </p:grpSpPr>
              <p:grpSp>
                <p:nvGrpSpPr>
                  <p:cNvPr id="3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61" y="2016"/>
                    <a:ext cx="1240" cy="525"/>
                    <a:chOff x="1361" y="2016"/>
                    <a:chExt cx="1240" cy="525"/>
                  </a:xfrm>
                </p:grpSpPr>
                <p:sp>
                  <p:nvSpPr>
                    <p:cNvPr id="5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299"/>
                      <a:ext cx="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1" y="2016"/>
                      <a:ext cx="7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2000" b="1">
                          <a:ea typeface="新細明體" panose="02020500000000000000" pitchFamily="18" charset="-120"/>
                        </a:rPr>
                        <a:t>+ , -</a:t>
                      </a:r>
                    </a:p>
                  </p:txBody>
                </p:sp>
                <p:sp>
                  <p:nvSpPr>
                    <p:cNvPr id="5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042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7" y="2133"/>
                      <a:ext cx="40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</p:grpSp>
              <p:sp>
                <p:nvSpPr>
                  <p:cNvPr id="3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" y="2168"/>
                    <a:ext cx="4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start</a:t>
                    </a:r>
                  </a:p>
                </p:txBody>
              </p:sp>
              <p:grpSp>
                <p:nvGrpSpPr>
                  <p:cNvPr id="4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83" y="2077"/>
                    <a:ext cx="1003" cy="610"/>
                    <a:chOff x="383" y="2077"/>
                    <a:chExt cx="1003" cy="610"/>
                  </a:xfrm>
                </p:grpSpPr>
                <p:sp>
                  <p:nvSpPr>
                    <p:cNvPr id="51" name="Line 24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014" y="2474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" y="230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7" y="2077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" y="2158"/>
                      <a:ext cx="63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55" name="Line 28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150" y="2610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1525"/>
                    <a:ext cx="2585" cy="635"/>
                    <a:chOff x="1338" y="1525"/>
                    <a:chExt cx="2585" cy="635"/>
                  </a:xfrm>
                </p:grpSpPr>
                <p:sp>
                  <p:nvSpPr>
                    <p:cNvPr id="4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" y="152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3" y="161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9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8" y="1706"/>
                      <a:ext cx="1996" cy="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616"/>
                      <a:ext cx="99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000" b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0, 1, …, 9</a:t>
                      </a:r>
                    </a:p>
                  </p:txBody>
                </p:sp>
              </p:grpSp>
              <p:grpSp>
                <p:nvGrpSpPr>
                  <p:cNvPr id="4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338" y="2478"/>
                    <a:ext cx="2575" cy="816"/>
                    <a:chOff x="1338" y="2478"/>
                    <a:chExt cx="2575" cy="816"/>
                  </a:xfrm>
                </p:grpSpPr>
                <p:sp>
                  <p:nvSpPr>
                    <p:cNvPr id="43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3" y="279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288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478"/>
                      <a:ext cx="1996" cy="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2528"/>
                      <a:ext cx="99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36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Group 39"/>
                <p:cNvGrpSpPr>
                  <a:grpSpLocks/>
                </p:cNvGrpSpPr>
                <p:nvPr/>
              </p:nvGrpSpPr>
              <p:grpSpPr bwMode="auto">
                <a:xfrm>
                  <a:off x="2608" y="1888"/>
                  <a:ext cx="1254" cy="381"/>
                  <a:chOff x="2608" y="1888"/>
                  <a:chExt cx="1254" cy="381"/>
                </a:xfrm>
              </p:grpSpPr>
              <p:sp>
                <p:nvSpPr>
                  <p:cNvPr id="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888"/>
                    <a:ext cx="726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9" y="2019"/>
                    <a:ext cx="95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33" name="Group 42"/>
                <p:cNvGrpSpPr>
                  <a:grpSpLocks/>
                </p:cNvGrpSpPr>
                <p:nvPr/>
              </p:nvGrpSpPr>
              <p:grpSpPr bwMode="auto">
                <a:xfrm>
                  <a:off x="2562" y="2242"/>
                  <a:ext cx="772" cy="689"/>
                  <a:chOff x="2562" y="2242"/>
                  <a:chExt cx="772" cy="689"/>
                </a:xfrm>
              </p:grpSpPr>
              <p:sp>
                <p:nvSpPr>
                  <p:cNvPr id="3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2432"/>
                    <a:ext cx="772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2242"/>
                    <a:ext cx="18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>
                <a:off x="3893" y="1375"/>
                <a:ext cx="1723" cy="695"/>
                <a:chOff x="3893" y="1375"/>
                <a:chExt cx="1723" cy="695"/>
              </a:xfrm>
            </p:grpSpPr>
            <p:grpSp>
              <p:nvGrpSpPr>
                <p:cNvPr id="25" name="Group 46"/>
                <p:cNvGrpSpPr>
                  <a:grpSpLocks/>
                </p:cNvGrpSpPr>
                <p:nvPr/>
              </p:nvGrpSpPr>
              <p:grpSpPr bwMode="auto">
                <a:xfrm>
                  <a:off x="4468" y="1480"/>
                  <a:ext cx="1148" cy="590"/>
                  <a:chOff x="4468" y="1480"/>
                  <a:chExt cx="1148" cy="590"/>
                </a:xfrm>
              </p:grpSpPr>
              <p:sp>
                <p:nvSpPr>
                  <p:cNvPr id="2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480"/>
                    <a:ext cx="1088" cy="59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531"/>
                    <a:ext cx="1043" cy="498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1603"/>
                    <a:ext cx="10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3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5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26" name="Line 50"/>
                <p:cNvSpPr>
                  <a:spLocks noChangeShapeType="1"/>
                </p:cNvSpPr>
                <p:nvPr/>
              </p:nvSpPr>
              <p:spPr bwMode="auto">
                <a:xfrm>
                  <a:off x="3893" y="177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79" y="1375"/>
                  <a:ext cx="40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36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878" y="2764"/>
              <a:ext cx="1723" cy="590"/>
              <a:chOff x="3878" y="2764"/>
              <a:chExt cx="1723" cy="590"/>
            </a:xfrm>
          </p:grpSpPr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4453" y="2764"/>
                <a:ext cx="1148" cy="590"/>
                <a:chOff x="4468" y="1480"/>
                <a:chExt cx="1148" cy="590"/>
              </a:xfrm>
            </p:grpSpPr>
            <p:sp>
              <p:nvSpPr>
                <p:cNvPr id="19" name="Oval 54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" name="Oval 55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3878" y="30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58"/>
              <p:cNvSpPr txBox="1">
                <a:spLocks noChangeArrowheads="1"/>
              </p:cNvSpPr>
              <p:nvPr/>
            </p:nvSpPr>
            <p:spPr bwMode="auto">
              <a:xfrm>
                <a:off x="3894" y="2819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16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</a:p>
            </p:txBody>
          </p:sp>
        </p:grp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4376" y="2069"/>
              <a:ext cx="817" cy="681"/>
              <a:chOff x="4376" y="2069"/>
              <a:chExt cx="817" cy="681"/>
            </a:xfrm>
          </p:grpSpPr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5012" y="2069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376" y="2251"/>
                <a:ext cx="8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  <a:endPara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544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60F1F-BFAB-4B95-87CE-EC921A24C6F6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325" y="781050"/>
            <a:ext cx="9036050" cy="52578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zh-TW" dirty="0" smtClean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dead state </a:t>
            </a:r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dirty="0" smtClean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need be shown. </a:t>
            </a: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018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1" name="Group 60"/>
          <p:cNvGrpSpPr>
            <a:grpSpLocks/>
          </p:cNvGrpSpPr>
          <p:nvPr/>
        </p:nvGrpSpPr>
        <p:grpSpPr bwMode="auto">
          <a:xfrm flipV="1">
            <a:off x="7864475" y="4686300"/>
            <a:ext cx="719138" cy="720725"/>
            <a:chOff x="2200" y="2160"/>
            <a:chExt cx="453" cy="454"/>
          </a:xfrm>
        </p:grpSpPr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3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45095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45133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9940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41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79942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45096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45104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45111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994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 dirty="0"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7994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45113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9952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56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5114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99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1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45115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996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105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99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45106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9971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45097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45098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9975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6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79978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79979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4506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79982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3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4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79985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45067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79988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9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5068" name="Group 143"/>
          <p:cNvGrpSpPr>
            <a:grpSpLocks/>
          </p:cNvGrpSpPr>
          <p:nvPr/>
        </p:nvGrpSpPr>
        <p:grpSpPr bwMode="auto">
          <a:xfrm flipV="1">
            <a:off x="6443663" y="3687763"/>
            <a:ext cx="434975" cy="442912"/>
            <a:chOff x="2200" y="2160"/>
            <a:chExt cx="453" cy="454"/>
          </a:xfrm>
        </p:grpSpPr>
        <p:sp>
          <p:nvSpPr>
            <p:cNvPr id="80016" name="Oval 144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7" name="Line 145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79996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79992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3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79930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61913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a typeface="+mj-ea"/>
              </a:rPr>
              <a:t>Finite Automata with Epsilon-Transitions</a:t>
            </a:r>
          </a:p>
        </p:txBody>
      </p:sp>
      <p:grpSp>
        <p:nvGrpSpPr>
          <p:cNvPr id="79997" name="Group 125"/>
          <p:cNvGrpSpPr>
            <a:grpSpLocks/>
          </p:cNvGrpSpPr>
          <p:nvPr/>
        </p:nvGrpSpPr>
        <p:grpSpPr bwMode="auto">
          <a:xfrm>
            <a:off x="6877050" y="3644900"/>
            <a:ext cx="1150938" cy="504825"/>
            <a:chOff x="4332" y="2296"/>
            <a:chExt cx="725" cy="318"/>
          </a:xfrm>
        </p:grpSpPr>
        <p:sp>
          <p:nvSpPr>
            <p:cNvPr id="79991" name="Line 119"/>
            <p:cNvSpPr>
              <a:spLocks noChangeShapeType="1"/>
            </p:cNvSpPr>
            <p:nvPr/>
          </p:nvSpPr>
          <p:spPr bwMode="auto">
            <a:xfrm flipH="1" flipV="1">
              <a:off x="4332" y="2341"/>
              <a:ext cx="362" cy="273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5" name="Text Box 123"/>
            <p:cNvSpPr txBox="1">
              <a:spLocks noChangeArrowheads="1"/>
            </p:cNvSpPr>
            <p:nvPr/>
          </p:nvSpPr>
          <p:spPr bwMode="auto">
            <a:xfrm>
              <a:off x="4558" y="229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</a:t>
              </a:r>
              <a:r>
                <a:rPr lang="en-US" altLang="zh-TW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.</a:t>
              </a:r>
            </a:p>
          </p:txBody>
        </p:sp>
      </p:grpSp>
      <p:grpSp>
        <p:nvGrpSpPr>
          <p:cNvPr id="80001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79998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0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-, .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07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80002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5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13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80011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2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ea typeface="新細明體" panose="02020500000000000000" pitchFamily="18" charset="-120"/>
                </a:rPr>
                <a:t>+, -, .</a:t>
              </a:r>
            </a:p>
          </p:txBody>
        </p:sp>
      </p:grpSp>
      <p:grpSp>
        <p:nvGrpSpPr>
          <p:cNvPr id="80010" name="Group 138"/>
          <p:cNvGrpSpPr>
            <a:grpSpLocks/>
          </p:cNvGrpSpPr>
          <p:nvPr/>
        </p:nvGrpSpPr>
        <p:grpSpPr bwMode="auto">
          <a:xfrm>
            <a:off x="6142038" y="2757488"/>
            <a:ext cx="792162" cy="527050"/>
            <a:chOff x="3869" y="1737"/>
            <a:chExt cx="499" cy="332"/>
          </a:xfrm>
        </p:grpSpPr>
        <p:sp>
          <p:nvSpPr>
            <p:cNvPr id="80008" name="Line 136"/>
            <p:cNvSpPr>
              <a:spLocks noChangeShapeType="1"/>
            </p:cNvSpPr>
            <p:nvPr/>
          </p:nvSpPr>
          <p:spPr bwMode="auto">
            <a:xfrm>
              <a:off x="3878" y="1797"/>
              <a:ext cx="136" cy="2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9" name="Text Box 137"/>
            <p:cNvSpPr txBox="1">
              <a:spLocks noChangeArrowheads="1"/>
            </p:cNvSpPr>
            <p:nvPr/>
          </p:nvSpPr>
          <p:spPr bwMode="auto">
            <a:xfrm>
              <a:off x="3869" y="173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63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with Epsilon-Transitions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100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102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03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1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8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9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9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80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91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4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95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1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0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82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8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2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6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73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4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64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65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68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9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66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10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110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111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2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3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5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116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117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120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1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22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4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00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</a:t>
            </a:r>
            <a:r>
              <a:rPr lang="en-US" altLang="en-US" dirty="0" smtClean="0"/>
              <a:t>Function..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6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	A	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	A	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	C	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 Box 1047"/>
              <p:cNvSpPr txBox="1">
                <a:spLocks noChangeArrowheads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(B,01),1)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(B,0),1),1) =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(A,1),1)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(B,1) = C</a:t>
                </a:r>
              </a:p>
            </p:txBody>
          </p:sp>
        </mc:Choice>
        <mc:Fallback>
          <p:sp>
            <p:nvSpPr>
              <p:cNvPr id="12" name="Text Box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blipFill rotWithShape="0">
                <a:blip r:embed="rId2"/>
                <a:stretch>
                  <a:fillRect l="-1511" t="-2941" r="-378" b="-10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14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6" name="AutoShape 1051"/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18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22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91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159624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the ability to be in several states at once.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Transitions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state on an input symbol can be to any set of states.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NFA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85531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NFA accepts only those strings that end in 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Running in “parallel threads” for string 1100101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0" y="4912710"/>
            <a:ext cx="3810000" cy="11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6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Language of an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702" y="1371600"/>
            <a:ext cx="82254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 NFA accepts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if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there exists at least one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 from the start state to an accepting (or final) state that is labeled by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L(N) = { w | </a:t>
            </a: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28" charset="0"/>
                <a:ea typeface="+mn-ea"/>
                <a:cs typeface="Tahoma" pitchFamily="28" charset="0"/>
              </a:rPr>
              <a:t>δ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(q</a:t>
            </a:r>
            <a:r>
              <a:rPr kumimoji="0" 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,w)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∩ F ≠ </a:t>
            </a:r>
            <a:r>
              <a:rPr kumimoji="0" lang="el-G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Φ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3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r>
                  <a:rPr lang="en-US" sz="2800" u="sng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</a:t>
                </a:r>
                <a:r>
                  <a:rPr 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(q,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8" charset="2"/>
                  </a:rPr>
                  <a:t>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{q}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</a:t>
                </a:r>
                <a:r>
                  <a:rPr 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 is a string where </a:t>
                </a:r>
                <a:r>
                  <a:rPr lang="en-US" alt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</a:t>
                </a:r>
                <a:r>
                  <a:rPr lang="en-US" altLang="en-US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q,x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{p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kern="0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4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1" kern="0" baseline="-250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w) 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lvl="1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None/>
                </a:pP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Extended transition function for NFA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Given</a:t>
            </a:r>
            <a:r>
              <a:rPr lang="el-GR" sz="2800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= {Q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l-GR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∩F</a:t>
            </a:r>
            <a:r>
              <a:rPr lang="en-US" sz="2400" kern="0" baseline="-25000" dirty="0">
                <a:solidFill>
                  <a:srgbClr val="000000"/>
                </a:solidFill>
                <a:latin typeface="Arial"/>
                <a:cs typeface="Arial" charset="0"/>
              </a:rPr>
              <a:t>N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≠</a:t>
            </a:r>
            <a:r>
              <a:rPr lang="el-GR" sz="2400" kern="0" dirty="0">
                <a:solidFill>
                  <a:srgbClr val="000000"/>
                </a:solidFill>
                <a:latin typeface="Arial"/>
                <a:cs typeface="Arial" charset="0"/>
              </a:rPr>
              <a:t>Φ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8" charset="2"/>
              <a:buChar char="n"/>
            </a:pP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(p,a)</a:t>
            </a:r>
            <a:endParaRPr lang="en-US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NFA to DFA by Subset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</a:t>
            </a:r>
            <a:r>
              <a:rPr lang="en-US" sz="1200" dirty="0" smtClean="0"/>
              <a:t> in </a:t>
            </a:r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xmlns="" val="3037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 to DFA construction: Example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6600"/>
                </a:solidFill>
              </a:rPr>
              <a:t>NFA:</a:t>
            </a:r>
            <a:endParaRPr lang="en-US" sz="2000" b="1" dirty="0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1170495"/>
              </p:ext>
            </p:extLst>
          </p:nvPr>
        </p:nvGraphicFramePr>
        <p:xfrm>
          <a:off x="381000" y="3962400"/>
          <a:ext cx="2438400" cy="1899344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60725" y="230996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0632789"/>
              </p:ext>
            </p:extLst>
          </p:nvPr>
        </p:nvGraphicFramePr>
        <p:xfrm>
          <a:off x="2966303" y="2895600"/>
          <a:ext cx="3059952" cy="3261360"/>
        </p:xfrm>
        <a:graphic>
          <a:graphicData uri="http://schemas.openxmlformats.org/drawingml/2006/table">
            <a:tbl>
              <a:tblPr/>
              <a:tblGrid>
                <a:gridCol w="1019984"/>
                <a:gridCol w="1019984"/>
                <a:gridCol w="1019984"/>
              </a:tblGrid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-62284" y="4609015"/>
            <a:ext cx="457200" cy="15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797175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97575" y="5623619"/>
            <a:ext cx="2463047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600" dirty="0"/>
              <a:t>Determine transitions</a:t>
            </a:r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6041607" y="4371084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4752239"/>
              </p:ext>
            </p:extLst>
          </p:nvPr>
        </p:nvGraphicFramePr>
        <p:xfrm>
          <a:off x="6324992" y="3014041"/>
          <a:ext cx="2819400" cy="1636285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</a:tblGrid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15133" y="36023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3103446" y="4114035"/>
            <a:ext cx="2981847" cy="1666925"/>
            <a:chOff x="1872" y="2912"/>
            <a:chExt cx="1768" cy="976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86" y="291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86" y="3107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912" y="349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438316" y="1566242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248400" y="1198216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9906000" y="3325318"/>
            <a:ext cx="2023878" cy="3227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97575" y="5861744"/>
            <a:ext cx="2739789" cy="584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2.        Retain only those states </a:t>
            </a:r>
            <a:br>
              <a:rPr lang="en-US" sz="1600"/>
            </a:br>
            <a:r>
              <a:rPr lang="en-US" sz="1600"/>
              <a:t>	reachable from {q</a:t>
            </a:r>
            <a:r>
              <a:rPr lang="en-US" sz="1600" baseline="-25000"/>
              <a:t>0</a:t>
            </a:r>
            <a:r>
              <a:rPr lang="en-US" sz="1600"/>
              <a:t>}</a:t>
            </a:r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97575" y="5318819"/>
            <a:ext cx="3195875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/>
              <a:t>0.	Enumerate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xmlns="" val="4052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114" y="6248400"/>
            <a:ext cx="1905000" cy="457200"/>
          </a:xfrm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NFA to DFA: Repeating the example using </a:t>
            </a:r>
            <a:r>
              <a:rPr lang="en-US" sz="3600" b="1" i="1" dirty="0" smtClean="0">
                <a:solidFill>
                  <a:schemeClr val="tx1"/>
                </a:solidFill>
              </a:rPr>
              <a:t>LAZY CREATION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539" y="1309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75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8914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33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2314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2639" y="3062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8614" y="28829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4314" y="2667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5314" y="3186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114" y="333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8439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114" y="3124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2714" y="23336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809973"/>
              </p:ext>
            </p:extLst>
          </p:nvPr>
        </p:nvGraphicFramePr>
        <p:xfrm>
          <a:off x="285064" y="3869029"/>
          <a:ext cx="2667000" cy="146304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4914" y="2362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5914" y="2438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7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114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9889700"/>
              </p:ext>
            </p:extLst>
          </p:nvPr>
        </p:nvGraphicFramePr>
        <p:xfrm>
          <a:off x="3345763" y="3396739"/>
          <a:ext cx="2882901" cy="1672748"/>
        </p:xfrm>
        <a:graphic>
          <a:graphicData uri="http://schemas.openxmlformats.org/drawingml/2006/table">
            <a:tbl>
              <a:tblPr/>
              <a:tblGrid>
                <a:gridCol w="960967"/>
                <a:gridCol w="960967"/>
                <a:gridCol w="960967"/>
              </a:tblGrid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711014" y="1460384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5066614" y="5211862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Main Idea:</a:t>
            </a:r>
            <a:r>
              <a:rPr lang="en-US" sz="2000" dirty="0"/>
              <a:t>  </a:t>
            </a:r>
          </a:p>
          <a:p>
            <a:r>
              <a:rPr lang="en-US" sz="2000" dirty="0"/>
              <a:t>	Introduce states as you go</a:t>
            </a:r>
          </a:p>
          <a:p>
            <a:r>
              <a:rPr lang="en-US" sz="2000" dirty="0"/>
              <a:t>	(on a need basis)</a:t>
            </a:r>
          </a:p>
        </p:txBody>
      </p:sp>
    </p:spTree>
    <p:extLst>
      <p:ext uri="{BB962C8B-B14F-4D97-AF65-F5344CB8AC3E}">
        <p14:creationId xmlns:p14="http://schemas.microsoft.com/office/powerpoint/2010/main" xmlns="" val="363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1790</TotalTime>
  <Words>1927</Words>
  <Application>Microsoft Office PowerPoint</Application>
  <PresentationFormat>On-screen Show (4:3)</PresentationFormat>
  <Paragraphs>470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Retrospect</vt:lpstr>
      <vt:lpstr>Equation</vt:lpstr>
      <vt:lpstr>Theory of Computing SE-205</vt:lpstr>
      <vt:lpstr>Extended Transition Function</vt:lpstr>
      <vt:lpstr>Extended Transition Function..</vt:lpstr>
      <vt:lpstr>NFA</vt:lpstr>
      <vt:lpstr>Language of an NFA</vt:lpstr>
      <vt:lpstr>Extended transition function for NFA</vt:lpstr>
      <vt:lpstr>NFA to DFA by Subset Construction</vt:lpstr>
      <vt:lpstr>NFA to DFA construction: Example</vt:lpstr>
      <vt:lpstr>NFA to DFA: Repeating the example using LAZY CREATION</vt:lpstr>
      <vt:lpstr>FA with -Transitions </vt:lpstr>
      <vt:lpstr>-Transitions</vt:lpstr>
      <vt:lpstr>Example # 1: -NFA </vt:lpstr>
      <vt:lpstr>Formal Notation for an e-NFA</vt:lpstr>
      <vt:lpstr>Example #2: -NFA.. </vt:lpstr>
      <vt:lpstr>Epsilon-Closures </vt:lpstr>
      <vt:lpstr>Epsilon-Closures </vt:lpstr>
      <vt:lpstr>Extended Transitions &amp; Languages for e-NFA’s</vt:lpstr>
      <vt:lpstr>Extended Transitions &amp; Languages for e-NFA’s..</vt:lpstr>
      <vt:lpstr>FA with e-transition</vt:lpstr>
      <vt:lpstr>Eliminating e-Transitions</vt:lpstr>
      <vt:lpstr>Eliminating e-Transitions..</vt:lpstr>
      <vt:lpstr>Eliminating e-Transitions..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Thank you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user</cp:lastModifiedBy>
  <cp:revision>160</cp:revision>
  <dcterms:created xsi:type="dcterms:W3CDTF">2006-08-16T00:00:00Z</dcterms:created>
  <dcterms:modified xsi:type="dcterms:W3CDTF">2019-01-08T16:22:15Z</dcterms:modified>
</cp:coreProperties>
</file>