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5" r:id="rId27"/>
    <p:sldId id="294" r:id="rId28"/>
    <p:sldId id="290" r:id="rId29"/>
    <p:sldId id="296" r:id="rId30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23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w Cen MT" pitchFamily="34" charset="0"/>
              </a:defRPr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0200" y="0"/>
            <a:ext cx="31623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w Cen MT" pitchFamily="34" charset="0"/>
              </a:defRPr>
            </a:lvl1pPr>
          </a:lstStyle>
          <a:p>
            <a:fld id="{DC5AE55A-A1F4-4E49-8259-C93D468B0224}" type="datetime1">
              <a:rPr lang="en-US"/>
              <a:pPr/>
              <a:t>1/28/2020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8481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100">
                <a:latin typeface="Tw Cen MT" pitchFamily="34" charset="0"/>
              </a:defRPr>
            </a:lvl1pPr>
          </a:lstStyle>
          <a:p>
            <a:r>
              <a:rPr lang="en-US"/>
              <a:t>CSE142 Wi02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0200" y="9109075"/>
            <a:ext cx="31623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>
                <a:latin typeface="Tw Cen MT" pitchFamily="34" charset="0"/>
              </a:defRPr>
            </a:lvl1pPr>
          </a:lstStyle>
          <a:p>
            <a:r>
              <a:rPr lang="en-US"/>
              <a:t>A-</a:t>
            </a:r>
            <a:fld id="{B54BDA42-5F85-4312-80B7-FA9DF4AD56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5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23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0"/>
            <a:ext cx="31623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2F37A31-FA01-45D1-B5A8-AF44C2E98B2D}" type="datetime1">
              <a:rPr lang="en-US"/>
              <a:pPr/>
              <a:t>1/28/2020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23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09075"/>
            <a:ext cx="31623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50" rIns="96500" bIns="4825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D94BF0A-67FC-4ADB-927E-0FC4E0FC34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01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08534-AF1A-4720-A898-8556E85D0DE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4554538"/>
            <a:ext cx="5359400" cy="4314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917" tIns="47459" rIns="94917" bIns="4745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2F764-B2B8-486A-8272-2B6FA828DE87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86552-80EF-49E7-A778-FECBDEA81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819E1B-63B8-4855-8524-CBBC0533F149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06EF7-BEFD-4CEB-9983-D2B296EE4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FF6DAA-315D-4FE7-A052-28C60F16077F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C7436-13FC-4723-AD1A-E06D8D455A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78A91-9781-41CC-892B-1BB29AEEDA65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E8960-4378-4A22-8D74-572622E24C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6DCF32-9404-4EF4-B9DA-B981AE020FEF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064D0-E8FB-4642-A1B2-72C98B81A7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EC1E2-37F2-4D6A-B75F-E170F4B098FD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A1349-F6C2-4C52-90E1-29D365C91B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51C9FD-AE07-4E4C-97AC-12EA08F3F584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716E0-E333-4277-B31C-0733C800FC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29D037-F410-4516-9E3D-FE31468C3951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99088-365E-42CA-96F9-5A0C2A47DD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05B924-013C-48D8-8705-4428BADE53BC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FBC4A-D039-4939-93D9-EB80202577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CEF07F-03DD-4C8E-9029-39230DFE086C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57259-1A0E-4100-B10A-AA6FDE5E16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C7D267-D924-402E-BBFA-C5B5F042D669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E6641-B7C5-4A5F-AA7D-CFD0E9775C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w Cen MT Condensed" pitchFamily="34" charset="0"/>
              </a:defRPr>
            </a:lvl1pPr>
          </a:lstStyle>
          <a:p>
            <a:fld id="{4C07A769-4AB1-4001-AE90-3457409BEB21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0" y="62484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w Cen MT Condensed" pitchFamily="34" charset="0"/>
              </a:defRPr>
            </a:lvl1pPr>
          </a:lstStyle>
          <a:p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w Cen MT Condensed" pitchFamily="34" charset="0"/>
              </a:defRPr>
            </a:lvl1pPr>
          </a:lstStyle>
          <a:p>
            <a:fld id="{DC3C5856-61A0-46DE-A319-685AA9938FC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Times New Roman" charset="0"/>
        </a:defRPr>
      </a:lvl9pPr>
    </p:titleStyle>
    <p:bodyStyle>
      <a:lvl1pPr marL="344488" indent="-344488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334963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257300" indent="-34925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19263" indent="-347663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170113" indent="-33655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627313" indent="-33655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3084513" indent="-33655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541713" indent="-33655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998913" indent="-33655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5D54-9939-4A14-A380-619098820FF9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C85E-48C2-4403-9C3C-6D7873E0EE61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 sz="4400" dirty="0"/>
              <a:t>Java Collections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581400"/>
            <a:ext cx="8534400" cy="2362200"/>
          </a:xfrm>
        </p:spPr>
        <p:txBody>
          <a:bodyPr/>
          <a:lstStyle/>
          <a:p>
            <a:r>
              <a:rPr lang="en-US" dirty="0" smtClean="0"/>
              <a:t>Object Oriented Concept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6882-EF80-4E61-856C-02931D76293D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15BF-5D9D-450D-8EAE-CE5CD76D6D98}" type="slidenum">
              <a:rPr lang="en-US"/>
              <a:pPr/>
              <a:t>10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838200"/>
          </a:xfrm>
        </p:spPr>
        <p:txBody>
          <a:bodyPr/>
          <a:lstStyle/>
          <a:p>
            <a:r>
              <a:rPr lang="en-US"/>
              <a:t>Iterator Position - </a:t>
            </a:r>
            <a:r>
              <a:rPr lang="en-US" sz="3200" b="1">
                <a:latin typeface="Courier New" pitchFamily="49" charset="0"/>
              </a:rPr>
              <a:t>next(), previous()</a:t>
            </a:r>
            <a:endParaRPr lang="en-US"/>
          </a:p>
        </p:txBody>
      </p:sp>
      <p:pic>
        <p:nvPicPr>
          <p:cNvPr id="86019" name="Picture 3" descr="C:\finson\cp105d-www\lectures\8-UtilityClasses\iterator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1390650"/>
            <a:ext cx="6172200" cy="407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B8F7-9211-4FE3-A2A8-F72CF0B7BB3F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4E4C-4BD3-4F6C-AB29-7122A88DEBAD}" type="slidenum">
              <a:rPr lang="en-US"/>
              <a:pPr/>
              <a:t>11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 and LinkedList Context</a:t>
            </a:r>
          </a:p>
        </p:txBody>
      </p:sp>
      <p:pic>
        <p:nvPicPr>
          <p:cNvPr id="87043" name="Picture 3" descr="C:\finson\cp105d-www\lectures\8-UtilityClasses\TIJ-collectio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20000" cy="4011613"/>
          </a:xfrm>
          <a:prstGeom prst="rect">
            <a:avLst/>
          </a:prstGeom>
          <a:noFill/>
        </p:spPr>
      </p:pic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09625" y="4343400"/>
            <a:ext cx="1412875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ArrayList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286000" y="4343400"/>
            <a:ext cx="1584325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LinkedList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2971800" y="1833563"/>
            <a:ext cx="155098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Collection</a:t>
            </a: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895600" y="3200400"/>
            <a:ext cx="684213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4C38-BEA2-4E37-8B0E-AF7C64758453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D14-6C1D-4EE8-AA02-B198A3A3CE3C}" type="slidenum">
              <a:rPr lang="en-US"/>
              <a:pPr/>
              <a:t>12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Implementations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ArrayList</a:t>
            </a:r>
          </a:p>
          <a:p>
            <a:pPr lvl="1"/>
            <a:r>
              <a:rPr lang="en-US" sz="2400"/>
              <a:t>low cost random access</a:t>
            </a:r>
          </a:p>
          <a:p>
            <a:pPr lvl="1"/>
            <a:r>
              <a:rPr lang="en-US" sz="2400"/>
              <a:t>high cost insert and delete</a:t>
            </a:r>
          </a:p>
          <a:p>
            <a:pPr lvl="1"/>
            <a:r>
              <a:rPr lang="en-US" sz="2400"/>
              <a:t>array that resizes if need be</a:t>
            </a:r>
          </a:p>
          <a:p>
            <a:r>
              <a:rPr lang="en-US" sz="2800"/>
              <a:t>LinkedList</a:t>
            </a:r>
          </a:p>
          <a:p>
            <a:pPr lvl="1"/>
            <a:r>
              <a:rPr lang="en-US" sz="2400"/>
              <a:t>sequential access</a:t>
            </a:r>
          </a:p>
          <a:p>
            <a:pPr lvl="1"/>
            <a:r>
              <a:rPr lang="en-US" sz="2400"/>
              <a:t>low cost insert and delete</a:t>
            </a:r>
          </a:p>
          <a:p>
            <a:pPr lvl="1"/>
            <a:r>
              <a:rPr lang="en-US" sz="2400"/>
              <a:t>high cost random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60F7-704A-4A57-A7DF-2B662BEDB9BD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94A4-E97A-4808-BE91-9A0D9C69CE40}" type="slidenum">
              <a:rPr lang="en-US"/>
              <a:pPr/>
              <a:t>13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 overview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Constant time positional access (it’s an array)</a:t>
            </a:r>
          </a:p>
          <a:p>
            <a:r>
              <a:rPr lang="en-US"/>
              <a:t>One tuning parameter, the initial capacity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457200" y="30480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4488" indent="-344488" algn="l"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public ArrayList(int initialCapacity) {</a:t>
            </a:r>
          </a:p>
          <a:p>
            <a:pPr marL="344488" indent="-344488" algn="l"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	super();</a:t>
            </a:r>
          </a:p>
          <a:p>
            <a:pPr marL="344488" indent="-344488" algn="l"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	if (initialCapacity &lt; 0)</a:t>
            </a:r>
          </a:p>
          <a:p>
            <a:pPr marL="344488" indent="-344488" algn="l"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		throw new IllegalArgumentException(</a:t>
            </a:r>
          </a:p>
          <a:p>
            <a:pPr marL="344488" indent="-344488" algn="l"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			"Illegal Capacity: "+initialCapacity);</a:t>
            </a:r>
          </a:p>
          <a:p>
            <a:pPr marL="344488" indent="-344488" algn="l"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	this.elementData = new Object[initialCapacity];</a:t>
            </a:r>
          </a:p>
          <a:p>
            <a:pPr marL="344488" indent="-344488" algn="l"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  <a:p>
            <a:pPr marL="344488" indent="-344488" algn="l">
              <a:spcBef>
                <a:spcPct val="20000"/>
              </a:spcBef>
            </a:pPr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C2C5-F250-4FAE-8094-3E3E16ECD32F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D42D-5B13-4CB5-A0F2-004E680520DC}" type="slidenum">
              <a:rPr lang="en-US"/>
              <a:pPr/>
              <a:t>14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 methods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sz="2400"/>
              <a:t>The indexed get and set methods of the List interface are appropriate to use since ArrayLists are backed by an array</a:t>
            </a:r>
          </a:p>
          <a:p>
            <a:pPr lvl="1"/>
            <a:r>
              <a:rPr lang="en-US" sz="2000" b="1">
                <a:latin typeface="Courier New" pitchFamily="49" charset="0"/>
              </a:rPr>
              <a:t>Object get(int index)</a:t>
            </a:r>
          </a:p>
          <a:p>
            <a:pPr lvl="1"/>
            <a:r>
              <a:rPr lang="en-US" sz="2000" b="1">
                <a:latin typeface="Courier New" pitchFamily="49" charset="0"/>
              </a:rPr>
              <a:t>Object set(int index, Object element)</a:t>
            </a:r>
          </a:p>
          <a:p>
            <a:r>
              <a:rPr lang="en-US" sz="2400"/>
              <a:t>Indexed add and remove are provided, but can be costly if used frequently</a:t>
            </a:r>
          </a:p>
          <a:p>
            <a:pPr lvl="1"/>
            <a:r>
              <a:rPr lang="en-US" sz="2000" b="1">
                <a:latin typeface="Courier New" pitchFamily="49" charset="0"/>
              </a:rPr>
              <a:t>void add(int index, Object element)          </a:t>
            </a:r>
          </a:p>
          <a:p>
            <a:pPr lvl="1"/>
            <a:r>
              <a:rPr lang="en-US" sz="2000" b="1">
                <a:latin typeface="Courier New" pitchFamily="49" charset="0"/>
              </a:rPr>
              <a:t>Object remove(int index)</a:t>
            </a:r>
          </a:p>
          <a:p>
            <a:r>
              <a:rPr lang="en-US" sz="2400"/>
              <a:t>May want to resize in one shot if adding many elements</a:t>
            </a:r>
          </a:p>
          <a:p>
            <a:pPr lvl="1"/>
            <a:r>
              <a:rPr lang="en-US" sz="2000" b="1">
                <a:latin typeface="Courier New" pitchFamily="49" charset="0"/>
              </a:rPr>
              <a:t>void ensureCapacity(int minCapacity)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2309-E086-4862-9D75-6258DD3A9DC8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ECB8-E429-4126-B95A-EC86A67EF877}" type="slidenum">
              <a:rPr lang="en-US"/>
              <a:pPr/>
              <a:t>15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 Interface Context</a:t>
            </a:r>
          </a:p>
        </p:txBody>
      </p:sp>
      <p:pic>
        <p:nvPicPr>
          <p:cNvPr id="94211" name="Picture 3" descr="C:\finson\cp105d-www\lectures\8-UtilityClasses\TIJ-collectio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20000" cy="4011613"/>
          </a:xfrm>
          <a:prstGeom prst="rect">
            <a:avLst/>
          </a:prstGeom>
          <a:noFill/>
        </p:spPr>
      </p:pic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971800" y="1833563"/>
            <a:ext cx="155098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Collection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4622800" y="3200400"/>
            <a:ext cx="835025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 Set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CDF6-6BE3-4F13-9503-1B5CE4ABA936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A6B7-F072-4B0F-BEB3-BF3A2A5C1B31}" type="slidenum">
              <a:rPr lang="en-US"/>
              <a:pPr/>
              <a:t>16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Interface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2800"/>
              <a:t>Same methods as Collection</a:t>
            </a:r>
          </a:p>
          <a:p>
            <a:pPr lvl="1"/>
            <a:r>
              <a:rPr lang="en-US" sz="2400"/>
              <a:t>different contract - no duplicate entries</a:t>
            </a:r>
          </a:p>
          <a:p>
            <a:r>
              <a:rPr lang="en-US" sz="2800"/>
              <a:t>Defines two fundamental methods</a:t>
            </a:r>
          </a:p>
          <a:p>
            <a:pPr lvl="1"/>
            <a:r>
              <a:rPr lang="en-US" sz="2000" b="1">
                <a:latin typeface="Courier New" pitchFamily="49" charset="0"/>
              </a:rPr>
              <a:t>boolean add(Object o)</a:t>
            </a:r>
            <a:r>
              <a:rPr lang="en-US" sz="2400"/>
              <a:t> - reject duplicates</a:t>
            </a:r>
          </a:p>
          <a:p>
            <a:pPr lvl="1"/>
            <a:r>
              <a:rPr lang="en-US" sz="2000" b="1">
                <a:latin typeface="Courier New" pitchFamily="49" charset="0"/>
              </a:rPr>
              <a:t>Iterator iterator()</a:t>
            </a:r>
            <a:endParaRPr lang="en-US" sz="2400"/>
          </a:p>
          <a:p>
            <a:r>
              <a:rPr lang="en-US" sz="2800"/>
              <a:t>Provides an Iterator to step through the elements in the Set</a:t>
            </a:r>
          </a:p>
          <a:p>
            <a:pPr lvl="1"/>
            <a:r>
              <a:rPr lang="en-US" sz="2400"/>
              <a:t>No guaranteed order in the basic Set interface</a:t>
            </a:r>
          </a:p>
          <a:p>
            <a:pPr lvl="1"/>
            <a:r>
              <a:rPr lang="en-US" sz="2400"/>
              <a:t>There is a SortedSet interface that extends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EAA2-DC05-4F98-8747-7C5E3C373303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90ED-363B-40C5-BFBB-6C6608A5253F}" type="slidenum">
              <a:rPr lang="en-US"/>
              <a:pPr/>
              <a:t>17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HashSet and TreeSet Context</a:t>
            </a:r>
          </a:p>
        </p:txBody>
      </p:sp>
      <p:pic>
        <p:nvPicPr>
          <p:cNvPr id="96259" name="Picture 3" descr="C:\finson\cp105d-www\lectures\8-UtilityClasses\TIJ-collectio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20000" cy="4011613"/>
          </a:xfrm>
          <a:prstGeom prst="rect">
            <a:avLst/>
          </a:prstGeom>
          <a:noFill/>
        </p:spPr>
      </p:pic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816350" y="4343400"/>
            <a:ext cx="137953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HashSet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5245100" y="4343400"/>
            <a:ext cx="1293813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TreeSet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2971800" y="1833563"/>
            <a:ext cx="155098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Collection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4622800" y="3200400"/>
            <a:ext cx="835025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 Set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99F4-604C-4B20-BE49-78EC9A4E72D3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8043-37EF-46BC-A861-870DB14466EE}" type="slidenum">
              <a:rPr lang="en-US"/>
              <a:pPr/>
              <a:t>18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HashSet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sz="2800"/>
              <a:t>Find and add elements very quickly</a:t>
            </a:r>
          </a:p>
          <a:p>
            <a:pPr lvl="1"/>
            <a:r>
              <a:rPr lang="en-US" sz="2400"/>
              <a:t>uses hashing implementation in HashMap</a:t>
            </a:r>
          </a:p>
          <a:p>
            <a:r>
              <a:rPr lang="en-US" sz="2800"/>
              <a:t>Hashing uses an array of linked lists</a:t>
            </a:r>
            <a:endParaRPr lang="en-US"/>
          </a:p>
          <a:p>
            <a:pPr lvl="1"/>
            <a:r>
              <a:rPr lang="en-US" sz="2400"/>
              <a:t>The </a:t>
            </a:r>
            <a:r>
              <a:rPr lang="en-US" sz="2400" b="1">
                <a:latin typeface="Courier New" pitchFamily="49" charset="0"/>
              </a:rPr>
              <a:t>hashCode()</a:t>
            </a:r>
            <a:r>
              <a:rPr lang="en-US" sz="2400"/>
              <a:t> is used to index into the array</a:t>
            </a:r>
          </a:p>
          <a:p>
            <a:pPr lvl="1"/>
            <a:r>
              <a:rPr lang="en-US" sz="2400"/>
              <a:t>Then </a:t>
            </a:r>
            <a:r>
              <a:rPr lang="en-US" sz="2400" b="1">
                <a:latin typeface="Courier New" pitchFamily="49" charset="0"/>
              </a:rPr>
              <a:t>equals()</a:t>
            </a:r>
            <a:r>
              <a:rPr lang="en-US" sz="2400"/>
              <a:t> is used to determine if element is in the (short) list of elements at that index</a:t>
            </a:r>
          </a:p>
          <a:p>
            <a:r>
              <a:rPr lang="en-US" sz="2800"/>
              <a:t>No order imposed on elements</a:t>
            </a:r>
          </a:p>
          <a:p>
            <a:r>
              <a:rPr lang="en-US" sz="2800"/>
              <a:t>The </a:t>
            </a:r>
            <a:r>
              <a:rPr lang="en-US" sz="2400" b="1">
                <a:latin typeface="Courier New" pitchFamily="49" charset="0"/>
              </a:rPr>
              <a:t>hashCode()</a:t>
            </a:r>
            <a:r>
              <a:rPr lang="en-US" sz="2800"/>
              <a:t> method and the </a:t>
            </a:r>
            <a:r>
              <a:rPr lang="en-US" sz="2400" b="1">
                <a:latin typeface="Courier New" pitchFamily="49" charset="0"/>
              </a:rPr>
              <a:t>equals()</a:t>
            </a:r>
            <a:r>
              <a:rPr lang="en-US" sz="2800"/>
              <a:t> method must be compatible</a:t>
            </a:r>
          </a:p>
          <a:p>
            <a:pPr lvl="1"/>
            <a:r>
              <a:rPr lang="en-US" sz="2400"/>
              <a:t>if two objects are equal, they must have the same </a:t>
            </a:r>
            <a:r>
              <a:rPr lang="en-US" sz="2400" b="1">
                <a:latin typeface="Courier New" pitchFamily="49" charset="0"/>
              </a:rPr>
              <a:t>hashCode()</a:t>
            </a:r>
            <a:r>
              <a:rPr lang="en-US" sz="2400"/>
              <a:t>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27DE-A659-496B-AD21-197AC04B8681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BCC2-04CC-44D1-B147-2DA90BFA3154}" type="slidenum">
              <a:rPr lang="en-US"/>
              <a:pPr/>
              <a:t>19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TreeSet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Elements can be inserted in any order</a:t>
            </a:r>
          </a:p>
          <a:p>
            <a:r>
              <a:rPr lang="en-US" sz="2800"/>
              <a:t>The TreeSet stores them in order</a:t>
            </a:r>
          </a:p>
          <a:p>
            <a:pPr lvl="1"/>
            <a:r>
              <a:rPr lang="en-US" sz="2400"/>
              <a:t>Red-Black Trees out of Cormen-Leiserson-Rivest</a:t>
            </a:r>
          </a:p>
          <a:p>
            <a:r>
              <a:rPr lang="en-US" sz="2800"/>
              <a:t>An iterator always presents them in order</a:t>
            </a:r>
          </a:p>
          <a:p>
            <a:r>
              <a:rPr lang="en-US" sz="2800"/>
              <a:t>Default order is defined by natural order</a:t>
            </a:r>
          </a:p>
          <a:p>
            <a:pPr lvl="1"/>
            <a:r>
              <a:rPr lang="en-US" sz="2400"/>
              <a:t>objects implement the Comparable interface</a:t>
            </a:r>
          </a:p>
          <a:p>
            <a:pPr lvl="1"/>
            <a:r>
              <a:rPr lang="en-US" sz="2400"/>
              <a:t>TreeSet uses </a:t>
            </a:r>
            <a:r>
              <a:rPr lang="en-US" sz="2400" b="1">
                <a:latin typeface="Courier New" pitchFamily="49" charset="0"/>
              </a:rPr>
              <a:t>compareTo(Object o)</a:t>
            </a:r>
            <a:r>
              <a:rPr lang="en-US" sz="2400"/>
              <a:t> to sort</a:t>
            </a:r>
          </a:p>
          <a:p>
            <a:r>
              <a:rPr lang="en-US" sz="2800"/>
              <a:t>Can use a different Comparator</a:t>
            </a:r>
          </a:p>
          <a:p>
            <a:pPr lvl="1"/>
            <a:r>
              <a:rPr lang="en-US" sz="2400"/>
              <a:t>provide Comparator to the TreeSet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737B-C1C3-4A28-802E-E37150F841EA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C31F-97AB-41EE-BA5D-839050A0AD41}" type="slidenum">
              <a:rPr lang="en-US"/>
              <a:pPr/>
              <a:t>2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Collections Framework Diagram</a:t>
            </a:r>
          </a:p>
        </p:txBody>
      </p:sp>
      <p:pic>
        <p:nvPicPr>
          <p:cNvPr id="77827" name="Picture 3" descr="C:\finson\cp105d-www\lectures\8-UtilityClasses\TIJ-collectio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28800"/>
            <a:ext cx="6172200" cy="3249613"/>
          </a:xfrm>
          <a:prstGeom prst="rect">
            <a:avLst/>
          </a:prstGeom>
          <a:noFill/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572000" y="5410200"/>
            <a:ext cx="4114800" cy="5810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l">
              <a:buFontTx/>
              <a:buChar char="•"/>
            </a:pPr>
            <a:r>
              <a:rPr lang="en-US" sz="1600"/>
              <a:t>Interfaces, Implementations, and Algorithms</a:t>
            </a:r>
          </a:p>
          <a:p>
            <a:pPr algn="l">
              <a:buFontTx/>
              <a:buChar char="•"/>
            </a:pPr>
            <a:r>
              <a:rPr lang="en-US" sz="1600"/>
              <a:t>From Thinking in Java, page 462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026-6BA7-4401-BD89-1F494AA2E3FA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F5B2-1E0A-4E5D-9516-284A7565DD14}" type="slidenum">
              <a:rPr lang="en-US"/>
              <a:pPr/>
              <a:t>20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 Interface Context</a:t>
            </a:r>
          </a:p>
        </p:txBody>
      </p:sp>
      <p:pic>
        <p:nvPicPr>
          <p:cNvPr id="99331" name="Picture 3" descr="C:\finson\cp105d-www\lectures\8-UtilityClasses\TIJ-collectio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20000" cy="4011613"/>
          </a:xfrm>
          <a:prstGeom prst="rect">
            <a:avLst/>
          </a:prstGeom>
          <a:noFill/>
        </p:spPr>
      </p:pic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553200" y="1833563"/>
            <a:ext cx="1139825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  Map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F4E-AA53-47A2-8EE7-E1BD6FBE0439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4668-1177-4E2B-98FD-D6BC9EE27A7F}" type="slidenum">
              <a:rPr lang="en-US"/>
              <a:pPr/>
              <a:t>21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Interface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2800"/>
              <a:t>Stores key/value pairs</a:t>
            </a:r>
          </a:p>
          <a:p>
            <a:r>
              <a:rPr lang="en-US" sz="2800"/>
              <a:t>Maps from the key to the value</a:t>
            </a:r>
          </a:p>
          <a:p>
            <a:r>
              <a:rPr lang="en-US" sz="2800"/>
              <a:t>Keys are unique </a:t>
            </a:r>
          </a:p>
          <a:p>
            <a:pPr lvl="1"/>
            <a:r>
              <a:rPr lang="en-US" sz="2400"/>
              <a:t>a single key only appears once in the Map</a:t>
            </a:r>
          </a:p>
          <a:p>
            <a:pPr lvl="1"/>
            <a:r>
              <a:rPr lang="en-US" sz="2400"/>
              <a:t>a key can map to only one value</a:t>
            </a:r>
          </a:p>
          <a:p>
            <a:r>
              <a:rPr lang="en-US" sz="2800"/>
              <a:t>Values do not have to be unique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5632-1F89-4E77-9A10-DEE4D27EC8F3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5631-D6C4-4037-BE2D-5583D8331DC3}" type="slidenum">
              <a:rPr lang="en-US"/>
              <a:pPr/>
              <a:t>22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methods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Object put(Object key, Object value)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Object get(Object key)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Object remove(Object key)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boolean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containsKey</a:t>
            </a:r>
            <a:r>
              <a:rPr lang="en-US" sz="2400" b="1" dirty="0">
                <a:latin typeface="Courier New" pitchFamily="49" charset="0"/>
              </a:rPr>
              <a:t>(Object key)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boolean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containsValue</a:t>
            </a:r>
            <a:r>
              <a:rPr lang="en-US" sz="2400" b="1" dirty="0">
                <a:latin typeface="Courier New" pitchFamily="49" charset="0"/>
              </a:rPr>
              <a:t>(Object value)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size()</a:t>
            </a:r>
          </a:p>
          <a:p>
            <a:pPr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boolean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D001-078D-4226-BC55-02977097A49D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61A1-711D-495C-B2A7-CD894BE7B786}" type="slidenum">
              <a:rPr lang="en-US"/>
              <a:pPr/>
              <a:t>23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views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r>
              <a:rPr lang="en-US" sz="2400"/>
              <a:t>A means of iterating over the keys and values in a Map</a:t>
            </a:r>
          </a:p>
          <a:p>
            <a:r>
              <a:rPr lang="en-US" sz="2400" b="1">
                <a:latin typeface="Courier New" pitchFamily="49" charset="0"/>
              </a:rPr>
              <a:t>Set keySet()</a:t>
            </a:r>
            <a:endParaRPr lang="en-US" sz="2400"/>
          </a:p>
          <a:p>
            <a:pPr lvl="1"/>
            <a:r>
              <a:rPr lang="en-US" sz="2400"/>
              <a:t>returns the Set of keys contained in the Map</a:t>
            </a:r>
          </a:p>
          <a:p>
            <a:r>
              <a:rPr lang="en-US" sz="2400" b="1">
                <a:latin typeface="Courier New" pitchFamily="49" charset="0"/>
              </a:rPr>
              <a:t>Collection values()</a:t>
            </a:r>
            <a:endParaRPr lang="en-US" sz="2400"/>
          </a:p>
          <a:p>
            <a:pPr lvl="1"/>
            <a:r>
              <a:rPr lang="en-US" sz="2400"/>
              <a:t>returns the Collection of values contained in the Map. This Collection is not a Set, as multiple keys can map to the same value. </a:t>
            </a:r>
          </a:p>
          <a:p>
            <a:r>
              <a:rPr lang="en-US" sz="2400" b="1">
                <a:latin typeface="Courier New" pitchFamily="49" charset="0"/>
              </a:rPr>
              <a:t>Set entrySet()</a:t>
            </a:r>
            <a:endParaRPr lang="en-US" sz="2400"/>
          </a:p>
          <a:p>
            <a:pPr lvl="1"/>
            <a:r>
              <a:rPr lang="en-US" sz="2400"/>
              <a:t>returns the Set of key-value pairs contained in the Map. The Map interface provides a small nested interface called Map.Entry that is the type of the elements in this Set.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A202-6DAD-4C6D-ADB5-0DF9329C2508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B7E4-45BF-42C9-9963-241050217DAE}" type="slidenum">
              <a:rPr lang="en-US"/>
              <a:pPr/>
              <a:t>24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 and TreeMap Context</a:t>
            </a:r>
          </a:p>
        </p:txBody>
      </p:sp>
      <p:pic>
        <p:nvPicPr>
          <p:cNvPr id="103427" name="Picture 3" descr="C:\finson\cp105d-www\lectures\8-UtilityClasses\TIJ-collectio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20000" cy="4011613"/>
          </a:xfrm>
          <a:prstGeom prst="rect">
            <a:avLst/>
          </a:prstGeom>
          <a:noFill/>
        </p:spPr>
      </p:pic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5557838" y="2971800"/>
            <a:ext cx="1516062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HashMap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7175500" y="2971800"/>
            <a:ext cx="143033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TreeMap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6553200" y="1833563"/>
            <a:ext cx="1139825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  Map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1B07-38FF-4AA2-A8C6-6FA6D95570B2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62B0-F6CF-4557-A466-17E0B56A327C}" type="slidenum">
              <a:rPr lang="en-US"/>
              <a:pPr/>
              <a:t>25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and </a:t>
            </a:r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HashMap</a:t>
            </a:r>
          </a:p>
          <a:p>
            <a:pPr lvl="1"/>
            <a:r>
              <a:rPr lang="en-US"/>
              <a:t>The keys are a set - unique, unordered</a:t>
            </a:r>
          </a:p>
          <a:p>
            <a:pPr lvl="1"/>
            <a:r>
              <a:rPr lang="en-US"/>
              <a:t>Fast</a:t>
            </a:r>
          </a:p>
          <a:p>
            <a:endParaRPr lang="en-US"/>
          </a:p>
          <a:p>
            <a:r>
              <a:rPr lang="en-US"/>
              <a:t>TreeMap</a:t>
            </a:r>
          </a:p>
          <a:p>
            <a:pPr lvl="1"/>
            <a:r>
              <a:rPr lang="en-US"/>
              <a:t>The keys are a set - unique, ordered</a:t>
            </a:r>
          </a:p>
          <a:p>
            <a:pPr lvl="1"/>
            <a:r>
              <a:rPr lang="en-US"/>
              <a:t>Same options for ordering as a TreeSet</a:t>
            </a:r>
          </a:p>
          <a:p>
            <a:pPr lvl="2"/>
            <a:r>
              <a:rPr lang="en-US" i="1"/>
              <a:t>Natural order (Comparable, compareTo(Object))</a:t>
            </a:r>
          </a:p>
          <a:p>
            <a:pPr lvl="2"/>
            <a:r>
              <a:rPr lang="en-US" i="1"/>
              <a:t>Special order (Comparator, compare(Object, Object))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and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HashMap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HashMap</a:t>
            </a:r>
            <a:r>
              <a:rPr lang="en-US" dirty="0" smtClean="0"/>
              <a:t> can contain one null key.</a:t>
            </a:r>
          </a:p>
          <a:p>
            <a:pPr>
              <a:buNone/>
            </a:pPr>
            <a:r>
              <a:rPr lang="en-US" dirty="0" err="1" smtClean="0"/>
              <a:t>HashMap</a:t>
            </a:r>
            <a:r>
              <a:rPr lang="en-US" dirty="0" smtClean="0"/>
              <a:t> maintains no order.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TreeMap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TreeMap</a:t>
            </a:r>
            <a:r>
              <a:rPr lang="en-US" dirty="0" smtClean="0"/>
              <a:t> can not contain any null key. </a:t>
            </a:r>
          </a:p>
          <a:p>
            <a:pPr>
              <a:buNone/>
            </a:pPr>
            <a:r>
              <a:rPr lang="en-US" dirty="0" err="1" smtClean="0"/>
              <a:t>TreeMap</a:t>
            </a:r>
            <a:r>
              <a:rPr lang="en-US" dirty="0" smtClean="0"/>
              <a:t> maintains ascending order.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E7FD-520D-4439-AA7B-57EDE0AA9E2B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960-4378-4A22-8D74-572622E24C2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{     </a:t>
            </a:r>
          </a:p>
          <a:p>
            <a:pPr lvl="1">
              <a:buNone/>
            </a:pPr>
            <a:r>
              <a:rPr lang="en-US" dirty="0" err="1" smtClean="0"/>
              <a:t>HashMap</a:t>
            </a:r>
            <a:r>
              <a:rPr lang="en-US" dirty="0" smtClean="0"/>
              <a:t>&lt;</a:t>
            </a:r>
            <a:r>
              <a:rPr lang="en-US" dirty="0" err="1" smtClean="0"/>
              <a:t>Integer,String</a:t>
            </a:r>
            <a:r>
              <a:rPr lang="en-US" dirty="0" smtClean="0"/>
              <a:t>&gt; </a:t>
            </a:r>
            <a:r>
              <a:rPr lang="en-US" dirty="0" err="1" smtClean="0"/>
              <a:t>hm</a:t>
            </a:r>
            <a:r>
              <a:rPr lang="en-US" dirty="0" smtClean="0"/>
              <a:t>=new </a:t>
            </a:r>
            <a:r>
              <a:rPr lang="en-US" dirty="0" err="1" smtClean="0"/>
              <a:t>HashMap</a:t>
            </a:r>
            <a:r>
              <a:rPr lang="en-US" dirty="0" smtClean="0"/>
              <a:t>&lt;</a:t>
            </a:r>
            <a:r>
              <a:rPr lang="en-US" dirty="0" err="1" smtClean="0"/>
              <a:t>Integer,String</a:t>
            </a:r>
            <a:r>
              <a:rPr lang="en-US" dirty="0" smtClean="0"/>
              <a:t>&gt;();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</a:t>
            </a:r>
            <a:r>
              <a:rPr lang="en-US" dirty="0" err="1" smtClean="0"/>
              <a:t>hm.put</a:t>
            </a:r>
            <a:r>
              <a:rPr lang="en-US" dirty="0" smtClean="0"/>
              <a:t>(100,“Tahil");</a:t>
            </a:r>
          </a:p>
          <a:p>
            <a:pPr lvl="1">
              <a:buNone/>
            </a:pPr>
            <a:r>
              <a:rPr lang="en-US" dirty="0" smtClean="0"/>
              <a:t>  </a:t>
            </a:r>
            <a:r>
              <a:rPr lang="en-US" dirty="0" err="1" smtClean="0"/>
              <a:t>hm.put</a:t>
            </a:r>
            <a:r>
              <a:rPr lang="en-US" dirty="0" smtClean="0"/>
              <a:t>(102,“Rifad");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hm.put</a:t>
            </a:r>
            <a:r>
              <a:rPr lang="en-US" dirty="0" smtClean="0"/>
              <a:t>(101,“Jubayer");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for(</a:t>
            </a:r>
            <a:r>
              <a:rPr lang="en-US" dirty="0" err="1" smtClean="0"/>
              <a:t>Map.Entry</a:t>
            </a:r>
            <a:r>
              <a:rPr lang="en-US" dirty="0" smtClean="0"/>
              <a:t> m:hm.entrySet()){</a:t>
            </a:r>
          </a:p>
          <a:p>
            <a:pPr lvl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m.getKey</a:t>
            </a:r>
            <a:r>
              <a:rPr lang="en-US" dirty="0" smtClean="0"/>
              <a:t>()+" "+</a:t>
            </a:r>
            <a:r>
              <a:rPr lang="en-US" dirty="0" err="1" smtClean="0"/>
              <a:t>m.getValue</a:t>
            </a:r>
            <a:r>
              <a:rPr lang="en-US" dirty="0" smtClean="0"/>
              <a:t>());</a:t>
            </a:r>
          </a:p>
          <a:p>
            <a:pPr lvl="1">
              <a:buNone/>
            </a:pPr>
            <a:r>
              <a:rPr lang="en-US" dirty="0" smtClean="0"/>
              <a:t>  }</a:t>
            </a:r>
          </a:p>
          <a:p>
            <a:pPr lvl="1">
              <a:buNone/>
            </a:pPr>
            <a:r>
              <a:rPr lang="en-US" dirty="0" smtClean="0"/>
              <a:t>If ( </a:t>
            </a:r>
            <a:r>
              <a:rPr lang="en-US" dirty="0" err="1" smtClean="0"/>
              <a:t>hm.</a:t>
            </a:r>
            <a:r>
              <a:rPr lang="en-US" b="1" dirty="0" err="1" smtClean="0">
                <a:latin typeface="Courier New" pitchFamily="49" charset="0"/>
              </a:rPr>
              <a:t>containsKey</a:t>
            </a:r>
            <a:r>
              <a:rPr lang="en-US" b="1" dirty="0" smtClean="0">
                <a:latin typeface="Courier New" pitchFamily="49" charset="0"/>
              </a:rPr>
              <a:t> (102))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hm.</a:t>
            </a:r>
            <a:r>
              <a:rPr lang="en-US" b="1" dirty="0" err="1" smtClean="0">
                <a:latin typeface="Courier New" pitchFamily="49" charset="0"/>
              </a:rPr>
              <a:t>get</a:t>
            </a:r>
            <a:r>
              <a:rPr lang="en-US" b="1" dirty="0" smtClean="0">
                <a:latin typeface="Courier New" pitchFamily="49" charset="0"/>
              </a:rPr>
              <a:t>(102)</a:t>
            </a:r>
            <a:r>
              <a:rPr lang="en-US" dirty="0" smtClean="0"/>
              <a:t>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hm.remove</a:t>
            </a:r>
            <a:r>
              <a:rPr lang="en-US" dirty="0" smtClean="0"/>
              <a:t>(102);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3B48-2B3F-474B-81F8-8BD885B486F2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960-4378-4A22-8D74-572622E24C2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FD46-0D4F-44C3-9774-0F5E6616EC5B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FDF1-B388-4FB9-ABFF-AEDCCACF6CD3}" type="slidenum">
              <a:rPr lang="en-US"/>
              <a:pPr/>
              <a:t>28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Operations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 addition to the basic operations, a Collection may provide “bulk” operations</a:t>
            </a:r>
          </a:p>
          <a:p>
            <a:endParaRPr lang="en-US" sz="1600"/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boolean containsAll(Collection c);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boolean addAll(Collection c);    // Optional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boolean removeAll(Collection c); // Optional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boolean retainAll(Collection c); // Optional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void clear();                    // Optional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Object[] toArray();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Object[] toArray(Object a[]);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HashMap</a:t>
            </a:r>
            <a:r>
              <a:rPr lang="en-US" b="1" dirty="0" smtClean="0"/>
              <a:t> and </a:t>
            </a:r>
            <a:r>
              <a:rPr lang="en-US" b="1" dirty="0" err="1" smtClean="0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67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 is </a:t>
            </a:r>
            <a:r>
              <a:rPr lang="en-US" b="1" dirty="0" smtClean="0"/>
              <a:t>non synchronized</a:t>
            </a:r>
            <a:r>
              <a:rPr lang="en-US" dirty="0" smtClean="0"/>
              <a:t>. It is not-thread safe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en-US" b="1" dirty="0" smtClean="0"/>
              <a:t>allows one null key and multiple null values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is </a:t>
            </a:r>
            <a:r>
              <a:rPr lang="en-US" b="1" dirty="0" smtClean="0"/>
              <a:t>fast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is </a:t>
            </a:r>
            <a:r>
              <a:rPr lang="en-US" b="1" dirty="0" smtClean="0"/>
              <a:t>traversed by </a:t>
            </a:r>
            <a:r>
              <a:rPr lang="en-US" b="1" dirty="0" err="1" smtClean="0"/>
              <a:t>Iterator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inherits </a:t>
            </a:r>
            <a:r>
              <a:rPr lang="en-US" b="1" dirty="0" err="1" smtClean="0"/>
              <a:t>AbstractMap</a:t>
            </a:r>
            <a:r>
              <a:rPr lang="en-US" dirty="0" smtClean="0"/>
              <a:t> class.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Hashtable</a:t>
            </a:r>
            <a:r>
              <a:rPr lang="en-US" dirty="0" smtClean="0"/>
              <a:t> is </a:t>
            </a:r>
            <a:r>
              <a:rPr lang="en-US" b="1" dirty="0" smtClean="0"/>
              <a:t>synchronized</a:t>
            </a:r>
            <a:r>
              <a:rPr lang="en-US" dirty="0" smtClean="0"/>
              <a:t>. It is thread-safe</a:t>
            </a:r>
          </a:p>
          <a:p>
            <a:r>
              <a:rPr lang="en-US" dirty="0" err="1" smtClean="0"/>
              <a:t>Hashtable</a:t>
            </a:r>
            <a:r>
              <a:rPr lang="en-US" dirty="0" smtClean="0"/>
              <a:t> </a:t>
            </a:r>
            <a:r>
              <a:rPr lang="en-US" b="1" dirty="0" smtClean="0"/>
              <a:t>doesn't allow any null key or value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Hashtable</a:t>
            </a:r>
            <a:r>
              <a:rPr lang="en-US" dirty="0" smtClean="0"/>
              <a:t> is </a:t>
            </a:r>
            <a:r>
              <a:rPr lang="en-US" b="1" dirty="0" err="1" smtClean="0"/>
              <a:t>sl</a:t>
            </a:r>
            <a:endParaRPr lang="en-US" b="1" dirty="0" smtClean="0"/>
          </a:p>
          <a:p>
            <a:r>
              <a:rPr lang="en-US" dirty="0" err="1" smtClean="0"/>
              <a:t>Hashtable</a:t>
            </a:r>
            <a:r>
              <a:rPr lang="en-US" dirty="0" smtClean="0"/>
              <a:t> is </a:t>
            </a:r>
            <a:r>
              <a:rPr lang="en-US" b="1" dirty="0" smtClean="0"/>
              <a:t>traversed by Enumerator and </a:t>
            </a:r>
            <a:r>
              <a:rPr lang="en-US" b="1" dirty="0" err="1" smtClean="0"/>
              <a:t>Iterator</a:t>
            </a:r>
            <a:r>
              <a:rPr lang="en-US" dirty="0" err="1" smtClean="0"/>
              <a:t>.</a:t>
            </a:r>
            <a:r>
              <a:rPr lang="en-US" b="1" dirty="0" err="1" smtClean="0"/>
              <a:t>ow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Hashtable</a:t>
            </a:r>
            <a:r>
              <a:rPr lang="en-US" dirty="0" smtClean="0"/>
              <a:t> inherits </a:t>
            </a:r>
            <a:r>
              <a:rPr lang="en-US" b="1" dirty="0" smtClean="0"/>
              <a:t>Dictionary</a:t>
            </a:r>
            <a:r>
              <a:rPr lang="en-US" dirty="0" smtClean="0"/>
              <a:t> class.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D73E-7E37-4831-9670-7B303C5F9A2B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1349-F6C2-4C52-90E1-29D365C91BE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244-B0FC-497F-8109-171E5821E70D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A60F-C2A4-4305-AB02-37FFA15B5C45}" type="slidenum">
              <a:rPr lang="en-US"/>
              <a:pPr/>
              <a:t>3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 Interface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Defines fundamental methods</a:t>
            </a:r>
          </a:p>
          <a:p>
            <a:pPr lvl="1"/>
            <a:r>
              <a:rPr lang="en-US" sz="1800" b="1">
                <a:latin typeface="Courier New" pitchFamily="49" charset="0"/>
              </a:rPr>
              <a:t>int size();</a:t>
            </a:r>
          </a:p>
          <a:p>
            <a:pPr lvl="1"/>
            <a:r>
              <a:rPr lang="en-US" sz="1800" b="1">
                <a:latin typeface="Courier New" pitchFamily="49" charset="0"/>
              </a:rPr>
              <a:t>boolean isEmpty();</a:t>
            </a:r>
          </a:p>
          <a:p>
            <a:pPr lvl="1"/>
            <a:r>
              <a:rPr lang="en-US" sz="1800" b="1">
                <a:latin typeface="Courier New" pitchFamily="49" charset="0"/>
              </a:rPr>
              <a:t>boolean contains(Object element);</a:t>
            </a:r>
          </a:p>
          <a:p>
            <a:pPr lvl="1"/>
            <a:r>
              <a:rPr lang="en-US" sz="1800" b="1">
                <a:latin typeface="Courier New" pitchFamily="49" charset="0"/>
              </a:rPr>
              <a:t>boolean add(Object element);    // Optional</a:t>
            </a:r>
          </a:p>
          <a:p>
            <a:pPr lvl="1"/>
            <a:r>
              <a:rPr lang="en-US" sz="1800" b="1">
                <a:latin typeface="Courier New" pitchFamily="49" charset="0"/>
              </a:rPr>
              <a:t>boolean remove(Object element); // Optional</a:t>
            </a:r>
          </a:p>
          <a:p>
            <a:pPr lvl="1"/>
            <a:r>
              <a:rPr lang="en-US" sz="1800" b="1">
                <a:latin typeface="Courier New" pitchFamily="49" charset="0"/>
              </a:rPr>
              <a:t>Iterator iterator();</a:t>
            </a:r>
          </a:p>
          <a:p>
            <a:r>
              <a:rPr lang="en-US" sz="2800"/>
              <a:t>These methods are enough to define the basic behavior of a collection</a:t>
            </a:r>
          </a:p>
          <a:p>
            <a:r>
              <a:rPr lang="en-US" sz="2800"/>
              <a:t>Provides an Iterator to step through the elements in the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481F-E8CF-4987-BCFE-FBE313D9BE3F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2B09-93DA-401C-8518-91174BD9A71B}" type="slidenum">
              <a:rPr lang="en-US"/>
              <a:pPr/>
              <a:t>4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Interface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sz="2800"/>
              <a:t>Defines three fundamental methods</a:t>
            </a:r>
          </a:p>
          <a:p>
            <a:pPr lvl="1"/>
            <a:r>
              <a:rPr lang="en-US" sz="2000" b="1">
                <a:latin typeface="Courier New" pitchFamily="49" charset="0"/>
              </a:rPr>
              <a:t>Object next()</a:t>
            </a:r>
          </a:p>
          <a:p>
            <a:pPr lvl="1"/>
            <a:r>
              <a:rPr lang="en-US" sz="2000" b="1">
                <a:latin typeface="Courier New" pitchFamily="49" charset="0"/>
              </a:rPr>
              <a:t>boolean hasNext()</a:t>
            </a:r>
          </a:p>
          <a:p>
            <a:pPr lvl="1"/>
            <a:r>
              <a:rPr lang="en-US" sz="2000" b="1">
                <a:latin typeface="Courier New" pitchFamily="49" charset="0"/>
              </a:rPr>
              <a:t>void remove()</a:t>
            </a:r>
          </a:p>
          <a:p>
            <a:r>
              <a:rPr lang="en-US" sz="2800"/>
              <a:t>These three methods provide access to the contents of the collection</a:t>
            </a:r>
          </a:p>
          <a:p>
            <a:r>
              <a:rPr lang="en-US" sz="2800"/>
              <a:t>An Iterator knows position within collection</a:t>
            </a:r>
          </a:p>
          <a:p>
            <a:r>
              <a:rPr lang="en-US" sz="2800"/>
              <a:t>Each call to next() “reads” an element from the collection</a:t>
            </a:r>
          </a:p>
          <a:p>
            <a:pPr lvl="1"/>
            <a:r>
              <a:rPr lang="en-US" sz="2400"/>
              <a:t>Then you can use it or remove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CA35-A1BC-4351-9729-8C6D74E8A1F9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2C9-3912-4CE2-89C2-447C8BD70B72}" type="slidenum">
              <a:rPr lang="en-US"/>
              <a:pPr/>
              <a:t>5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Position</a:t>
            </a:r>
          </a:p>
        </p:txBody>
      </p:sp>
      <p:pic>
        <p:nvPicPr>
          <p:cNvPr id="80899" name="Picture 3" descr="C:\finson\cp105d-www\lectures\8-UtilityClasses\iterator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1390650"/>
            <a:ext cx="6172200" cy="407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D82D-C5EC-4BE5-8F55-0E03E76109BA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8642-13D4-4895-BE92-40B77BAA24D3}" type="slidenum">
              <a:rPr lang="en-US"/>
              <a:pPr/>
              <a:t>6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 SimpleCollection</a:t>
            </a:r>
            <a:endParaRPr lang="en-US" sz="3600">
              <a:latin typeface="Tahoma" pitchFamily="34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public class SimpleCollection  {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	public static void main(String[] args) {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		Collection c;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		c = new ArrayList();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		System.out.println(c.getClass().getName());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		for (int i=1; i &lt;= 10; i++) { 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			c.add(i + " * " + i + " = "+i*i);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		}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		Iterator iter = c.iterator();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		while (iter.hasNext())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			System.out.println(iter.next());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7514-9920-4E7F-AADB-B519BE93ADED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7F12-1C31-4767-B375-99BF0789267B}" type="slidenum">
              <a:rPr lang="en-US"/>
              <a:pPr/>
              <a:t>7</a:t>
            </a:fld>
            <a:endParaRPr lang="en-US"/>
          </a:p>
        </p:txBody>
      </p:sp>
      <p:pic>
        <p:nvPicPr>
          <p:cNvPr id="82947" name="Picture 3" descr="C:\finson\cp105d-www\lectures\8-UtilityClasses\TIJ-collectio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20000" cy="4011613"/>
          </a:xfrm>
          <a:prstGeom prst="rect">
            <a:avLst/>
          </a:prstGeom>
          <a:noFill/>
        </p:spPr>
      </p:pic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 Interface Context</a:t>
            </a:r>
            <a:endParaRPr lang="en-US">
              <a:latin typeface="Tahoma" pitchFamily="34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971800" y="1833563"/>
            <a:ext cx="1550988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Collection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895600" y="3200400"/>
            <a:ext cx="684213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" charset="0"/>
              </a:rPr>
              <a:t>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1DD4-AE0E-4AD1-B688-6B058129C772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FC93-970D-4BE8-AF4B-F849DB8C5392}" type="slidenum">
              <a:rPr lang="en-US"/>
              <a:pPr/>
              <a:t>8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Interface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List interface adds the notion of </a:t>
            </a:r>
            <a:r>
              <a:rPr lang="en-US" sz="2800" i="1"/>
              <a:t>order</a:t>
            </a:r>
            <a:r>
              <a:rPr lang="en-US" sz="2800"/>
              <a:t> to a collection</a:t>
            </a:r>
          </a:p>
          <a:p>
            <a:r>
              <a:rPr lang="en-US" sz="2800"/>
              <a:t>The user of a list has control over where an element is added in the collection</a:t>
            </a:r>
          </a:p>
          <a:p>
            <a:r>
              <a:rPr lang="en-US" sz="2800"/>
              <a:t>Lists typically allow </a:t>
            </a:r>
            <a:r>
              <a:rPr lang="en-US" sz="2800" i="1"/>
              <a:t>duplicate</a:t>
            </a:r>
            <a:r>
              <a:rPr lang="en-US" sz="2800"/>
              <a:t> elements</a:t>
            </a:r>
          </a:p>
          <a:p>
            <a:r>
              <a:rPr lang="en-US" sz="2800"/>
              <a:t>Provides a ListIterator to step through the elements in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A80B-D85B-47E2-8A30-50FE2357AF9E}" type="datetime4">
              <a:rPr lang="en-US" smtClean="0"/>
              <a:t>January 28,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1086-EE19-45D3-A745-0F38DE299982}" type="slidenum">
              <a:rPr lang="en-US"/>
              <a:pPr/>
              <a:t>9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ListIterator Interface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Extends the Iterator interface</a:t>
            </a:r>
          </a:p>
          <a:p>
            <a:r>
              <a:rPr lang="en-US" sz="2800"/>
              <a:t>Defines three fundamental methods</a:t>
            </a:r>
          </a:p>
          <a:p>
            <a:pPr lvl="1"/>
            <a:r>
              <a:rPr lang="en-US" sz="2000" b="1">
                <a:latin typeface="Courier New" pitchFamily="49" charset="0"/>
              </a:rPr>
              <a:t>void add(Object o)</a:t>
            </a:r>
            <a:r>
              <a:rPr lang="en-US" sz="2400"/>
              <a:t> - before current position</a:t>
            </a:r>
          </a:p>
          <a:p>
            <a:pPr lvl="1"/>
            <a:r>
              <a:rPr lang="en-US" sz="2000" b="1">
                <a:latin typeface="Courier New" pitchFamily="49" charset="0"/>
              </a:rPr>
              <a:t>boolean hasPrevious()</a:t>
            </a:r>
          </a:p>
          <a:p>
            <a:pPr lvl="1"/>
            <a:r>
              <a:rPr lang="en-US" sz="2000" b="1">
                <a:latin typeface="Courier New" pitchFamily="49" charset="0"/>
              </a:rPr>
              <a:t>Object previous()</a:t>
            </a:r>
          </a:p>
          <a:p>
            <a:r>
              <a:rPr lang="en-US" sz="2800"/>
              <a:t>The addition of these three methods defines the basic behavior of an ordered list</a:t>
            </a:r>
          </a:p>
          <a:p>
            <a:r>
              <a:rPr lang="en-US" sz="2800"/>
              <a:t>A ListIterator knows position within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e403-03wi-template.pot">
  <a:themeElements>
    <a:clrScheme name="cse403-03wi-template.po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se403-03wi-templat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se403-03wi-template.po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403-03wi-template.po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403-03wi-template.po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403-03wi-template.po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403-03wi-templat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403-03wi-templat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403-03wi-templat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Office\Templates\cse403-03wi-template.pot</Template>
  <TotalTime>285</TotalTime>
  <Words>1050</Words>
  <Application>Microsoft Office PowerPoint</Application>
  <PresentationFormat>On-screen Show (4:3)</PresentationFormat>
  <Paragraphs>268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Courier New</vt:lpstr>
      <vt:lpstr>Tahoma</vt:lpstr>
      <vt:lpstr>Times New Roman</vt:lpstr>
      <vt:lpstr>Tw Cen MT</vt:lpstr>
      <vt:lpstr>Tw Cen MT Condensed</vt:lpstr>
      <vt:lpstr>cse403-03wi-template.pot</vt:lpstr>
      <vt:lpstr>Java Collections</vt:lpstr>
      <vt:lpstr>Collections Framework Diagram</vt:lpstr>
      <vt:lpstr>Collection Interface</vt:lpstr>
      <vt:lpstr>Iterator Interface</vt:lpstr>
      <vt:lpstr>Iterator Position</vt:lpstr>
      <vt:lpstr>Example - SimpleCollection</vt:lpstr>
      <vt:lpstr>List  Interface Context</vt:lpstr>
      <vt:lpstr>List Interface</vt:lpstr>
      <vt:lpstr>ListIterator Interface</vt:lpstr>
      <vt:lpstr>Iterator Position - next(), previous()</vt:lpstr>
      <vt:lpstr>ArrayList and LinkedList Context</vt:lpstr>
      <vt:lpstr>List Implementations</vt:lpstr>
      <vt:lpstr>ArrayList overview</vt:lpstr>
      <vt:lpstr>ArrayList methods</vt:lpstr>
      <vt:lpstr>Set  Interface Context</vt:lpstr>
      <vt:lpstr>Set Interface</vt:lpstr>
      <vt:lpstr>HashSet and TreeSet Context</vt:lpstr>
      <vt:lpstr>HashSet</vt:lpstr>
      <vt:lpstr>TreeSet</vt:lpstr>
      <vt:lpstr>Map  Interface Context</vt:lpstr>
      <vt:lpstr>Map Interface</vt:lpstr>
      <vt:lpstr>Map methods</vt:lpstr>
      <vt:lpstr>Map views</vt:lpstr>
      <vt:lpstr>HashMap and TreeMap Context</vt:lpstr>
      <vt:lpstr>HashMap and TreeMap</vt:lpstr>
      <vt:lpstr>HashMap and TreeMap</vt:lpstr>
      <vt:lpstr>HashMap</vt:lpstr>
      <vt:lpstr>Bulk Operations</vt:lpstr>
      <vt:lpstr>HashMap and Hashtable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</dc:title>
  <dc:creator>Douglas W. Johnson</dc:creator>
  <cp:lastModifiedBy>Windows User</cp:lastModifiedBy>
  <cp:revision>23</cp:revision>
  <cp:lastPrinted>2003-02-03T06:33:50Z</cp:lastPrinted>
  <dcterms:created xsi:type="dcterms:W3CDTF">2003-02-03T05:04:38Z</dcterms:created>
  <dcterms:modified xsi:type="dcterms:W3CDTF">2020-01-28T12:12:01Z</dcterms:modified>
</cp:coreProperties>
</file>