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gxXJ9bEwfkHmapD/TGAlGIhMO+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4" name="Shape 24"/>
        <p:cNvGrpSpPr/>
        <p:nvPr/>
      </p:nvGrpSpPr>
      <p:grpSpPr>
        <a:xfrm>
          <a:off x="0" y="0"/>
          <a:ext cx="0" cy="0"/>
          <a:chOff x="0" y="0"/>
          <a:chExt cx="0" cy="0"/>
        </a:xfrm>
      </p:grpSpPr>
      <p:sp>
        <p:nvSpPr>
          <p:cNvPr id="25" name="Google Shape;25;p2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2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20"/>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20"/>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20"/>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0" name="Google Shape;30;p20"/>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1" name="Google Shape;31;p20"/>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32" name="Google Shape;32;p20"/>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3" name="Google Shape;33;p20"/>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4" name="Google Shape;34;p2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6" name="Google Shape;36;p20"/>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37" name="Google Shape;37;p20"/>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8" name="Google Shape;38;p20"/>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9" name="Google Shape;39;p20"/>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20"/>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2"/>
        </a:solidFill>
      </p:bgPr>
    </p:bg>
    <p:spTree>
      <p:nvGrpSpPr>
        <p:cNvPr id="141" name="Shape 141"/>
        <p:cNvGrpSpPr/>
        <p:nvPr/>
      </p:nvGrpSpPr>
      <p:grpSpPr>
        <a:xfrm>
          <a:off x="0" y="0"/>
          <a:ext cx="0" cy="0"/>
          <a:chOff x="0" y="0"/>
          <a:chExt cx="0" cy="0"/>
        </a:xfrm>
      </p:grpSpPr>
      <p:sp>
        <p:nvSpPr>
          <p:cNvPr id="142" name="Google Shape;142;p2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9"/>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4" name="Google Shape;144;p2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9"/>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2"/>
        </a:solidFill>
      </p:bgPr>
    </p:bg>
    <p:spTree>
      <p:nvGrpSpPr>
        <p:cNvPr id="147" name="Shape 147"/>
        <p:cNvGrpSpPr/>
        <p:nvPr/>
      </p:nvGrpSpPr>
      <p:grpSpPr>
        <a:xfrm>
          <a:off x="0" y="0"/>
          <a:ext cx="0" cy="0"/>
          <a:chOff x="0" y="0"/>
          <a:chExt cx="0" cy="0"/>
        </a:xfrm>
      </p:grpSpPr>
      <p:sp>
        <p:nvSpPr>
          <p:cNvPr id="148" name="Google Shape;148;p3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9" name="Google Shape;149;p30"/>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0" name="Google Shape;150;p30"/>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1" name="Google Shape;151;p3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2" name="Google Shape;152;p30"/>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3" name="Google Shape;153;p30"/>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4" name="Google Shape;154;p30"/>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5" name="Google Shape;155;p30"/>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6" name="Google Shape;156;p30"/>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7" name="Google Shape;157;p30"/>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30"/>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59" name="Google Shape;159;p3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0"/>
          <p:cNvSpPr txBox="1"/>
          <p:nvPr>
            <p:ph type="title"/>
          </p:nvPr>
        </p:nvSpPr>
        <p:spPr>
          <a:xfrm rot="5400000">
            <a:off x="5189538" y="2506664"/>
            <a:ext cx="5851525" cy="1447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41" name="Shape 41"/>
        <p:cNvGrpSpPr/>
        <p:nvPr/>
      </p:nvGrpSpPr>
      <p:grpSpPr>
        <a:xfrm>
          <a:off x="0" y="0"/>
          <a:ext cx="0" cy="0"/>
          <a:chOff x="0" y="0"/>
          <a:chExt cx="0" cy="0"/>
        </a:xfrm>
      </p:grpSpPr>
      <p:sp>
        <p:nvSpPr>
          <p:cNvPr id="42" name="Google Shape;42;p2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3" name="Google Shape;43;p21"/>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4" name="Google Shape;44;p2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5" name="Google Shape;45;p21"/>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6" name="Google Shape;46;p21"/>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7" name="Google Shape;47;p21"/>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48" name="Google Shape;48;p2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0" name="Google Shape;50;p21"/>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51" name="Google Shape;51;p21"/>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21"/>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3" name="Google Shape;53;p21"/>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4" name="Google Shape;54;p21"/>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21"/>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2"/>
        </a:solidFill>
      </p:bgPr>
    </p:bg>
    <p:spTree>
      <p:nvGrpSpPr>
        <p:cNvPr id="56" name="Shape 56"/>
        <p:cNvGrpSpPr/>
        <p:nvPr/>
      </p:nvGrpSpPr>
      <p:grpSpPr>
        <a:xfrm>
          <a:off x="0" y="0"/>
          <a:ext cx="0" cy="0"/>
          <a:chOff x="0" y="0"/>
          <a:chExt cx="0" cy="0"/>
        </a:xfrm>
      </p:grpSpPr>
      <p:sp>
        <p:nvSpPr>
          <p:cNvPr id="57" name="Google Shape;57;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2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2"/>
        </a:solidFill>
      </p:bgPr>
    </p:bg>
    <p:spTree>
      <p:nvGrpSpPr>
        <p:cNvPr id="62" name="Shape 62"/>
        <p:cNvGrpSpPr/>
        <p:nvPr/>
      </p:nvGrpSpPr>
      <p:grpSpPr>
        <a:xfrm>
          <a:off x="0" y="0"/>
          <a:ext cx="0" cy="0"/>
          <a:chOff x="0" y="0"/>
          <a:chExt cx="0" cy="0"/>
        </a:xfrm>
      </p:grpSpPr>
      <p:sp>
        <p:nvSpPr>
          <p:cNvPr id="63" name="Google Shape;63;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3"/>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23"/>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8" name="Google Shape;68;p23"/>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69" name="Google Shape;69;p23"/>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solidFill>
          <a:schemeClr val="lt2"/>
        </a:solidFill>
      </p:bgPr>
    </p:bg>
    <p:spTree>
      <p:nvGrpSpPr>
        <p:cNvPr id="70" name="Shape 70"/>
        <p:cNvGrpSpPr/>
        <p:nvPr/>
      </p:nvGrpSpPr>
      <p:grpSpPr>
        <a:xfrm>
          <a:off x="0" y="0"/>
          <a:ext cx="0" cy="0"/>
          <a:chOff x="0" y="0"/>
          <a:chExt cx="0" cy="0"/>
        </a:xfrm>
      </p:grpSpPr>
      <p:cxnSp>
        <p:nvCxnSpPr>
          <p:cNvPr id="71" name="Google Shape;71;p24"/>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2" name="Google Shape;72;p24"/>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2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4" name="Google Shape;74;p2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5" name="Google Shape;75;p24"/>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6" name="Google Shape;76;p24"/>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77" name="Google Shape;77;p24"/>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8" name="Google Shape;78;p24"/>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9" name="Google Shape;79;p24"/>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0" name="Google Shape;80;p2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2" name="Google Shape;82;p24"/>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3" name="Google Shape;83;p24"/>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84" name="Google Shape;84;p24"/>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5" name="Google Shape;85;p24"/>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24"/>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7" name="Google Shape;87;p24"/>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8" name="Google Shape;88;p24"/>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2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2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5"/>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 name="Shape 95"/>
        <p:cNvGrpSpPr/>
        <p:nvPr/>
      </p:nvGrpSpPr>
      <p:grpSpPr>
        <a:xfrm>
          <a:off x="0" y="0"/>
          <a:ext cx="0" cy="0"/>
          <a:chOff x="0" y="0"/>
          <a:chExt cx="0" cy="0"/>
        </a:xfrm>
      </p:grpSpPr>
      <p:sp>
        <p:nvSpPr>
          <p:cNvPr id="96" name="Google Shape;96;p26"/>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7" name="Google Shape;97;p26"/>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8" name="Google Shape;98;p26"/>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9" name="Google Shape;99;p26"/>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26"/>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1" name="Google Shape;101;p26"/>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2" name="Google Shape;102;p26"/>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FFFFFF"/>
                </a:solidFill>
                <a:latin typeface="Georgia"/>
                <a:ea typeface="Georgia"/>
                <a:cs typeface="Georgia"/>
                <a:sym typeface="Georgia"/>
              </a:defRPr>
            </a:lvl1pPr>
            <a:lvl2pPr indent="0" lvl="1" marL="0" algn="ctr">
              <a:spcBef>
                <a:spcPts val="0"/>
              </a:spcBef>
              <a:buNone/>
              <a:defRPr sz="1600">
                <a:solidFill>
                  <a:srgbClr val="FFFFFF"/>
                </a:solidFill>
                <a:latin typeface="Georgia"/>
                <a:ea typeface="Georgia"/>
                <a:cs typeface="Georgia"/>
                <a:sym typeface="Georgia"/>
              </a:defRPr>
            </a:lvl2pPr>
            <a:lvl3pPr indent="0" lvl="2" marL="0" algn="ctr">
              <a:spcBef>
                <a:spcPts val="0"/>
              </a:spcBef>
              <a:buNone/>
              <a:defRPr sz="1600">
                <a:solidFill>
                  <a:srgbClr val="FFFFFF"/>
                </a:solidFill>
                <a:latin typeface="Georgia"/>
                <a:ea typeface="Georgia"/>
                <a:cs typeface="Georgia"/>
                <a:sym typeface="Georgia"/>
              </a:defRPr>
            </a:lvl3pPr>
            <a:lvl4pPr indent="0" lvl="3" marL="0" algn="ctr">
              <a:spcBef>
                <a:spcPts val="0"/>
              </a:spcBef>
              <a:buNone/>
              <a:defRPr sz="1600">
                <a:solidFill>
                  <a:srgbClr val="FFFFFF"/>
                </a:solidFill>
                <a:latin typeface="Georgia"/>
                <a:ea typeface="Georgia"/>
                <a:cs typeface="Georgia"/>
                <a:sym typeface="Georgia"/>
              </a:defRPr>
            </a:lvl4pPr>
            <a:lvl5pPr indent="0" lvl="4" marL="0" algn="ctr">
              <a:spcBef>
                <a:spcPts val="0"/>
              </a:spcBef>
              <a:buNone/>
              <a:defRPr sz="1600">
                <a:solidFill>
                  <a:srgbClr val="FFFFFF"/>
                </a:solidFill>
                <a:latin typeface="Georgia"/>
                <a:ea typeface="Georgia"/>
                <a:cs typeface="Georgia"/>
                <a:sym typeface="Georgia"/>
              </a:defRPr>
            </a:lvl5pPr>
            <a:lvl6pPr indent="0" lvl="5" marL="0" algn="ctr">
              <a:spcBef>
                <a:spcPts val="0"/>
              </a:spcBef>
              <a:buNone/>
              <a:defRPr sz="1600">
                <a:solidFill>
                  <a:srgbClr val="FFFFFF"/>
                </a:solidFill>
                <a:latin typeface="Georgia"/>
                <a:ea typeface="Georgia"/>
                <a:cs typeface="Georgia"/>
                <a:sym typeface="Georgia"/>
              </a:defRPr>
            </a:lvl6pPr>
            <a:lvl7pPr indent="0" lvl="6" marL="0" algn="ctr">
              <a:spcBef>
                <a:spcPts val="0"/>
              </a:spcBef>
              <a:buNone/>
              <a:defRPr sz="1600">
                <a:solidFill>
                  <a:srgbClr val="FFFFFF"/>
                </a:solidFill>
                <a:latin typeface="Georgia"/>
                <a:ea typeface="Georgia"/>
                <a:cs typeface="Georgia"/>
                <a:sym typeface="Georgia"/>
              </a:defRPr>
            </a:lvl7pPr>
            <a:lvl8pPr indent="0" lvl="7" marL="0" algn="ctr">
              <a:spcBef>
                <a:spcPts val="0"/>
              </a:spcBef>
              <a:buNone/>
              <a:defRPr sz="1600">
                <a:solidFill>
                  <a:srgbClr val="FFFFFF"/>
                </a:solidFill>
                <a:latin typeface="Georgia"/>
                <a:ea typeface="Georgia"/>
                <a:cs typeface="Georgia"/>
                <a:sym typeface="Georgia"/>
              </a:defRPr>
            </a:lvl8pPr>
            <a:lvl9pPr indent="0" lvl="8" marL="0" algn="ctr">
              <a:spcBef>
                <a:spcPts val="0"/>
              </a:spcBef>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105" name="Shape 105"/>
        <p:cNvGrpSpPr/>
        <p:nvPr/>
      </p:nvGrpSpPr>
      <p:grpSpPr>
        <a:xfrm>
          <a:off x="0" y="0"/>
          <a:ext cx="0" cy="0"/>
          <a:chOff x="0" y="0"/>
          <a:chExt cx="0" cy="0"/>
        </a:xfrm>
      </p:grpSpPr>
      <p:sp>
        <p:nvSpPr>
          <p:cNvPr id="106" name="Google Shape;106;p27"/>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7" name="Google Shape;107;p27"/>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8" name="Google Shape;108;p27"/>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9" name="Google Shape;109;p27"/>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0" name="Google Shape;110;p27"/>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1" name="Google Shape;111;p27"/>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2" name="Google Shape;112;p27"/>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7"/>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4" name="Google Shape;114;p27"/>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5" name="Google Shape;115;p27"/>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6" name="Google Shape;116;p27"/>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7" name="Google Shape;117;p27"/>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8" name="Google Shape;118;p27"/>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9" name="Google Shape;119;p27"/>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27"/>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1" name="Google Shape;121;p27"/>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7"/>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28"/>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5" name="Google Shape;125;p2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6" name="Google Shape;126;p28"/>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7" name="Google Shape;127;p28"/>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8" name="Google Shape;128;p2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9" name="Google Shape;129;p28"/>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0" name="Google Shape;130;p28"/>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1" name="Google Shape;131;p28"/>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28"/>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3" name="Google Shape;133;p28"/>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4" name="Google Shape;134;p28"/>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28"/>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8"/>
          <p:cNvSpPr/>
          <p:nvPr>
            <p:ph idx="2" type="pic"/>
          </p:nvPr>
        </p:nvSpPr>
        <p:spPr>
          <a:xfrm>
            <a:off x="3000375" y="609600"/>
            <a:ext cx="5867400" cy="4267200"/>
          </a:xfrm>
          <a:prstGeom prst="rect">
            <a:avLst/>
          </a:prstGeom>
          <a:noFill/>
          <a:ln>
            <a:noFill/>
          </a:ln>
        </p:spPr>
      </p:sp>
      <p:sp>
        <p:nvSpPr>
          <p:cNvPr id="137" name="Google Shape;137;p28"/>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38" name="Google Shape;138;p28"/>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9" name="Google Shape;139;p28"/>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19"/>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1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1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19"/>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1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 name="Google Shape;16;p1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7" name="Google Shape;17;p19"/>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19"/>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9" name="Google Shape;19;p19"/>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 name="Google Shape;20;p19"/>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1" name="Google Shape;21;p19"/>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sz="1600" u="none">
                <a:solidFill>
                  <a:srgbClr val="7A9798"/>
                </a:solidFill>
                <a:latin typeface="Georgia"/>
                <a:ea typeface="Georgia"/>
                <a:cs typeface="Georgia"/>
                <a:sym typeface="Georgia"/>
              </a:defRPr>
            </a:lvl1pPr>
            <a:lvl2pPr indent="0" lvl="1" marL="0" marR="0" rtl="0" algn="ctr">
              <a:spcBef>
                <a:spcPts val="0"/>
              </a:spcBef>
              <a:buNone/>
              <a:defRPr b="0" sz="1600" u="none">
                <a:solidFill>
                  <a:srgbClr val="7A9798"/>
                </a:solidFill>
                <a:latin typeface="Georgia"/>
                <a:ea typeface="Georgia"/>
                <a:cs typeface="Georgia"/>
                <a:sym typeface="Georgia"/>
              </a:defRPr>
            </a:lvl2pPr>
            <a:lvl3pPr indent="0" lvl="2" marL="0" marR="0" rtl="0" algn="ctr">
              <a:spcBef>
                <a:spcPts val="0"/>
              </a:spcBef>
              <a:buNone/>
              <a:defRPr b="0" sz="1600" u="none">
                <a:solidFill>
                  <a:srgbClr val="7A9798"/>
                </a:solidFill>
                <a:latin typeface="Georgia"/>
                <a:ea typeface="Georgia"/>
                <a:cs typeface="Georgia"/>
                <a:sym typeface="Georgia"/>
              </a:defRPr>
            </a:lvl3pPr>
            <a:lvl4pPr indent="0" lvl="3" marL="0" marR="0" rtl="0" algn="ctr">
              <a:spcBef>
                <a:spcPts val="0"/>
              </a:spcBef>
              <a:buNone/>
              <a:defRPr b="0" sz="1600" u="none">
                <a:solidFill>
                  <a:srgbClr val="7A9798"/>
                </a:solidFill>
                <a:latin typeface="Georgia"/>
                <a:ea typeface="Georgia"/>
                <a:cs typeface="Georgia"/>
                <a:sym typeface="Georgia"/>
              </a:defRPr>
            </a:lvl4pPr>
            <a:lvl5pPr indent="0" lvl="4" marL="0" marR="0" rtl="0" algn="ctr">
              <a:spcBef>
                <a:spcPts val="0"/>
              </a:spcBef>
              <a:buNone/>
              <a:defRPr b="0" sz="1600" u="none">
                <a:solidFill>
                  <a:srgbClr val="7A9798"/>
                </a:solidFill>
                <a:latin typeface="Georgia"/>
                <a:ea typeface="Georgia"/>
                <a:cs typeface="Georgia"/>
                <a:sym typeface="Georgia"/>
              </a:defRPr>
            </a:lvl5pPr>
            <a:lvl6pPr indent="0" lvl="5" marL="0" marR="0" rtl="0" algn="ctr">
              <a:spcBef>
                <a:spcPts val="0"/>
              </a:spcBef>
              <a:buNone/>
              <a:defRPr b="0" sz="1600" u="none">
                <a:solidFill>
                  <a:srgbClr val="7A9798"/>
                </a:solidFill>
                <a:latin typeface="Georgia"/>
                <a:ea typeface="Georgia"/>
                <a:cs typeface="Georgia"/>
                <a:sym typeface="Georgia"/>
              </a:defRPr>
            </a:lvl6pPr>
            <a:lvl7pPr indent="0" lvl="6" marL="0" marR="0" rtl="0" algn="ctr">
              <a:spcBef>
                <a:spcPts val="0"/>
              </a:spcBef>
              <a:buNone/>
              <a:defRPr b="0" sz="1600" u="none">
                <a:solidFill>
                  <a:srgbClr val="7A9798"/>
                </a:solidFill>
                <a:latin typeface="Georgia"/>
                <a:ea typeface="Georgia"/>
                <a:cs typeface="Georgia"/>
                <a:sym typeface="Georgia"/>
              </a:defRPr>
            </a:lvl7pPr>
            <a:lvl8pPr indent="0" lvl="7" marL="0" marR="0" rtl="0" algn="ctr">
              <a:spcBef>
                <a:spcPts val="0"/>
              </a:spcBef>
              <a:buNone/>
              <a:defRPr b="0" sz="1600" u="none">
                <a:solidFill>
                  <a:srgbClr val="7A9798"/>
                </a:solidFill>
                <a:latin typeface="Georgia"/>
                <a:ea typeface="Georgia"/>
                <a:cs typeface="Georgia"/>
                <a:sym typeface="Georgia"/>
              </a:defRPr>
            </a:lvl8pPr>
            <a:lvl9pPr indent="0" lvl="8" marL="0" marR="0" rtl="0" algn="ctr">
              <a:spcBef>
                <a:spcPts val="0"/>
              </a:spcBef>
              <a:buNone/>
              <a:defRPr b="0" sz="1600" u="non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1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9"/>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rm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
          <p:cNvSpPr txBox="1"/>
          <p:nvPr>
            <p:ph type="title"/>
          </p:nvPr>
        </p:nvSpPr>
        <p:spPr>
          <a:xfrm>
            <a:off x="722313" y="0"/>
            <a:ext cx="7772400" cy="15240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Georgia"/>
              <a:buNone/>
            </a:pPr>
            <a:r>
              <a:rPr lang="en-US" sz="3600"/>
              <a:t>Software Quality Assurance and Testing </a:t>
            </a:r>
            <a:br>
              <a:rPr lang="en-US"/>
            </a:br>
            <a:r>
              <a:rPr lang="en-US" sz="3600"/>
              <a:t>Lecture - 02</a:t>
            </a:r>
            <a:endParaRPr/>
          </a:p>
        </p:txBody>
      </p:sp>
      <p:sp>
        <p:nvSpPr>
          <p:cNvPr id="167" name="Google Shape;167;p1"/>
          <p:cNvSpPr txBox="1"/>
          <p:nvPr/>
        </p:nvSpPr>
        <p:spPr>
          <a:xfrm>
            <a:off x="1368425" y="2743200"/>
            <a:ext cx="6480175" cy="1673225"/>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ABDUS SATTER</a:t>
            </a:r>
            <a:endParaRPr b="1" i="0" sz="1600" u="none" cap="none" strike="noStrike">
              <a:solidFill>
                <a:schemeClr val="dk2"/>
              </a:solidFill>
              <a:latin typeface="Georgia"/>
              <a:ea typeface="Georgia"/>
              <a:cs typeface="Georgia"/>
              <a:sym typeface="Georgia"/>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LECTURER</a:t>
            </a:r>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INSTITUTE OF INFORMATION TECHNOLOGY</a:t>
            </a:r>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UNIVERSITY OF DHAKA</a:t>
            </a:r>
            <a:endParaRPr b="1" i="0" sz="1600" u="none" cap="none" strike="noStrike">
              <a:solidFill>
                <a:schemeClr val="dk2"/>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Life Cycle of A Bug</a:t>
            </a:r>
            <a:endParaRPr/>
          </a:p>
        </p:txBody>
      </p:sp>
      <p:pic>
        <p:nvPicPr>
          <p:cNvPr id="222" name="Google Shape;222;p10"/>
          <p:cNvPicPr preferRelativeResize="0"/>
          <p:nvPr>
            <p:ph idx="1" type="body"/>
          </p:nvPr>
        </p:nvPicPr>
        <p:blipFill rotWithShape="1">
          <a:blip r:embed="rId3">
            <a:alphaModFix/>
          </a:blip>
          <a:srcRect b="0" l="0" r="0" t="0"/>
          <a:stretch/>
        </p:blipFill>
        <p:spPr>
          <a:xfrm>
            <a:off x="301625" y="1872759"/>
            <a:ext cx="8504238" cy="38808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States of a Bug</a:t>
            </a:r>
            <a:endParaRPr/>
          </a:p>
        </p:txBody>
      </p:sp>
      <p:pic>
        <p:nvPicPr>
          <p:cNvPr id="228" name="Google Shape;228;p11"/>
          <p:cNvPicPr preferRelativeResize="0"/>
          <p:nvPr>
            <p:ph idx="1" type="body"/>
          </p:nvPr>
        </p:nvPicPr>
        <p:blipFill rotWithShape="1">
          <a:blip r:embed="rId3">
            <a:alphaModFix/>
          </a:blip>
          <a:srcRect b="0" l="0" r="0" t="0"/>
          <a:stretch/>
        </p:blipFill>
        <p:spPr>
          <a:xfrm>
            <a:off x="1751688" y="1527175"/>
            <a:ext cx="5604111" cy="45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Why Do Bugs Occur?</a:t>
            </a:r>
            <a:endParaRPr/>
          </a:p>
        </p:txBody>
      </p:sp>
      <p:sp>
        <p:nvSpPr>
          <p:cNvPr id="234" name="Google Shape;234;p1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To Err is Human</a:t>
            </a:r>
            <a:endParaRPr/>
          </a:p>
          <a:p>
            <a:pPr indent="-274320" lvl="0" marL="274320" rtl="0" algn="l">
              <a:spcBef>
                <a:spcPts val="540"/>
              </a:spcBef>
              <a:spcAft>
                <a:spcPts val="0"/>
              </a:spcAft>
              <a:buSzPts val="2295"/>
              <a:buChar char="⚫"/>
            </a:pPr>
            <a:r>
              <a:rPr lang="en-US"/>
              <a:t>Bugs in Earlier Stages go Undetected and Propagate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Bug Classification Based On Criticality</a:t>
            </a:r>
            <a:endParaRPr/>
          </a:p>
        </p:txBody>
      </p:sp>
      <p:sp>
        <p:nvSpPr>
          <p:cNvPr id="240" name="Google Shape;240;p1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Critical Bug</a:t>
            </a:r>
            <a:endParaRPr/>
          </a:p>
          <a:p>
            <a:pPr indent="-274320" lvl="0" marL="274320" rtl="0" algn="l">
              <a:spcBef>
                <a:spcPts val="540"/>
              </a:spcBef>
              <a:spcAft>
                <a:spcPts val="0"/>
              </a:spcAft>
              <a:buSzPts val="2295"/>
              <a:buChar char="⚫"/>
            </a:pPr>
            <a:r>
              <a:rPr lang="en-US"/>
              <a:t>Major Bug</a:t>
            </a:r>
            <a:endParaRPr/>
          </a:p>
          <a:p>
            <a:pPr indent="-274320" lvl="0" marL="274320" rtl="0" algn="l">
              <a:spcBef>
                <a:spcPts val="540"/>
              </a:spcBef>
              <a:spcAft>
                <a:spcPts val="0"/>
              </a:spcAft>
              <a:buSzPts val="2295"/>
              <a:buChar char="⚫"/>
            </a:pPr>
            <a:r>
              <a:rPr lang="en-US"/>
              <a:t>Medium Bug</a:t>
            </a:r>
            <a:endParaRPr/>
          </a:p>
          <a:p>
            <a:pPr indent="-274320" lvl="0" marL="274320" rtl="0" algn="l">
              <a:spcBef>
                <a:spcPts val="540"/>
              </a:spcBef>
              <a:spcAft>
                <a:spcPts val="0"/>
              </a:spcAft>
              <a:buSzPts val="2295"/>
              <a:buChar char="⚫"/>
            </a:pPr>
            <a:r>
              <a:rPr lang="en-US"/>
              <a:t>Minor Bug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Bug Classification Based On SDLC</a:t>
            </a:r>
            <a:endParaRPr/>
          </a:p>
        </p:txBody>
      </p:sp>
      <p:sp>
        <p:nvSpPr>
          <p:cNvPr id="246" name="Google Shape;246;p1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85000"/>
              <a:buChar char="⚫"/>
            </a:pPr>
            <a:r>
              <a:rPr lang="en-US"/>
              <a:t>Requirements and Specifications Bugs</a:t>
            </a:r>
            <a:endParaRPr/>
          </a:p>
          <a:p>
            <a:pPr indent="-274320" lvl="0" marL="274320" rtl="0" algn="l">
              <a:spcBef>
                <a:spcPts val="459"/>
              </a:spcBef>
              <a:spcAft>
                <a:spcPts val="0"/>
              </a:spcAft>
              <a:buSzPct val="85000"/>
              <a:buChar char="⚫"/>
            </a:pPr>
            <a:r>
              <a:rPr lang="en-US"/>
              <a:t>Design Bugs</a:t>
            </a:r>
            <a:endParaRPr/>
          </a:p>
          <a:p>
            <a:pPr indent="-274320" lvl="1" marL="548640" rtl="0" algn="l">
              <a:spcBef>
                <a:spcPts val="374"/>
              </a:spcBef>
              <a:spcAft>
                <a:spcPts val="0"/>
              </a:spcAft>
              <a:buSzPct val="70000"/>
              <a:buChar char="⚪"/>
            </a:pPr>
            <a:r>
              <a:rPr lang="en-US"/>
              <a:t>Control flow bugs</a:t>
            </a:r>
            <a:endParaRPr/>
          </a:p>
          <a:p>
            <a:pPr indent="-274320" lvl="1" marL="548640" rtl="0" algn="l">
              <a:spcBef>
                <a:spcPts val="374"/>
              </a:spcBef>
              <a:spcAft>
                <a:spcPts val="0"/>
              </a:spcAft>
              <a:buSzPct val="70000"/>
              <a:buChar char="⚪"/>
            </a:pPr>
            <a:r>
              <a:rPr lang="en-US"/>
              <a:t>Logic bugs</a:t>
            </a:r>
            <a:endParaRPr/>
          </a:p>
          <a:p>
            <a:pPr indent="-274320" lvl="1" marL="548640" rtl="0" algn="l">
              <a:spcBef>
                <a:spcPts val="374"/>
              </a:spcBef>
              <a:spcAft>
                <a:spcPts val="0"/>
              </a:spcAft>
              <a:buSzPct val="70000"/>
              <a:buChar char="⚪"/>
            </a:pPr>
            <a:r>
              <a:rPr lang="en-US"/>
              <a:t>Processing bugs</a:t>
            </a:r>
            <a:endParaRPr/>
          </a:p>
          <a:p>
            <a:pPr indent="-274320" lvl="1" marL="548640" rtl="0" algn="l">
              <a:spcBef>
                <a:spcPts val="374"/>
              </a:spcBef>
              <a:spcAft>
                <a:spcPts val="0"/>
              </a:spcAft>
              <a:buSzPct val="70000"/>
              <a:buChar char="⚪"/>
            </a:pPr>
            <a:r>
              <a:rPr lang="en-US"/>
              <a:t>Data flow bugs</a:t>
            </a:r>
            <a:endParaRPr/>
          </a:p>
          <a:p>
            <a:pPr indent="-274320" lvl="1" marL="548640" rtl="0" algn="l">
              <a:spcBef>
                <a:spcPts val="374"/>
              </a:spcBef>
              <a:spcAft>
                <a:spcPts val="0"/>
              </a:spcAft>
              <a:buSzPct val="70000"/>
              <a:buChar char="⚪"/>
            </a:pPr>
            <a:r>
              <a:rPr lang="en-US"/>
              <a:t>Error handling bugs</a:t>
            </a:r>
            <a:endParaRPr/>
          </a:p>
          <a:p>
            <a:pPr indent="-274320" lvl="1" marL="548640" rtl="0" algn="l">
              <a:spcBef>
                <a:spcPts val="374"/>
              </a:spcBef>
              <a:spcAft>
                <a:spcPts val="0"/>
              </a:spcAft>
              <a:buSzPct val="70000"/>
              <a:buChar char="⚪"/>
            </a:pPr>
            <a:r>
              <a:rPr lang="en-US"/>
              <a:t>Race condition bugs</a:t>
            </a:r>
            <a:endParaRPr/>
          </a:p>
          <a:p>
            <a:pPr indent="-274320" lvl="1" marL="548640" rtl="0" algn="l">
              <a:spcBef>
                <a:spcPts val="374"/>
              </a:spcBef>
              <a:spcAft>
                <a:spcPts val="0"/>
              </a:spcAft>
              <a:buSzPct val="70000"/>
              <a:buChar char="⚪"/>
            </a:pPr>
            <a:r>
              <a:rPr lang="en-US"/>
              <a:t>Boundary-related bugs</a:t>
            </a:r>
            <a:endParaRPr/>
          </a:p>
          <a:p>
            <a:pPr indent="-274320" lvl="1" marL="548640" rtl="0" algn="l">
              <a:spcBef>
                <a:spcPts val="374"/>
              </a:spcBef>
              <a:spcAft>
                <a:spcPts val="0"/>
              </a:spcAft>
              <a:buSzPct val="70000"/>
              <a:buChar char="⚪"/>
            </a:pPr>
            <a:r>
              <a:rPr lang="en-US"/>
              <a:t>User interface bugs</a:t>
            </a:r>
            <a:endParaRPr/>
          </a:p>
          <a:p>
            <a:pPr indent="-274320" lvl="0" marL="274320" rtl="0" algn="l">
              <a:spcBef>
                <a:spcPts val="459"/>
              </a:spcBef>
              <a:spcAft>
                <a:spcPts val="0"/>
              </a:spcAft>
              <a:buSzPct val="85000"/>
              <a:buChar char="⚫"/>
            </a:pPr>
            <a:r>
              <a:rPr lang="en-US"/>
              <a:t>Coding Bugs</a:t>
            </a:r>
            <a:endParaRPr/>
          </a:p>
          <a:p>
            <a:pPr indent="-274320" lvl="0" marL="274320" rtl="0" algn="l">
              <a:spcBef>
                <a:spcPts val="459"/>
              </a:spcBef>
              <a:spcAft>
                <a:spcPts val="0"/>
              </a:spcAft>
              <a:buSzPct val="85000"/>
              <a:buChar char="⚫"/>
            </a:pPr>
            <a:r>
              <a:rPr lang="en-US"/>
              <a:t>Interface and Integration Bugs</a:t>
            </a:r>
            <a:endParaRPr/>
          </a:p>
          <a:p>
            <a:pPr indent="-274320" lvl="0" marL="274320" rtl="0" algn="l">
              <a:spcBef>
                <a:spcPts val="459"/>
              </a:spcBef>
              <a:spcAft>
                <a:spcPts val="0"/>
              </a:spcAft>
              <a:buSzPct val="85000"/>
              <a:buChar char="⚫"/>
            </a:pPr>
            <a:r>
              <a:rPr lang="en-US"/>
              <a:t>System Bugs</a:t>
            </a:r>
            <a:endParaRPr/>
          </a:p>
          <a:p>
            <a:pPr indent="-274320" lvl="0" marL="274320" rtl="0" algn="l">
              <a:spcBef>
                <a:spcPts val="459"/>
              </a:spcBef>
              <a:spcAft>
                <a:spcPts val="0"/>
              </a:spcAft>
              <a:buSzPct val="85000"/>
              <a:buChar char="⚫"/>
            </a:pPr>
            <a:r>
              <a:rPr lang="en-US"/>
              <a:t>Testing Bugs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Testing Principles</a:t>
            </a:r>
            <a:endParaRPr/>
          </a:p>
        </p:txBody>
      </p:sp>
      <p:sp>
        <p:nvSpPr>
          <p:cNvPr id="252" name="Google Shape;252;p1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l">
              <a:spcBef>
                <a:spcPts val="0"/>
              </a:spcBef>
              <a:spcAft>
                <a:spcPts val="0"/>
              </a:spcAft>
              <a:buSzPct val="85000"/>
              <a:buFont typeface="Georgia"/>
              <a:buAutoNum type="arabicPeriod"/>
            </a:pPr>
            <a:r>
              <a:rPr lang="en-US" sz="2400"/>
              <a:t>Effective testing, not exhaustive testing</a:t>
            </a:r>
            <a:endParaRPr/>
          </a:p>
          <a:p>
            <a:pPr indent="-457200" lvl="0" marL="457200" rtl="0" algn="l">
              <a:spcBef>
                <a:spcPts val="444"/>
              </a:spcBef>
              <a:spcAft>
                <a:spcPts val="0"/>
              </a:spcAft>
              <a:buSzPct val="85000"/>
              <a:buFont typeface="Georgia"/>
              <a:buAutoNum type="arabicPeriod"/>
            </a:pPr>
            <a:r>
              <a:rPr lang="en-US" sz="2400"/>
              <a:t>Testing is not a single phase performed in SDLC</a:t>
            </a:r>
            <a:endParaRPr/>
          </a:p>
          <a:p>
            <a:pPr indent="-457200" lvl="0" marL="457200" rtl="0" algn="l">
              <a:spcBef>
                <a:spcPts val="444"/>
              </a:spcBef>
              <a:spcAft>
                <a:spcPts val="0"/>
              </a:spcAft>
              <a:buSzPct val="85000"/>
              <a:buFont typeface="Georgia"/>
              <a:buAutoNum type="arabicPeriod"/>
            </a:pPr>
            <a:r>
              <a:rPr lang="en-US" sz="2400"/>
              <a:t>Destructive approach for constructive testing</a:t>
            </a:r>
            <a:endParaRPr/>
          </a:p>
          <a:p>
            <a:pPr indent="-457200" lvl="0" marL="457200" rtl="0" algn="l">
              <a:spcBef>
                <a:spcPts val="444"/>
              </a:spcBef>
              <a:spcAft>
                <a:spcPts val="0"/>
              </a:spcAft>
              <a:buSzPct val="85000"/>
              <a:buFont typeface="Georgia"/>
              <a:buAutoNum type="arabicPeriod"/>
            </a:pPr>
            <a:r>
              <a:rPr lang="en-US" sz="2400"/>
              <a:t>Early testing is the best policy</a:t>
            </a:r>
            <a:endParaRPr/>
          </a:p>
          <a:p>
            <a:pPr indent="-457200" lvl="0" marL="457200" rtl="0" algn="l">
              <a:spcBef>
                <a:spcPts val="444"/>
              </a:spcBef>
              <a:spcAft>
                <a:spcPts val="0"/>
              </a:spcAft>
              <a:buSzPct val="85000"/>
              <a:buFont typeface="Georgia"/>
              <a:buAutoNum type="arabicPeriod"/>
            </a:pPr>
            <a:r>
              <a:rPr lang="en-US" sz="2400"/>
              <a:t>Probability of existence of an error in a section of a program is proportional to the number of errors already found in that section</a:t>
            </a:r>
            <a:endParaRPr/>
          </a:p>
          <a:p>
            <a:pPr indent="-457200" lvl="0" marL="457200" rtl="0" algn="l">
              <a:spcBef>
                <a:spcPts val="444"/>
              </a:spcBef>
              <a:spcAft>
                <a:spcPts val="0"/>
              </a:spcAft>
              <a:buSzPct val="85000"/>
              <a:buFont typeface="Georgia"/>
              <a:buAutoNum type="arabicPeriod"/>
            </a:pPr>
            <a:r>
              <a:rPr lang="en-US" sz="2400"/>
              <a:t>Testing strategy should start at the smallest module level and expand towards the whole program</a:t>
            </a:r>
            <a:endParaRPr/>
          </a:p>
          <a:p>
            <a:pPr indent="-457200" lvl="0" marL="457200" rtl="0" algn="l">
              <a:spcBef>
                <a:spcPts val="444"/>
              </a:spcBef>
              <a:spcAft>
                <a:spcPts val="0"/>
              </a:spcAft>
              <a:buSzPct val="85000"/>
              <a:buFont typeface="Georgia"/>
              <a:buAutoNum type="arabicPeriod"/>
            </a:pPr>
            <a:r>
              <a:rPr lang="en-US" sz="2400"/>
              <a:t>Testing should also be performed by an independent team</a:t>
            </a:r>
            <a:endParaRPr/>
          </a:p>
          <a:p>
            <a:pPr indent="-457200" lvl="0" marL="457200" rtl="0" algn="l">
              <a:spcBef>
                <a:spcPts val="444"/>
              </a:spcBef>
              <a:spcAft>
                <a:spcPts val="0"/>
              </a:spcAft>
              <a:buSzPct val="85000"/>
              <a:buFont typeface="Georgia"/>
              <a:buAutoNum type="arabicPeriod"/>
            </a:pPr>
            <a:r>
              <a:rPr lang="en-US" sz="2400"/>
              <a:t>Everything must be recorded in software testing</a:t>
            </a:r>
            <a:endParaRPr/>
          </a:p>
          <a:p>
            <a:pPr indent="-457200" lvl="0" marL="457200" rtl="0" algn="l">
              <a:spcBef>
                <a:spcPts val="444"/>
              </a:spcBef>
              <a:spcAft>
                <a:spcPts val="0"/>
              </a:spcAft>
              <a:buSzPct val="85000"/>
              <a:buFont typeface="Georgia"/>
              <a:buAutoNum type="arabicPeriod"/>
            </a:pPr>
            <a:r>
              <a:rPr lang="en-US" sz="2400"/>
              <a:t>Invalid inputs and unexpected behavior have a high probability of finding an error</a:t>
            </a:r>
            <a:endParaRPr/>
          </a:p>
          <a:p>
            <a:pPr indent="-457200" lvl="0" marL="457200" rtl="0" algn="l">
              <a:spcBef>
                <a:spcPts val="444"/>
              </a:spcBef>
              <a:spcAft>
                <a:spcPts val="0"/>
              </a:spcAft>
              <a:buSzPct val="85000"/>
              <a:buFont typeface="Georgia"/>
              <a:buAutoNum type="arabicPeriod"/>
            </a:pPr>
            <a:r>
              <a:rPr lang="en-US" sz="2400"/>
              <a:t>Testers must participate in specification and design reviews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Software Testing Life Cycle (STLC)</a:t>
            </a:r>
            <a:endParaRPr/>
          </a:p>
        </p:txBody>
      </p:sp>
      <p:pic>
        <p:nvPicPr>
          <p:cNvPr id="258" name="Google Shape;258;p16"/>
          <p:cNvPicPr preferRelativeResize="0"/>
          <p:nvPr>
            <p:ph idx="1" type="body"/>
          </p:nvPr>
        </p:nvPicPr>
        <p:blipFill rotWithShape="1">
          <a:blip r:embed="rId3">
            <a:alphaModFix/>
          </a:blip>
          <a:srcRect b="0" l="0" r="0" t="0"/>
          <a:stretch/>
        </p:blipFill>
        <p:spPr>
          <a:xfrm>
            <a:off x="2053431" y="1855787"/>
            <a:ext cx="5000625" cy="3914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Testing Methodology</a:t>
            </a:r>
            <a:endParaRPr/>
          </a:p>
        </p:txBody>
      </p:sp>
      <p:sp>
        <p:nvSpPr>
          <p:cNvPr id="264" name="Google Shape;264;p17"/>
          <p:cNvSpPr txBox="1"/>
          <p:nvPr>
            <p:ph idx="1" type="body"/>
          </p:nvPr>
        </p:nvSpPr>
        <p:spPr>
          <a:xfrm>
            <a:off x="7076647" y="1676400"/>
            <a:ext cx="1795272" cy="2670048"/>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85000"/>
              <a:buChar char="⚫"/>
            </a:pPr>
            <a:r>
              <a:rPr lang="en-US"/>
              <a:t>Verification is ‘Are we building the product right?’</a:t>
            </a:r>
            <a:endParaRPr/>
          </a:p>
          <a:p>
            <a:pPr indent="-274320" lvl="0" marL="274320" rtl="0" algn="l">
              <a:spcBef>
                <a:spcPts val="378"/>
              </a:spcBef>
              <a:spcAft>
                <a:spcPts val="0"/>
              </a:spcAft>
              <a:buSzPct val="85000"/>
              <a:buChar char="⚫"/>
            </a:pPr>
            <a:r>
              <a:rPr lang="en-US"/>
              <a:t>Validation is ‘Are we building the right product?’</a:t>
            </a:r>
            <a:endParaRPr/>
          </a:p>
        </p:txBody>
      </p:sp>
      <p:pic>
        <p:nvPicPr>
          <p:cNvPr id="265" name="Google Shape;265;p17"/>
          <p:cNvPicPr preferRelativeResize="0"/>
          <p:nvPr/>
        </p:nvPicPr>
        <p:blipFill rotWithShape="1">
          <a:blip r:embed="rId3">
            <a:alphaModFix/>
          </a:blip>
          <a:srcRect b="0" l="0" r="0" t="0"/>
          <a:stretch/>
        </p:blipFill>
        <p:spPr>
          <a:xfrm>
            <a:off x="301751" y="1447799"/>
            <a:ext cx="6774895" cy="53310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360"/>
              <a:buNone/>
            </a:pPr>
            <a:r>
              <a:rPr lang="en-US"/>
              <a:t>END OF CHAPTER</a:t>
            </a:r>
            <a:endParaRPr/>
          </a:p>
        </p:txBody>
      </p:sp>
      <p:sp>
        <p:nvSpPr>
          <p:cNvPr id="271" name="Google Shape;271;p18"/>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idx="1" type="subTitle"/>
          </p:nvPr>
        </p:nvSpPr>
        <p:spPr>
          <a:xfrm>
            <a:off x="457200" y="2819400"/>
            <a:ext cx="80772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40"/>
              <a:buNone/>
            </a:pPr>
            <a:r>
              <a:rPr lang="en-US" sz="2400"/>
              <a:t>SOFTWARE TESTING TERMINOLOGY &amp; METHODOLOGY</a:t>
            </a:r>
            <a:endParaRPr/>
          </a:p>
        </p:txBody>
      </p:sp>
      <p:sp>
        <p:nvSpPr>
          <p:cNvPr id="173" name="Google Shape;173;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685800" y="0"/>
            <a:ext cx="77724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Failure</a:t>
            </a:r>
            <a:endParaRPr/>
          </a:p>
        </p:txBody>
      </p:sp>
      <p:sp>
        <p:nvSpPr>
          <p:cNvPr id="179" name="Google Shape;179;p3"/>
          <p:cNvSpPr txBox="1"/>
          <p:nvPr>
            <p:ph idx="1" type="body"/>
          </p:nvPr>
        </p:nvSpPr>
        <p:spPr>
          <a:xfrm>
            <a:off x="76200" y="1524000"/>
            <a:ext cx="8839200" cy="4114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380"/>
              <a:buChar char="⚫"/>
            </a:pPr>
            <a:r>
              <a:rPr lang="en-US" sz="2800"/>
              <a:t>When the software is tested, failure is the first term being used. It means the inability of a system or component to perform a required function according to its specification. In other words, when results or behavior of the system under test are different as compared to specified expectations, then failure exists.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Fault</a:t>
            </a:r>
            <a:endParaRPr/>
          </a:p>
        </p:txBody>
      </p:sp>
      <p:sp>
        <p:nvSpPr>
          <p:cNvPr id="185" name="Google Shape;185;p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Fault is a condition that in actual causes a system to produce failure. Fault is synonymous with the words defect or bug. Therefore, fault is the reason embedded in any phase of SDLC and results in failures.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Error</a:t>
            </a:r>
            <a:endParaRPr/>
          </a:p>
        </p:txBody>
      </p:sp>
      <p:sp>
        <p:nvSpPr>
          <p:cNvPr id="191" name="Google Shape;191;p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Whenever a development team member makes a mistake in any phase of SDLC, errors are produced. It might be a typographical error, a misleading of a specification, a misunderstanding of what a subroutine does, and so on. Error is a very general term used for human mistakes. Thus, an error causes a bug and the bug in turn causes failures</a:t>
            </a:r>
            <a:endParaRPr/>
          </a:p>
        </p:txBody>
      </p:sp>
      <p:pic>
        <p:nvPicPr>
          <p:cNvPr id="192" name="Google Shape;192;p5"/>
          <p:cNvPicPr preferRelativeResize="0"/>
          <p:nvPr/>
        </p:nvPicPr>
        <p:blipFill rotWithShape="1">
          <a:blip r:embed="rId3">
            <a:alphaModFix/>
          </a:blip>
          <a:srcRect b="0" l="0" r="0" t="0"/>
          <a:stretch/>
        </p:blipFill>
        <p:spPr>
          <a:xfrm>
            <a:off x="1828800" y="4876800"/>
            <a:ext cx="4752975" cy="72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Error, Fault &amp; Failure</a:t>
            </a:r>
            <a:endParaRPr/>
          </a:p>
        </p:txBody>
      </p:sp>
      <p:pic>
        <p:nvPicPr>
          <p:cNvPr id="198" name="Google Shape;198;p6"/>
          <p:cNvPicPr preferRelativeResize="0"/>
          <p:nvPr>
            <p:ph idx="1" type="body"/>
          </p:nvPr>
        </p:nvPicPr>
        <p:blipFill rotWithShape="1">
          <a:blip r:embed="rId3">
            <a:alphaModFix/>
          </a:blip>
          <a:srcRect b="0" l="0" r="0" t="0"/>
          <a:stretch/>
        </p:blipFill>
        <p:spPr>
          <a:xfrm>
            <a:off x="1967706" y="2227262"/>
            <a:ext cx="5172075" cy="317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Test Case</a:t>
            </a:r>
            <a:endParaRPr/>
          </a:p>
        </p:txBody>
      </p:sp>
      <p:sp>
        <p:nvSpPr>
          <p:cNvPr id="204" name="Google Shape;204;p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Test case is a well-documented procedure designed to test the functionality of a feature in the system. A test case has an identity and is associated with a program behavior. The primary purpose of designing a test case is to find errors in the system. For designing the test case, it needs to provide a set of inputs and its corresponding expected outputs.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Test Case Template</a:t>
            </a:r>
            <a:endParaRPr/>
          </a:p>
        </p:txBody>
      </p:sp>
      <p:pic>
        <p:nvPicPr>
          <p:cNvPr id="210" name="Google Shape;210;p8"/>
          <p:cNvPicPr preferRelativeResize="0"/>
          <p:nvPr>
            <p:ph idx="1" type="body"/>
          </p:nvPr>
        </p:nvPicPr>
        <p:blipFill rotWithShape="1">
          <a:blip r:embed="rId3">
            <a:alphaModFix/>
          </a:blip>
          <a:srcRect b="0" l="0" r="0" t="0"/>
          <a:stretch/>
        </p:blipFill>
        <p:spPr>
          <a:xfrm>
            <a:off x="1865214" y="2057400"/>
            <a:ext cx="5830986" cy="38079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Testware, Incident &amp; Test Oracle</a:t>
            </a:r>
            <a:endParaRPr/>
          </a:p>
        </p:txBody>
      </p:sp>
      <p:sp>
        <p:nvSpPr>
          <p:cNvPr id="216" name="Google Shape;216;p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85000"/>
              <a:buChar char="⚫"/>
            </a:pPr>
            <a:r>
              <a:rPr b="1" lang="en-US" sz="2400"/>
              <a:t>Testware</a:t>
            </a:r>
            <a:r>
              <a:rPr lang="en-US" sz="2400"/>
              <a:t>: The documents created during testing activities are known as testware. Taking the analogy from software and hardware as a product, testware are the documents that a test engineer produces. It may include test plans, test specifications, test case design, test reports, etc. Testware documents should also be managed and updated like a software product.</a:t>
            </a:r>
            <a:endParaRPr/>
          </a:p>
          <a:p>
            <a:pPr indent="-274320" lvl="0" marL="274320" rtl="0" algn="l">
              <a:spcBef>
                <a:spcPts val="444"/>
              </a:spcBef>
              <a:spcAft>
                <a:spcPts val="0"/>
              </a:spcAft>
              <a:buSzPct val="85000"/>
              <a:buChar char="⚫"/>
            </a:pPr>
            <a:r>
              <a:rPr b="1" lang="en-US" sz="2400"/>
              <a:t>Incident</a:t>
            </a:r>
            <a:r>
              <a:rPr lang="en-US" sz="2400"/>
              <a:t>: When a failure occurs, it may or may not be readily apparent to the user. An incident is the symptom(s) associated with a failure that alerts the user about the occurrence of a failure.</a:t>
            </a:r>
            <a:endParaRPr/>
          </a:p>
          <a:p>
            <a:pPr indent="-274320" lvl="0" marL="274320" rtl="0" algn="l">
              <a:spcBef>
                <a:spcPts val="444"/>
              </a:spcBef>
              <a:spcAft>
                <a:spcPts val="0"/>
              </a:spcAft>
              <a:buSzPct val="85000"/>
              <a:buChar char="⚫"/>
            </a:pPr>
            <a:r>
              <a:rPr b="1" lang="en-US" sz="2400"/>
              <a:t>Test oracle</a:t>
            </a:r>
            <a:r>
              <a:rPr lang="en-US" sz="2400"/>
              <a:t>: An oracle is the means to judge the success or failure of a test, i.e. to judge the correctness of the system for some test. The simplest oracle is comparing actual results with expected results by hand. This can be very time consuming, so automated oracles are sought.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Vagabond</dc:creator>
</cp:coreProperties>
</file>