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6858000" cx="9144000"/>
  <p:notesSz cx="7019925" cy="9305925"/>
  <p:embeddedFontLst>
    <p:embeddedFont>
      <p:font typeface="Arial Black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80">
          <p15:clr>
            <a:srgbClr val="000000"/>
          </p15:clr>
        </p15:guide>
        <p15:guide id="2" pos="2773">
          <p15:clr>
            <a:srgbClr val="000000"/>
          </p15:clr>
        </p15:guide>
      </p15:sldGuideLst>
    </p:ext>
    <p:ext uri="{2D200454-40CA-4A62-9FC3-DE9A4176ACB9}">
      <p15:notesGuideLst>
        <p15:guide id="1" orient="horz" pos="2931">
          <p15:clr>
            <a:srgbClr val="000000"/>
          </p15:clr>
        </p15:guide>
        <p15:guide id="2" pos="2211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0" roundtripDataSignature="AMtx7mhFioNQ96qB5CG5WBgrbo1JplWY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80" orient="horz"/>
        <p:guide pos="2773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31" orient="horz"/>
        <p:guide pos="221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ArialBlack-regular.fntdata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8275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0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/>
          <p:nvPr>
            <p:ph idx="3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 txBox="1"/>
          <p:nvPr/>
        </p:nvSpPr>
        <p:spPr>
          <a:xfrm>
            <a:off x="3135312" y="8863012"/>
            <a:ext cx="7493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325" lIns="89050" spcFirstLastPara="1" rIns="89050" wrap="square" tIns="453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</a:t>
            </a: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38" name="Google Shape;38;p1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------------------------------------------------------------------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------------------------------------------------------------------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-------------------------------------------------------------------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--------------------------------------------------------------------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111" name="Google Shape;111;p10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119" name="Google Shape;119;p11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129" name="Google Shape;129;p12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139" name="Google Shape;139;p13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149" name="Google Shape;149;p14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157" name="Google Shape;157;p15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165" name="Google Shape;165;p16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175" name="Google Shape;175;p17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185" name="Google Shape;185;p18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195" name="Google Shape;195;p19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46" name="Google Shape;46;p2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204" name="Google Shape;204;p20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214" name="Google Shape;214;p21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222" name="Google Shape;222;p22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232" name="Google Shape;232;p23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3" name="Google Shape;233;p23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242" name="Google Shape;242;p24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3" name="Google Shape;243;p24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252" name="Google Shape;252;p25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3" name="Google Shape;253;p25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25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260" name="Google Shape;260;p26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1" name="Google Shape;261;p26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6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272" name="Google Shape;272;p27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3" name="Google Shape;273;p27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27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280" name="Google Shape;280;p28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1" name="Google Shape;281;p28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:notes"/>
          <p:cNvSpPr txBox="1"/>
          <p:nvPr/>
        </p:nvSpPr>
        <p:spPr>
          <a:xfrm>
            <a:off x="0" y="0"/>
            <a:ext cx="3041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288" name="Google Shape;288;p29:notes"/>
          <p:cNvSpPr txBox="1"/>
          <p:nvPr/>
        </p:nvSpPr>
        <p:spPr>
          <a:xfrm>
            <a:off x="3978275" y="8840787"/>
            <a:ext cx="3041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9" name="Google Shape;289;p29:notes"/>
          <p:cNvSpPr/>
          <p:nvPr>
            <p:ph idx="2" type="sldImg"/>
          </p:nvPr>
        </p:nvSpPr>
        <p:spPr>
          <a:xfrm>
            <a:off x="1187450" y="698500"/>
            <a:ext cx="46467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29:notes"/>
          <p:cNvSpPr txBox="1"/>
          <p:nvPr>
            <p:ph idx="1" type="body"/>
          </p:nvPr>
        </p:nvSpPr>
        <p:spPr>
          <a:xfrm>
            <a:off x="935037" y="4419600"/>
            <a:ext cx="51498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54" name="Google Shape;54;p3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296" name="Google Shape;296;p30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7" name="Google Shape;297;p30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30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304" name="Google Shape;304;p31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5" name="Google Shape;305;p31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31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63" name="Google Shape;63;p4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71" name="Google Shape;71;p5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2" name="Google Shape;72;p5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79" name="Google Shape;79;p6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87" name="Google Shape;87;p7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" name="Google Shape;88;p7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95" name="Google Shape;95;p8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103" name="Google Shape;103;p9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4" name="Google Shape;104;p9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" type="body"/>
          </p:nvPr>
        </p:nvSpPr>
        <p:spPr>
          <a:xfrm rot="5400000">
            <a:off x="1741488" y="-887412"/>
            <a:ext cx="5870575" cy="89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6633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/>
          <p:nvPr>
            <p:ph type="ctrTitle"/>
          </p:nvPr>
        </p:nvSpPr>
        <p:spPr>
          <a:xfrm>
            <a:off x="52388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" type="subTitle"/>
          </p:nvPr>
        </p:nvSpPr>
        <p:spPr>
          <a:xfrm>
            <a:off x="8255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lvl="2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663300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lvl="4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Char char="⮚"/>
              <a:defRPr/>
            </a:lvl5pPr>
            <a:lvl6pPr lvl="5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/>
            </a:lvl6pPr>
            <a:lvl7pPr lvl="6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/>
            </a:lvl7pPr>
            <a:lvl8pPr lvl="7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/>
            </a:lvl8pPr>
            <a:lvl9pPr lvl="8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2"/>
          <p:cNvSpPr txBox="1"/>
          <p:nvPr/>
        </p:nvSpPr>
        <p:spPr>
          <a:xfrm>
            <a:off x="6350" y="6350"/>
            <a:ext cx="9118600" cy="68326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FAFD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2"/>
          <p:cNvSpPr txBox="1"/>
          <p:nvPr/>
        </p:nvSpPr>
        <p:spPr>
          <a:xfrm>
            <a:off x="1452562" y="6527800"/>
            <a:ext cx="5230812" cy="34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 Black"/>
              <a:buNone/>
            </a:pPr>
            <a:r>
              <a:rPr b="0" i="0" lang="en-US" sz="9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Software Evolution and Maintenance </a:t>
            </a:r>
            <a:r>
              <a:rPr b="0" i="0" lang="en-US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(Chapter 6: Impact Analysis)</a:t>
            </a:r>
            <a:endParaRPr/>
          </a:p>
        </p:txBody>
      </p:sp>
      <p:sp>
        <p:nvSpPr>
          <p:cNvPr id="13" name="Google Shape;13;p32"/>
          <p:cNvSpPr txBox="1"/>
          <p:nvPr/>
        </p:nvSpPr>
        <p:spPr>
          <a:xfrm>
            <a:off x="7742237" y="6586537"/>
            <a:ext cx="1327150" cy="227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Tripathy &amp; Naik</a:t>
            </a:r>
            <a:endParaRPr/>
          </a:p>
        </p:txBody>
      </p:sp>
      <p:pic>
        <p:nvPicPr>
          <p:cNvPr id="14" name="Google Shape;14;p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51800" y="17462"/>
            <a:ext cx="1081087" cy="576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540500"/>
            <a:ext cx="11303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-12700"/>
            <a:ext cx="515937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2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32"/>
          <p:cNvSpPr txBox="1"/>
          <p:nvPr>
            <p:ph idx="1" type="body"/>
          </p:nvPr>
        </p:nvSpPr>
        <p:spPr>
          <a:xfrm>
            <a:off x="193675" y="660400"/>
            <a:ext cx="8966200" cy="587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63300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4"/>
          <p:cNvSpPr txBox="1"/>
          <p:nvPr>
            <p:ph type="title"/>
          </p:nvPr>
        </p:nvSpPr>
        <p:spPr>
          <a:xfrm>
            <a:off x="0" y="0"/>
            <a:ext cx="9144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4"/>
          <p:cNvSpPr txBox="1"/>
          <p:nvPr>
            <p:ph idx="1" type="body"/>
          </p:nvPr>
        </p:nvSpPr>
        <p:spPr>
          <a:xfrm>
            <a:off x="193675" y="660400"/>
            <a:ext cx="8966100" cy="5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63300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 txBox="1"/>
          <p:nvPr/>
        </p:nvSpPr>
        <p:spPr>
          <a:xfrm>
            <a:off x="6350" y="6350"/>
            <a:ext cx="9118500" cy="68325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FAFD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35"/>
          <p:cNvSpPr txBox="1"/>
          <p:nvPr/>
        </p:nvSpPr>
        <p:spPr>
          <a:xfrm>
            <a:off x="85725" y="6427787"/>
            <a:ext cx="4343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 Black"/>
              <a:buNone/>
            </a:pPr>
            <a:r>
              <a:rPr b="0" i="0" lang="en-US" sz="9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Software Testing</a:t>
            </a:r>
            <a:r>
              <a:rPr b="0" i="0" lang="en-US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Theory and Practice</a:t>
            </a:r>
            <a:r>
              <a:rPr b="0" i="0" lang="en-US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(Chapter 1: Basic Concepts and Preliminaries)</a:t>
            </a:r>
            <a:endParaRPr/>
          </a:p>
        </p:txBody>
      </p:sp>
      <p:sp>
        <p:nvSpPr>
          <p:cNvPr id="28" name="Google Shape;28;p35"/>
          <p:cNvSpPr txBox="1"/>
          <p:nvPr/>
        </p:nvSpPr>
        <p:spPr>
          <a:xfrm>
            <a:off x="5802312" y="6435725"/>
            <a:ext cx="13272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Naik &amp; Tripathy</a:t>
            </a:r>
            <a:endParaRPr/>
          </a:p>
        </p:txBody>
      </p:sp>
      <p:sp>
        <p:nvSpPr>
          <p:cNvPr id="29" name="Google Shape;29;p35"/>
          <p:cNvSpPr txBox="1"/>
          <p:nvPr>
            <p:ph type="title"/>
          </p:nvPr>
        </p:nvSpPr>
        <p:spPr>
          <a:xfrm>
            <a:off x="0" y="0"/>
            <a:ext cx="9144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35"/>
          <p:cNvSpPr txBox="1"/>
          <p:nvPr>
            <p:ph idx="1" type="body"/>
          </p:nvPr>
        </p:nvSpPr>
        <p:spPr>
          <a:xfrm>
            <a:off x="193675" y="660400"/>
            <a:ext cx="8966100" cy="5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63300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35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idx="4294967295" type="subTitle"/>
          </p:nvPr>
        </p:nvSpPr>
        <p:spPr>
          <a:xfrm>
            <a:off x="1476375" y="2324100"/>
            <a:ext cx="6400800" cy="373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b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6.2.2 Analysis of Traceability Graph</a:t>
            </a:r>
            <a:endParaRPr/>
          </a:p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88500" y="1226725"/>
            <a:ext cx="8776500" cy="3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maintenance personnel may choose to execute the CR differently, or they may not execute it at all, if the complexity and/or size of the traceability graph increases as a result of making the proposed change.</a:t>
            </a:r>
            <a:endParaRPr/>
          </a:p>
          <a:p>
            <a:pPr indent="-285750" lvl="0" marL="285750" rtl="0" algn="just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0" marL="285750" rtl="0" algn="just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Whenever change is proposed, it is necessary to analyze the traceability graphs in terms of its complexity and size to assess the maintainability of the system.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6.2.2 Analysis of Traceability Graph</a:t>
            </a:r>
            <a:endParaRPr/>
          </a:p>
        </p:txBody>
      </p:sp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633313" y="487350"/>
            <a:ext cx="78996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graph shows the horizontal traceability of the system.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graph that is so constructed reveals the relationships among work products.</a:t>
            </a:r>
            <a:endParaRPr/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oftwareworkproducts" id="125" name="Google Shape;1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75" y="1489075"/>
            <a:ext cx="8372475" cy="45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/>
          <p:nvPr/>
        </p:nvSpPr>
        <p:spPr>
          <a:xfrm>
            <a:off x="676275" y="6121400"/>
            <a:ext cx="8186737" cy="59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6.2 Traceability in software work products ©IEEE, 1991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6.2.2 Analysis of Traceability Graph</a:t>
            </a:r>
            <a:endParaRPr/>
          </a:p>
        </p:txBody>
      </p:sp>
      <p:sp>
        <p:nvSpPr>
          <p:cNvPr id="134" name="Google Shape;134;p12"/>
          <p:cNvSpPr txBox="1"/>
          <p:nvPr>
            <p:ph idx="1" type="body"/>
          </p:nvPr>
        </p:nvSpPr>
        <p:spPr>
          <a:xfrm>
            <a:off x="539050" y="596200"/>
            <a:ext cx="85224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graph has four categories of nodes: requirements, design, code, and test.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edges within a silo represent vertical traceability for the kind of work product represented by the silo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graphmaintenance" id="135" name="Google Shape;1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712" y="1765300"/>
            <a:ext cx="7000875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2"/>
          <p:cNvSpPr txBox="1"/>
          <p:nvPr/>
        </p:nvSpPr>
        <p:spPr>
          <a:xfrm>
            <a:off x="752475" y="6108700"/>
            <a:ext cx="7678737" cy="59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6.3 Underlying graph for maintenance ©IEEE, 1991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6.2.2 Analysis of Traceability Graph</a:t>
            </a:r>
            <a:endParaRPr/>
          </a:p>
        </p:txBody>
      </p:sp>
      <p:sp>
        <p:nvSpPr>
          <p:cNvPr id="144" name="Google Shape;144;p13"/>
          <p:cNvSpPr txBox="1"/>
          <p:nvPr>
            <p:ph idx="1" type="body"/>
          </p:nvPr>
        </p:nvSpPr>
        <p:spPr>
          <a:xfrm>
            <a:off x="775625" y="427850"/>
            <a:ext cx="82188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some changes are made to requirement object “R4,” the results of horizontal traceability and vertical traceability are shown in Figure 6.4.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highlight>
                  <a:srgbClr val="EA999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horizontally traced objects have been shown as lightly shaded circles, whereas the vertically traced objects have darkly shaded circles.</a:t>
            </a:r>
            <a:endParaRPr>
              <a:highlight>
                <a:srgbClr val="EA9999"/>
              </a:highlight>
            </a:endParaRPr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162" y="2060575"/>
            <a:ext cx="6548437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3"/>
          <p:cNvSpPr txBox="1"/>
          <p:nvPr/>
        </p:nvSpPr>
        <p:spPr>
          <a:xfrm>
            <a:off x="1196975" y="6108700"/>
            <a:ext cx="7158037" cy="59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6.4 Determine work product impact ©IEEE, 1991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6.2.2 Analysis of Traceability Graph</a:t>
            </a:r>
            <a:endParaRPr/>
          </a:p>
        </p:txBody>
      </p:sp>
      <p:sp>
        <p:nvSpPr>
          <p:cNvPr id="154" name="Google Shape;154;p14"/>
          <p:cNvSpPr txBox="1"/>
          <p:nvPr>
            <p:ph idx="1" type="body"/>
          </p:nvPr>
        </p:nvSpPr>
        <p:spPr>
          <a:xfrm>
            <a:off x="204100" y="1042950"/>
            <a:ext cx="87630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node i in a graph, its in-degree in(i) counts the number of edges for which i is the destination node, and in(i) denotes the number of nodes having a direct impact on i. </a:t>
            </a:r>
            <a:endParaRPr/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Similarly, the out-degree of node i, denoted by out(i), is the number of edges for which i is the source.</a:t>
            </a:r>
            <a:endParaRPr/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i being changed, out(i) is a measure of the number of nodes which are likely to be modified.</a:t>
            </a:r>
            <a:endParaRPr/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6.2.3 Identifying the Candidate Impact Set</a:t>
            </a:r>
            <a:endParaRPr/>
          </a:p>
        </p:txBody>
      </p:sp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258525" y="843650"/>
            <a:ext cx="8803800" cy="51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CIS is identified in the next step of the impact analysis process.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SIS is augmented with </a:t>
            </a:r>
            <a:r>
              <a:rPr b="0" i="0" lang="en-US" sz="2400" u="none">
                <a:solidFill>
                  <a:srgbClr val="000000"/>
                </a:solidFill>
                <a:highlight>
                  <a:schemeClr val="lt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software lifecycle objects (SLOs)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</a:t>
            </a:r>
            <a:r>
              <a:rPr b="0" i="0" lang="en-US" sz="2400" u="none">
                <a:solidFill>
                  <a:srgbClr val="000000"/>
                </a:solidFill>
                <a:highlight>
                  <a:srgbClr val="C9DA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are likely to change because of changes in the elements of the SIS.</a:t>
            </a:r>
            <a:endParaRPr>
              <a:highlight>
                <a:srgbClr val="C9DAF8"/>
              </a:highlight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in one part of the software system may have direct impacts or indirect impacts on other parts.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direct impact and indirect impact are explained in the following.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impact: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direct impact relation exists between two entities, if the two entities are related by a fan-in and/or fan-out relation.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–"/>
            </a:pPr>
            <a:r>
              <a:rPr b="1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Indirect impact: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an entity A directly impacts another entity B and B directly impacts a third entity C, then we can say that A indirectly impacts C.</a:t>
            </a:r>
            <a:endParaRPr/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6.2.3 Identifying the Candidate Impact Set</a:t>
            </a:r>
            <a:endParaRPr/>
          </a:p>
        </p:txBody>
      </p:sp>
      <p:sp>
        <p:nvSpPr>
          <p:cNvPr id="170" name="Google Shape;170;p16"/>
          <p:cNvSpPr txBox="1"/>
          <p:nvPr>
            <p:ph idx="1" type="body"/>
          </p:nvPr>
        </p:nvSpPr>
        <p:spPr>
          <a:xfrm>
            <a:off x="176900" y="598050"/>
            <a:ext cx="86445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 consider the directed graph in Figure 6.5 with ten SLOs.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highlight>
                  <a:srgbClr val="C9DA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Each SLO represents a software artifact connected to other artifacts.</a:t>
            </a:r>
            <a:endParaRPr>
              <a:highlight>
                <a:srgbClr val="C9DAF8"/>
              </a:highlight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Dependencies among SLOs are represented by arrows.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figure, SLO1 has an indirect impact from SLO8 and a direct impact from SLO9.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in-degree of a node i reflects the number of known nodes that depend on i.</a:t>
            </a:r>
            <a:endParaRPr/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3512" y="3548075"/>
            <a:ext cx="4167187" cy="330993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6"/>
          <p:cNvSpPr txBox="1"/>
          <p:nvPr/>
        </p:nvSpPr>
        <p:spPr>
          <a:xfrm>
            <a:off x="1006475" y="5359400"/>
            <a:ext cx="4376737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6.5 Simple directed graph of SLOs ©IEEE, 2002</a:t>
            </a:r>
            <a:endParaRPr/>
          </a:p>
          <a:p>
            <a:pPr indent="-1714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AFD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AFD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6.2.3 Identifying the Candidate Impact Set</a:t>
            </a:r>
            <a:endParaRPr/>
          </a:p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382775" y="568825"/>
            <a:ext cx="8288400" cy="15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6.6 shows the four nodes – SLO0, SLO5, SLO7 and SLO9 – that are dependent on SLO1, and the in-degree of SLO1 is four.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addition, the out-degree of SLO1 is three.</a:t>
            </a:r>
            <a:endParaRPr/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426" y="2729051"/>
            <a:ext cx="4373099" cy="35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7"/>
          <p:cNvSpPr txBox="1"/>
          <p:nvPr/>
        </p:nvSpPr>
        <p:spPr>
          <a:xfrm>
            <a:off x="1002850" y="2196200"/>
            <a:ext cx="79962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6.6 In-degree and out-degree of SLO1 ©IEEE, 2002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6.2.3 Identifying the Candidate Impact Set</a:t>
            </a:r>
            <a:endParaRPr/>
          </a:p>
        </p:txBody>
      </p:sp>
      <p:sp>
        <p:nvSpPr>
          <p:cNvPr id="190" name="Google Shape;190;p18"/>
          <p:cNvSpPr txBox="1"/>
          <p:nvPr>
            <p:ph idx="1" type="body"/>
          </p:nvPr>
        </p:nvSpPr>
        <p:spPr>
          <a:xfrm>
            <a:off x="503475" y="487350"/>
            <a:ext cx="84909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connectivity matrix of Table 6.1 is constructed by considering the SLOs and the relationships shown in Figure 6.5.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reachability graph can be easily obtained from a connectivity matrix.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reachability graph shows the entities that can be impacted by a modification to a SLO, and there is a likelihood of over-estimation.</a:t>
            </a:r>
            <a:endParaRPr/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18"/>
          <p:cNvPicPr preferRelativeResize="0"/>
          <p:nvPr/>
        </p:nvPicPr>
        <p:blipFill rotWithShape="1">
          <a:blip r:embed="rId3">
            <a:alphaModFix/>
          </a:blip>
          <a:srcRect b="53645" l="21534" r="25729" t="9608"/>
          <a:stretch/>
        </p:blipFill>
        <p:spPr>
          <a:xfrm>
            <a:off x="3184525" y="2409825"/>
            <a:ext cx="5900737" cy="32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600" y="2693987"/>
            <a:ext cx="2970212" cy="27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6.2.3 Identifying the Candidate Impact Set</a:t>
            </a:r>
            <a:endParaRPr/>
          </a:p>
        </p:txBody>
      </p:sp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204100" y="778500"/>
            <a:ext cx="88929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dense reachability matrix of Table 6.2 has the risk of over-estimating the CIS.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minimize the occurrences of false positives, one might consider </a:t>
            </a: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based approach.</a:t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 rotWithShape="1">
          <a:blip r:embed="rId3">
            <a:alphaModFix/>
          </a:blip>
          <a:srcRect b="6770" l="21249" r="26249" t="55990"/>
          <a:stretch/>
        </p:blipFill>
        <p:spPr>
          <a:xfrm>
            <a:off x="1076325" y="2108200"/>
            <a:ext cx="69151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General Idea</a:t>
            </a:r>
            <a:endParaRPr/>
          </a:p>
        </p:txBody>
      </p:sp>
      <p:sp>
        <p:nvSpPr>
          <p:cNvPr id="51" name="Google Shape;51;p2"/>
          <p:cNvSpPr txBox="1"/>
          <p:nvPr>
            <p:ph idx="1" type="body"/>
          </p:nvPr>
        </p:nvSpPr>
        <p:spPr>
          <a:xfrm>
            <a:off x="258525" y="1174925"/>
            <a:ext cx="8545200" cy="3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maintenance process is started by performing impact analysis.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analysis basically means identifying the components that are impacted by the Change Request (CR).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of the changes are analyzed for the following reasons: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estimate the cost of executing the change request.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determine whether some critical portions of the system are going to be impacted due to the requested change.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determine the portions of the software that need to be subjected to regression testing after a change is effected.</a:t>
            </a:r>
            <a:endParaRPr/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6.2.3 Identifying the Candidate Impact Set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583150" y="664225"/>
            <a:ext cx="7638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based approach: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this approach, SLOs which are farther than a threshold distance from SLO i are not be considered to be impacted by changes in SLO i.</a:t>
            </a:r>
            <a:endParaRPr/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3">
            <a:alphaModFix/>
          </a:blip>
          <a:srcRect b="46354" l="26458" r="28853" t="16535"/>
          <a:stretch/>
        </p:blipFill>
        <p:spPr>
          <a:xfrm>
            <a:off x="3327400" y="2047875"/>
            <a:ext cx="5816600" cy="38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637" y="2217737"/>
            <a:ext cx="33274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Dependency-based Impact Analysis</a:t>
            </a:r>
            <a:endParaRPr/>
          </a:p>
        </p:txBody>
      </p:sp>
      <p:sp>
        <p:nvSpPr>
          <p:cNvPr id="219" name="Google Shape;219;p21"/>
          <p:cNvSpPr txBox="1"/>
          <p:nvPr>
            <p:ph idx="1" type="body"/>
          </p:nvPr>
        </p:nvSpPr>
        <p:spPr>
          <a:xfrm>
            <a:off x="250500" y="742375"/>
            <a:ext cx="86868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highlight>
                  <a:srgbClr val="A4C2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general, source code objects are analyzed to obtain vertical traceability information. </a:t>
            </a:r>
            <a:endParaRPr>
              <a:highlight>
                <a:srgbClr val="A4C2F4"/>
              </a:highlight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highlight>
                  <a:srgbClr val="F4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Dependency based impact analysis techniques identify the impact of changes by analyzing syntactic dependencies, because syntactic dependencies are likely to cause semantic dependencies.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traditional impact analysis techniques are explained: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technique is </a:t>
            </a:r>
            <a:r>
              <a:rPr b="0" i="0" lang="en-US" sz="2000" u="none">
                <a:solidFill>
                  <a:schemeClr val="dk2"/>
                </a:solidFill>
                <a:highlight>
                  <a:srgbClr val="A2C4C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based on call graph.</a:t>
            </a:r>
            <a:endParaRPr>
              <a:highlight>
                <a:srgbClr val="A2C4C9"/>
              </a:highlight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one is </a:t>
            </a:r>
            <a:r>
              <a:rPr b="0" i="0" lang="en-US" sz="2000" u="none">
                <a:solidFill>
                  <a:schemeClr val="dk2"/>
                </a:solidFill>
                <a:highlight>
                  <a:srgbClr val="FFE59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based on dependency graph.</a:t>
            </a:r>
            <a:endParaRPr>
              <a:highlight>
                <a:srgbClr val="FFE599"/>
              </a:highlight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6.3.1 Call Graph</a:t>
            </a:r>
            <a:endParaRPr/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152600" y="770825"/>
            <a:ext cx="86418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call graph is a directed graph in which a node represents a function, a component, or a method.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edge between two nodes A and B means that A may invoke B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Programmers use call graphs to understand the potential impacts that a software change may have.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 call graph has been shown in Figure 6.7</a:t>
            </a:r>
            <a:endParaRPr/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P be a program, G be the call graph obtained from P, and p be some procedure in P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key assumption in the call graph-based technique is that some change in p has the potential to impact changes in all nodes reachable from p in G.</a:t>
            </a:r>
            <a:endParaRPr/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062" y="2748762"/>
            <a:ext cx="2224086" cy="174148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 txBox="1"/>
          <p:nvPr/>
        </p:nvSpPr>
        <p:spPr>
          <a:xfrm>
            <a:off x="832200" y="6006750"/>
            <a:ext cx="51642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6.7 Example of a call graph ©IEEE, 2003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6.3.1 Call Graph</a:t>
            </a:r>
            <a:endParaRPr/>
          </a:p>
        </p:txBody>
      </p:sp>
      <p:sp>
        <p:nvSpPr>
          <p:cNvPr id="237" name="Google Shape;237;p23"/>
          <p:cNvSpPr txBox="1"/>
          <p:nvPr>
            <p:ph idx="1" type="body"/>
          </p:nvPr>
        </p:nvSpPr>
        <p:spPr>
          <a:xfrm>
            <a:off x="47695" y="487350"/>
            <a:ext cx="8975400" cy="52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call graph-based approach to impact analysis suffers from the following disadvantage: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propagations due to procedure returns are not captured in the call graph-based technique. Suppose that, in Figure, </a:t>
            </a:r>
            <a:r>
              <a:rPr b="0" i="1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modified and control returns to C. Now, following the return to C, it cannot be inferred whether impacts of changing E propagates into none, both, A, or B.</a:t>
            </a:r>
            <a:endParaRPr/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612" y="3170850"/>
            <a:ext cx="2744787" cy="21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 txBox="1"/>
          <p:nvPr/>
        </p:nvSpPr>
        <p:spPr>
          <a:xfrm>
            <a:off x="1793875" y="6045200"/>
            <a:ext cx="62817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6.7 Impact analysis process ©IEEE, 2003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6.3.1 Call Graph</a:t>
            </a:r>
            <a:endParaRPr/>
          </a:p>
        </p:txBody>
      </p:sp>
      <p:sp>
        <p:nvSpPr>
          <p:cNvPr id="247" name="Google Shape;247;p24"/>
          <p:cNvSpPr txBox="1"/>
          <p:nvPr>
            <p:ph idx="1" type="body"/>
          </p:nvPr>
        </p:nvSpPr>
        <p:spPr>
          <a:xfrm>
            <a:off x="66775" y="554100"/>
            <a:ext cx="8874300" cy="4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 consider an execution trace as shown in below.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B r A C D r E r r r r x. </a:t>
            </a: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r and x represent function returns and program exits.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impact of the modification of M with respect to the given trace is computed by forward searching in the trace to find: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procedures that are indirectly or directly invoked by E; and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procedures that are invoked after E terminates.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can identify the procedures into which E returns by performing backward search in the given trace.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in the given trace, E does not invoke other entities, but it returns into M, A, and C.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a modification in E, the set of potentially impacted procedures is {M,A,C, E}.</a:t>
            </a:r>
            <a:endParaRPr/>
          </a:p>
        </p:txBody>
      </p:sp>
      <p:pic>
        <p:nvPicPr>
          <p:cNvPr id="248" name="Google Shape;2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912" y="4689675"/>
            <a:ext cx="2389187" cy="18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 txBox="1"/>
          <p:nvPr/>
        </p:nvSpPr>
        <p:spPr>
          <a:xfrm>
            <a:off x="4238100" y="5269625"/>
            <a:ext cx="30813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6.7 Impact analysis process ©IEEE, 2003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6.3.2 Program Dependency Graph</a:t>
            </a:r>
            <a:endParaRPr/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124000" y="592575"/>
            <a:ext cx="8784600" cy="51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program dependency graph (PDG) of a program: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 each simple statement is represented by a node, also called a vertex;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 each predicate expression is represented by a node.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highlight>
                  <a:srgbClr val="D9EAD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are two types of edges in a PDG: data dependency edges and control dependency edges. </a:t>
            </a:r>
            <a:endParaRPr>
              <a:highlight>
                <a:srgbClr val="D9EAD3"/>
              </a:highlight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v</a:t>
            </a:r>
            <a:r>
              <a:rPr b="0" baseline="-2500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v</a:t>
            </a:r>
            <a:r>
              <a:rPr b="0" baseline="-2500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two nodes in a PDG.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is a data dependency edge from node v</a:t>
            </a:r>
            <a:r>
              <a:rPr b="0" baseline="-2500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node v</a:t>
            </a:r>
            <a:r>
              <a:rPr b="0" baseline="-2500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then the computations performed at node v</a:t>
            </a:r>
            <a:r>
              <a:rPr b="0" baseline="-2500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directly dependent upon the results of computations performed at node v</a:t>
            </a:r>
            <a:r>
              <a:rPr b="0" baseline="-2500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control dependency edge from node v</a:t>
            </a:r>
            <a:r>
              <a:rPr b="0" baseline="-2500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node v</a:t>
            </a:r>
            <a:r>
              <a:rPr b="0" baseline="-2500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indicates that node v</a:t>
            </a:r>
            <a:r>
              <a:rPr b="0" baseline="-2500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 execute based on the result of evaluation of a condition at v</a:t>
            </a:r>
            <a:r>
              <a:rPr b="0" baseline="-2500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6.3.2 Program Dependency Graph</a:t>
            </a:r>
            <a:endParaRPr/>
          </a:p>
        </p:txBody>
      </p:sp>
      <p:sp>
        <p:nvSpPr>
          <p:cNvPr id="265" name="Google Shape;265;p26"/>
          <p:cNvSpPr txBox="1"/>
          <p:nvPr>
            <p:ph idx="1" type="body"/>
          </p:nvPr>
        </p:nvSpPr>
        <p:spPr>
          <a:xfrm>
            <a:off x="103200" y="542400"/>
            <a:ext cx="89376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6.10 shows the PDG of the program given in Figure 6.9.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dependencies are shown as solid edges, whereas control dependencies are shown as dashed edges.</a:t>
            </a:r>
            <a:endParaRPr/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6" name="Google Shape;266;p26"/>
          <p:cNvPicPr preferRelativeResize="0"/>
          <p:nvPr/>
        </p:nvPicPr>
        <p:blipFill rotWithShape="1">
          <a:blip r:embed="rId3">
            <a:alphaModFix/>
          </a:blip>
          <a:srcRect b="43489" l="18540" r="61874" t="14843"/>
          <a:stretch/>
        </p:blipFill>
        <p:spPr>
          <a:xfrm>
            <a:off x="482600" y="1801812"/>
            <a:ext cx="2770187" cy="4713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pendencygraph" id="267" name="Google Shape;26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1837" y="2305050"/>
            <a:ext cx="5665787" cy="27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6"/>
          <p:cNvSpPr txBox="1"/>
          <p:nvPr/>
        </p:nvSpPr>
        <p:spPr>
          <a:xfrm>
            <a:off x="3175" y="1600200"/>
            <a:ext cx="4795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6.9 Example program ©ACM, 1990</a:t>
            </a:r>
            <a:endParaRPr/>
          </a:p>
        </p:txBody>
      </p:sp>
      <p:sp>
        <p:nvSpPr>
          <p:cNvPr id="269" name="Google Shape;269;p26"/>
          <p:cNvSpPr txBox="1"/>
          <p:nvPr/>
        </p:nvSpPr>
        <p:spPr>
          <a:xfrm>
            <a:off x="3724275" y="5334000"/>
            <a:ext cx="4795837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6.10 Program dependency graph of the program in Figure 6.9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6.3.2 Program Dependency Graph</a:t>
            </a:r>
            <a:endParaRPr/>
          </a:p>
        </p:txBody>
      </p:sp>
      <p:sp>
        <p:nvSpPr>
          <p:cNvPr id="277" name="Google Shape;277;p27"/>
          <p:cNvSpPr txBox="1"/>
          <p:nvPr>
            <p:ph idx="1" type="body"/>
          </p:nvPr>
        </p:nvSpPr>
        <p:spPr>
          <a:xfrm>
            <a:off x="152600" y="586300"/>
            <a:ext cx="8880000" cy="55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24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Program Slice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static program slice is identified from a PDG as follows: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variable var at node n, identify all reaching definitions of var.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all nodes in the PDG which are reachable from those nodes.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visited nodes in the traversal process constitute the desired slice.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program in the previous slide and variable Y at S10. 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find all the reaching definitions of Y at node S10 – and the answer is the set of nodes {S3, S6 and S8}. 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Next, find the set of all nodes which are reachable from {S3, S6 and S8} – and the answer is the set {S1, S2, S3, S5, S6, S8}. 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program dependency graph the nodes belonging in the slice have been identified in bold.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6.3.2 Program Dependency Graph</a:t>
            </a:r>
            <a:endParaRPr/>
          </a:p>
        </p:txBody>
      </p:sp>
      <p:sp>
        <p:nvSpPr>
          <p:cNvPr id="285" name="Google Shape;285;p28"/>
          <p:cNvSpPr txBox="1"/>
          <p:nvPr>
            <p:ph idx="1" type="body"/>
          </p:nvPr>
        </p:nvSpPr>
        <p:spPr>
          <a:xfrm>
            <a:off x="0" y="641600"/>
            <a:ext cx="9144000" cy="7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24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Slice</a:t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dynamic slice is more useful in localizing the defect than the static slice.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one of the three assignment statements, S3, S6, or S8, may be executed for any input value of X.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input value −1 for the variable X.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−1 as the value of X, only S3 is executed.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with respect to variable Y at S10, the dynamic slice will contain only {S1, S2 and S3}.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type="title"/>
          </p:nvPr>
        </p:nvSpPr>
        <p:spPr>
          <a:xfrm>
            <a:off x="0" y="0"/>
            <a:ext cx="9144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6.3.2 Program Dependency Graph</a:t>
            </a:r>
            <a:endParaRPr/>
          </a:p>
        </p:txBody>
      </p:sp>
      <p:sp>
        <p:nvSpPr>
          <p:cNvPr id="293" name="Google Shape;293;p29"/>
          <p:cNvSpPr txBox="1"/>
          <p:nvPr>
            <p:ph idx="1" type="body"/>
          </p:nvPr>
        </p:nvSpPr>
        <p:spPr>
          <a:xfrm>
            <a:off x="0" y="684375"/>
            <a:ext cx="9144000" cy="7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24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Slice</a:t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−1 as the values of X, if the value of Y is incorrect at S10, one can infer that either </a:t>
            </a:r>
            <a:r>
              <a:rPr b="0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erroneous at S3 or the “if” condition at S2 is incorrect.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simple approach to obtaining dynamic program slices is explained here.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test and a PDG, let us represent the execution history of the program as a sequence of vertices &lt; v</a:t>
            </a:r>
            <a:r>
              <a:rPr b="0" baseline="-2500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</a:t>
            </a:r>
            <a:r>
              <a:rPr b="0" baseline="-2500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...., v</a:t>
            </a:r>
            <a:r>
              <a:rPr b="0" baseline="-2500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execution history </a:t>
            </a:r>
            <a:r>
              <a:rPr b="0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program P for a test case </a:t>
            </a:r>
            <a:r>
              <a:rPr b="0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a variable </a:t>
            </a:r>
            <a:r>
              <a:rPr b="0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set of all statements in </a:t>
            </a:r>
            <a:r>
              <a:rPr b="0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whose execution had some effect on the value of </a:t>
            </a:r>
            <a:r>
              <a:rPr b="0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observed at the end of the execution.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Impact Analysis Process</a:t>
            </a:r>
            <a:endParaRPr/>
          </a:p>
        </p:txBody>
      </p:sp>
      <p:sp>
        <p:nvSpPr>
          <p:cNvPr id="59" name="Google Shape;59;p3"/>
          <p:cNvSpPr txBox="1"/>
          <p:nvPr>
            <p:ph idx="1" type="body"/>
          </p:nvPr>
        </p:nvSpPr>
        <p:spPr>
          <a:xfrm>
            <a:off x="449025" y="677850"/>
            <a:ext cx="85860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6.1 Impact analysis process ©IEEE, 2008</a:t>
            </a:r>
            <a:endParaRPr/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0337" y="1403350"/>
            <a:ext cx="6283325" cy="48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6.3.2 Program Dependency Graph</a:t>
            </a:r>
            <a:endParaRPr/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85550" y="627350"/>
            <a:ext cx="9058500" cy="7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24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Slice</a:t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Now, in our example discussed before, the static program slice with respect to variable Y at S10 for the code contains all the three statements – S3, S6, and S8.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for a given test, one statement from the set {S3, S6, and S8} is executed.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simple way to finding dynamic slices is as follows: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 for the current test, mark the executed nodes in the PDG.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 traverse the marked nodes in the graph.</a:t>
            </a:r>
            <a:endParaRPr/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6.3.2 Program Dependency Graph</a:t>
            </a:r>
            <a:endParaRPr/>
          </a:p>
        </p:txBody>
      </p:sp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-100" y="598825"/>
            <a:ext cx="9144000" cy="58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None/>
            </a:pPr>
            <a:r>
              <a:rPr b="1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Slice</a:t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6.11 illustrates how a dynamic slice is obtained from the program with respect to variable Y at the end of execution. 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case X = −1, the executed nodes are: &lt; S1, S2, S3, S4, S10, S11 &gt;. 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Initially, all nodes are drawn with dotted lines. 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statement is executed, the corresponding node is made solid. 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Next, beginning at node S3, the graph is traversed only for solid nodes. 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S3 is selected because the variable Y is defined at node S3.</a:t>
            </a:r>
            <a:endParaRPr/>
          </a:p>
        </p:txBody>
      </p:sp>
      <p:pic>
        <p:nvPicPr>
          <p:cNvPr descr="dynamicslice" id="310" name="Google Shape;3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5150" y="3194050"/>
            <a:ext cx="571817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 txBox="1"/>
          <p:nvPr/>
        </p:nvSpPr>
        <p:spPr>
          <a:xfrm>
            <a:off x="38100" y="3505200"/>
            <a:ext cx="29337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nodes encountered while traversing the graph are represented in bold. 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highlight>
                  <a:srgbClr val="E6B8A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desired dynamic program slice is represented by the set of bold nodes {S1, S2, S3}.</a:t>
            </a:r>
            <a:endParaRPr>
              <a:highlight>
                <a:srgbClr val="E6B8AF"/>
              </a:highlight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1768475" y="6019800"/>
            <a:ext cx="7221537" cy="44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6.11 Dynamic program slice for the code in the figure 6.9, test case X= -1 with respect to a variable 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Impact Analysis Process</a:t>
            </a:r>
            <a:endParaRPr/>
          </a:p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>
            <a:off x="204150" y="755750"/>
            <a:ext cx="8735700" cy="5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•"/>
            </a:pP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Impact Set (SIS):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initial set of objects (or components) presumed to be impacted by a software CR is called SIS.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•"/>
            </a:pP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Candidate Impact Set (CIS):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set of objects (or components) estimated to be impacted according to a certain impact analysis approach is called CIS.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•"/>
            </a:pP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Discovered Impact Set (DIS):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 is defined as the set of new objects (or components), not contained in CIS, discovered to be impacted while implementing a CR. DIS is also called </a:t>
            </a: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Negative Impact Set (FNIS)</a:t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•"/>
            </a:pP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Impact Set (AIS):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set of objects (or components) actually changed as a result of performing a CR is denoted by AIS.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•"/>
            </a:pP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Positive Impact Set (FPIS):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FPIS is defined as the set of objects (or components) estimated to be impacted by an implementation of a CR but not actually impacted by the CR. Precisely, FPIS = (CIS U DIS) \ AIS.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U denotes set union and \ denotes set difference.</a:t>
            </a:r>
            <a:endParaRPr b="1" i="0" sz="18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process of impact analysis it is important to minimize the differences between AIS and CIS, by eliminating false positives and identifying true impacts.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Impact Analysis Process</a:t>
            </a:r>
            <a:endParaRPr/>
          </a:p>
        </p:txBody>
      </p:sp>
      <p:sp>
        <p:nvSpPr>
          <p:cNvPr id="76" name="Google Shape;76;p5"/>
          <p:cNvSpPr txBox="1"/>
          <p:nvPr>
            <p:ph idx="1" type="body"/>
          </p:nvPr>
        </p:nvSpPr>
        <p:spPr>
          <a:xfrm>
            <a:off x="285723" y="792300"/>
            <a:ext cx="8776500" cy="52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traditional information retrieval metrics: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Recall: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measures the degree the CIS cover the real changes and it is computed as the ratio of |CIS ∩ AIS| to |AIS|.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of recall is 1 when DIS is empty.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Precision: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represents the fraction of candidate impacts that are actually impacted, and it is computed as the ratio of |CIS ∩ AIS| to |CIS|.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 empty FPIS set, the value of precision is 1.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if AIS is equal to CIS, both </a:t>
            </a: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computed to be equal to 1.</a:t>
            </a:r>
            <a:endParaRPr/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6.2.1 Identifying the Starting Impact Set (SIS)</a:t>
            </a:r>
            <a:endParaRPr/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0" y="1430100"/>
            <a:ext cx="9144000" cy="43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analysis begins with identifying the SIS.</a:t>
            </a:r>
            <a:endParaRPr/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CR specification, documentation, and source code are analyzed to find the SIS. </a:t>
            </a:r>
            <a:endParaRPr/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step is also called concept location or feature location, which is the activity of identifying initial location in the source code that implements functionality in a software system.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highlight>
                  <a:srgbClr val="FFD96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Programmers use feature location to find where in the source code the initial change needs to be made.</a:t>
            </a:r>
            <a:endParaRPr>
              <a:highlight>
                <a:srgbClr val="FFD966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6.2.1 Identifying the Starting Impact Set (SIS)</a:t>
            </a:r>
            <a:endParaRPr/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204100" y="1018950"/>
            <a:ext cx="8626800" cy="43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several methods to identify concepts, or features, in source code. </a:t>
            </a:r>
            <a:endParaRPr/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“grep”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pattern matching utility available on most Unix systems and similar search tools are commonly used by programmers.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technique often fails when the concepts are hidden in the source code, or when the programmer fails to guess the program identifiers.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6.2.1 Identifying the Starting Impact Set (SIS)</a:t>
            </a:r>
            <a:endParaRPr/>
          </a:p>
        </p:txBody>
      </p:sp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144150" y="1077850"/>
            <a:ext cx="8855700" cy="49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approach proposed by Wilde and Scully is based on the idea that some programming concepts are selectable, because their execution depends on a specific input sequence. </a:t>
            </a:r>
            <a:endParaRPr/>
          </a:p>
          <a:p>
            <a:pPr indent="-285750" lvl="0" marL="285750" rtl="0" algn="just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Selectable program concepts are known as features. By executing a program twice, one can often find the source code implementing the features: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 execute the program once with a feature and once without the feature.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 mark portions of the source code that were executed the first time but not the second time.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(iii) the marked code are likely to be in or close to the code implementing the feature.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6.2.1 Identifying the Starting Impact Set (SIS)</a:t>
            </a:r>
            <a:endParaRPr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190500" y="662025"/>
            <a:ext cx="87630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Chen and Rajlich proposed a dependency graph based feature location method for C programs. </a:t>
            </a:r>
            <a:endParaRPr/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component dependency graph is searched, generally beginning at the main().</a:t>
            </a:r>
            <a:endParaRPr/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are chosen one at a time for a visit. </a:t>
            </a:r>
            <a:endParaRPr/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 functions are successively explored to find and understand all the components related to the given feature.</a:t>
            </a:r>
            <a:endParaRPr/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maintenance personnel reads the documentation, code, and dependency graph to comprehend the component before deciding if the component is related to the feature under consideration.</a:t>
            </a:r>
            <a:endParaRPr/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Piyu">
  <a:themeElements>
    <a:clrScheme name="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0033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Piyu">
  <a:themeElements>
    <a:clrScheme name="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0033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Piyu">
  <a:themeElements>
    <a:clrScheme name="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0033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1996-06-15T03:21:08Z</dcterms:created>
  <dc:creator>Piyu Tripathy and Sagar Naik</dc:creator>
</cp:coreProperties>
</file>