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zmO1s+a823g4idY+jeSioDhQR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Handouts</a:t>
            </a:r>
            <a:endParaRPr/>
          </a:p>
        </p:txBody>
      </p:sp>
      <p:sp>
        <p:nvSpPr>
          <p:cNvPr id="170" name="Google Shape;17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
        <p:nvSpPr>
          <p:cNvPr id="171" name="Google Shape;171;p10: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Handouts</a:t>
            </a:r>
            <a:endParaRPr/>
          </a:p>
        </p:txBody>
      </p:sp>
      <p:sp>
        <p:nvSpPr>
          <p:cNvPr id="179" name="Google Shape;17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
        <p:nvSpPr>
          <p:cNvPr id="180" name="Google Shape;180;p11: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Handouts</a:t>
            </a:r>
            <a:endParaRPr/>
          </a:p>
        </p:txBody>
      </p:sp>
      <p:sp>
        <p:nvSpPr>
          <p:cNvPr id="189" name="Google Shape;18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
        <p:nvSpPr>
          <p:cNvPr id="190" name="Google Shape;190;p12: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Handouts</a:t>
            </a:r>
            <a:endParaRPr/>
          </a:p>
        </p:txBody>
      </p:sp>
      <p:sp>
        <p:nvSpPr>
          <p:cNvPr id="198" name="Google Shape;19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
        <p:nvSpPr>
          <p:cNvPr id="199" name="Google Shape;199;p13: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Handouts</a:t>
            </a:r>
            <a:endParaRPr/>
          </a:p>
        </p:txBody>
      </p:sp>
      <p:sp>
        <p:nvSpPr>
          <p:cNvPr id="207" name="Google Shape;20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
        <p:nvSpPr>
          <p:cNvPr id="208" name="Google Shape;208;p14: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Handouts</a:t>
            </a:r>
            <a:endParaRPr/>
          </a:p>
        </p:txBody>
      </p:sp>
      <p:sp>
        <p:nvSpPr>
          <p:cNvPr id="216" name="Google Shape;21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
        <p:nvSpPr>
          <p:cNvPr id="217" name="Google Shape;217;p15: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4"/>
          <p:cNvSpPr/>
          <p:nvPr/>
        </p:nvSpPr>
        <p:spPr>
          <a:xfrm>
            <a:off x="920834" y="1346946"/>
            <a:ext cx="10222992" cy="80683"/>
          </a:xfrm>
          <a:prstGeom prst="rect">
            <a:avLst/>
          </a:prstGeom>
          <a:blipFill rotWithShape="1">
            <a:blip r:embed="rId2">
              <a:alphaModFix amt="83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4"/>
          <p:cNvSpPr/>
          <p:nvPr/>
        </p:nvSpPr>
        <p:spPr>
          <a:xfrm>
            <a:off x="920834" y="4299696"/>
            <a:ext cx="10222992" cy="80683"/>
          </a:xfrm>
          <a:prstGeom prst="rect">
            <a:avLst/>
          </a:prstGeom>
          <a:blipFill rotWithShape="1">
            <a:blip r:embed="rId2">
              <a:alphaModFix amt="83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4"/>
          <p:cNvSpPr/>
          <p:nvPr/>
        </p:nvSpPr>
        <p:spPr>
          <a:xfrm>
            <a:off x="920834" y="1484779"/>
            <a:ext cx="10222992" cy="274320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4"/>
          <p:cNvGrpSpPr/>
          <p:nvPr/>
        </p:nvGrpSpPr>
        <p:grpSpPr>
          <a:xfrm>
            <a:off x="9649215" y="4068923"/>
            <a:ext cx="1080904" cy="1080902"/>
            <a:chOff x="9685338" y="4460675"/>
            <a:chExt cx="1080904" cy="1080902"/>
          </a:xfrm>
        </p:grpSpPr>
        <p:sp>
          <p:nvSpPr>
            <p:cNvPr id="23" name="Google Shape;23;p2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4"/>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SzPts val="7200"/>
              <a:buFont typeface="Georgia"/>
              <a:buNone/>
              <a:defRPr b="1"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4"/>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3"/>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4"/>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4"/>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3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26"/>
          <p:cNvSpPr/>
          <p:nvPr/>
        </p:nvSpPr>
        <p:spPr>
          <a:xfrm>
            <a:off x="0" y="4917989"/>
            <a:ext cx="12192000" cy="194001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6"/>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7200"/>
              <a:buFont typeface="Georgia"/>
              <a:buNone/>
              <a:defRPr b="1"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6"/>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26"/>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26"/>
          <p:cNvGrpSpPr/>
          <p:nvPr/>
        </p:nvGrpSpPr>
        <p:grpSpPr>
          <a:xfrm>
            <a:off x="897399" y="2325848"/>
            <a:ext cx="1080904" cy="1080902"/>
            <a:chOff x="9685338" y="4460675"/>
            <a:chExt cx="1080904" cy="1080902"/>
          </a:xfrm>
        </p:grpSpPr>
        <p:sp>
          <p:nvSpPr>
            <p:cNvPr id="43" name="Google Shape;43;p26"/>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6"/>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6"/>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7"/>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27"/>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8"/>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374C8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28"/>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28"/>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374C8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28"/>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3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31"/>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253356"/>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31"/>
          <p:cNvGrpSpPr/>
          <p:nvPr/>
        </p:nvGrpSpPr>
        <p:grpSpPr>
          <a:xfrm>
            <a:off x="11401725" y="6229681"/>
            <a:ext cx="457200" cy="457200"/>
            <a:chOff x="11361456" y="6195813"/>
            <a:chExt cx="548640" cy="548640"/>
          </a:xfrm>
        </p:grpSpPr>
        <p:sp>
          <p:nvSpPr>
            <p:cNvPr id="79" name="Google Shape;79;p3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32"/>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2"/>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2"/>
          <p:cNvSpPr/>
          <p:nvPr>
            <p:ph idx="2" type="pic"/>
          </p:nvPr>
        </p:nvSpPr>
        <p:spPr>
          <a:xfrm>
            <a:off x="0" y="0"/>
            <a:ext cx="8303740" cy="6858000"/>
          </a:xfrm>
          <a:prstGeom prst="rect">
            <a:avLst/>
          </a:prstGeom>
          <a:solidFill>
            <a:srgbClr val="C8CBE6"/>
          </a:solidFill>
          <a:ln>
            <a:noFill/>
          </a:ln>
        </p:spPr>
      </p:sp>
      <p:sp>
        <p:nvSpPr>
          <p:cNvPr id="86" name="Google Shape;86;p32"/>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253356"/>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32"/>
          <p:cNvGrpSpPr/>
          <p:nvPr/>
        </p:nvGrpSpPr>
        <p:grpSpPr>
          <a:xfrm>
            <a:off x="11401725" y="6229681"/>
            <a:ext cx="457200" cy="457200"/>
            <a:chOff x="11361456" y="6195813"/>
            <a:chExt cx="548640" cy="548640"/>
          </a:xfrm>
        </p:grpSpPr>
        <p:sp>
          <p:nvSpPr>
            <p:cNvPr id="89" name="Google Shape;89;p32"/>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Georgia"/>
              <a:buNone/>
              <a:defRPr b="1" i="0" sz="4800" u="none" cap="none" strike="noStrike">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374C81"/>
              </a:buClr>
              <a:buSzPts val="1700"/>
              <a:buFont typeface="Noto Sans Symbols"/>
              <a:buChar char="▪"/>
              <a:defRPr b="0" i="0" sz="2000" u="none" cap="none" strike="noStrike">
                <a:solidFill>
                  <a:schemeClr val="dk1"/>
                </a:solidFill>
                <a:latin typeface="Trebuchet MS"/>
                <a:ea typeface="Trebuchet MS"/>
                <a:cs typeface="Trebuchet MS"/>
                <a:sym typeface="Trebuchet MS"/>
              </a:defRPr>
            </a:lvl1pPr>
            <a:lvl2pPr indent="-325755" lvl="1" marL="914400" marR="0" rtl="0" algn="l">
              <a:lnSpc>
                <a:spcPct val="90000"/>
              </a:lnSpc>
              <a:spcBef>
                <a:spcPts val="400"/>
              </a:spcBef>
              <a:spcAft>
                <a:spcPts val="0"/>
              </a:spcAft>
              <a:buClr>
                <a:srgbClr val="374C81"/>
              </a:buClr>
              <a:buSzPts val="1530"/>
              <a:buFont typeface="Noto Sans Symbols"/>
              <a:buChar char="▪"/>
              <a:defRPr b="0" i="0" sz="1800" u="none" cap="none" strike="noStrike">
                <a:solidFill>
                  <a:schemeClr val="dk1"/>
                </a:solidFill>
                <a:latin typeface="Trebuchet MS"/>
                <a:ea typeface="Trebuchet MS"/>
                <a:cs typeface="Trebuchet MS"/>
                <a:sym typeface="Trebuchet MS"/>
              </a:defRPr>
            </a:lvl2pPr>
            <a:lvl3pPr indent="-314960" lvl="2" marL="13716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3pPr>
            <a:lvl4pPr indent="-314960" lvl="3" marL="18288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4pPr>
            <a:lvl5pPr indent="-314960" lvl="4" marL="22860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5pPr>
            <a:lvl6pPr indent="-314960" lvl="5" marL="27432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6pPr>
            <a:lvl7pPr indent="-314960" lvl="6" marL="32004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7pPr>
            <a:lvl8pPr indent="-314959" lvl="7" marL="36576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8pPr>
            <a:lvl9pPr indent="-314959" lvl="8" marL="4114800" marR="0" rtl="0" algn="l">
              <a:lnSpc>
                <a:spcPct val="90000"/>
              </a:lnSpc>
              <a:spcBef>
                <a:spcPts val="400"/>
              </a:spcBef>
              <a:spcAft>
                <a:spcPts val="20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9pPr>
          </a:lstStyle>
          <a:p/>
        </p:txBody>
      </p:sp>
      <p:sp>
        <p:nvSpPr>
          <p:cNvPr id="12" name="Google Shape;12;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grpSp>
        <p:nvGrpSpPr>
          <p:cNvPr id="14" name="Google Shape;14;p23"/>
          <p:cNvGrpSpPr/>
          <p:nvPr/>
        </p:nvGrpSpPr>
        <p:grpSpPr>
          <a:xfrm>
            <a:off x="11401725" y="6229681"/>
            <a:ext cx="457200" cy="457200"/>
            <a:chOff x="11361456" y="6195813"/>
            <a:chExt cx="548640" cy="548640"/>
          </a:xfrm>
        </p:grpSpPr>
        <p:sp>
          <p:nvSpPr>
            <p:cNvPr id="15" name="Google Shape;15;p23"/>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Trebuchet MS"/>
                <a:ea typeface="Trebuchet MS"/>
                <a:cs typeface="Trebuchet MS"/>
                <a:sym typeface="Trebuchet MS"/>
              </a:defRPr>
            </a:lvl1pPr>
            <a:lvl2pPr indent="0" lvl="1" marL="0" marR="0" rtl="0" algn="ctr">
              <a:spcBef>
                <a:spcPts val="0"/>
              </a:spcBef>
              <a:buNone/>
              <a:defRPr b="1" i="0" sz="1400" u="none" cap="none" strike="noStrike">
                <a:solidFill>
                  <a:srgbClr val="FFFFFF"/>
                </a:solidFill>
                <a:latin typeface="Trebuchet MS"/>
                <a:ea typeface="Trebuchet MS"/>
                <a:cs typeface="Trebuchet MS"/>
                <a:sym typeface="Trebuchet MS"/>
              </a:defRPr>
            </a:lvl2pPr>
            <a:lvl3pPr indent="0" lvl="2" marL="0" marR="0" rtl="0" algn="ctr">
              <a:spcBef>
                <a:spcPts val="0"/>
              </a:spcBef>
              <a:buNone/>
              <a:defRPr b="1" i="0" sz="1400" u="none" cap="none" strike="noStrike">
                <a:solidFill>
                  <a:srgbClr val="FFFFFF"/>
                </a:solidFill>
                <a:latin typeface="Trebuchet MS"/>
                <a:ea typeface="Trebuchet MS"/>
                <a:cs typeface="Trebuchet MS"/>
                <a:sym typeface="Trebuchet MS"/>
              </a:defRPr>
            </a:lvl3pPr>
            <a:lvl4pPr indent="0" lvl="3" marL="0" marR="0" rtl="0" algn="ctr">
              <a:spcBef>
                <a:spcPts val="0"/>
              </a:spcBef>
              <a:buNone/>
              <a:defRPr b="1" i="0" sz="1400" u="none" cap="none" strike="noStrike">
                <a:solidFill>
                  <a:srgbClr val="FFFFFF"/>
                </a:solidFill>
                <a:latin typeface="Trebuchet MS"/>
                <a:ea typeface="Trebuchet MS"/>
                <a:cs typeface="Trebuchet MS"/>
                <a:sym typeface="Trebuchet MS"/>
              </a:defRPr>
            </a:lvl4pPr>
            <a:lvl5pPr indent="0" lvl="4" marL="0" marR="0" rtl="0" algn="ctr">
              <a:spcBef>
                <a:spcPts val="0"/>
              </a:spcBef>
              <a:buNone/>
              <a:defRPr b="1" i="0" sz="1400" u="none" cap="none" strike="noStrike">
                <a:solidFill>
                  <a:srgbClr val="FFFFFF"/>
                </a:solidFill>
                <a:latin typeface="Trebuchet MS"/>
                <a:ea typeface="Trebuchet MS"/>
                <a:cs typeface="Trebuchet MS"/>
                <a:sym typeface="Trebuchet MS"/>
              </a:defRPr>
            </a:lvl5pPr>
            <a:lvl6pPr indent="0" lvl="5" marL="0" marR="0" rtl="0" algn="ctr">
              <a:spcBef>
                <a:spcPts val="0"/>
              </a:spcBef>
              <a:buNone/>
              <a:defRPr b="1" i="0" sz="1400" u="none" cap="none" strike="noStrike">
                <a:solidFill>
                  <a:srgbClr val="FFFFFF"/>
                </a:solidFill>
                <a:latin typeface="Trebuchet MS"/>
                <a:ea typeface="Trebuchet MS"/>
                <a:cs typeface="Trebuchet MS"/>
                <a:sym typeface="Trebuchet MS"/>
              </a:defRPr>
            </a:lvl6pPr>
            <a:lvl7pPr indent="0" lvl="6" marL="0" marR="0" rtl="0" algn="ctr">
              <a:spcBef>
                <a:spcPts val="0"/>
              </a:spcBef>
              <a:buNone/>
              <a:defRPr b="1" i="0" sz="1400" u="none" cap="none" strike="noStrike">
                <a:solidFill>
                  <a:srgbClr val="FFFFFF"/>
                </a:solidFill>
                <a:latin typeface="Trebuchet MS"/>
                <a:ea typeface="Trebuchet MS"/>
                <a:cs typeface="Trebuchet MS"/>
                <a:sym typeface="Trebuchet MS"/>
              </a:defRPr>
            </a:lvl7pPr>
            <a:lvl8pPr indent="0" lvl="7" marL="0" marR="0" rtl="0" algn="ctr">
              <a:spcBef>
                <a:spcPts val="0"/>
              </a:spcBef>
              <a:buNone/>
              <a:defRPr b="1" i="0" sz="1400" u="none" cap="none" strike="noStrike">
                <a:solidFill>
                  <a:srgbClr val="FFFFFF"/>
                </a:solidFill>
                <a:latin typeface="Trebuchet MS"/>
                <a:ea typeface="Trebuchet MS"/>
                <a:cs typeface="Trebuchet MS"/>
                <a:sym typeface="Trebuchet MS"/>
              </a:defRPr>
            </a:lvl8pPr>
            <a:lvl9pPr indent="0" lvl="8" marL="0" marR="0" rtl="0" algn="ctr">
              <a:spcBef>
                <a:spcPts val="0"/>
              </a:spcBef>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7200"/>
              <a:buFont typeface="Georgia"/>
              <a:buNone/>
            </a:pPr>
            <a:r>
              <a:rPr lang="en-US"/>
              <a:t>Program Comprehension</a:t>
            </a:r>
            <a:endParaRPr/>
          </a:p>
        </p:txBody>
      </p:sp>
      <p:sp>
        <p:nvSpPr>
          <p:cNvPr id="109" name="Google Shape;109;p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US"/>
              <a:t>Moumita Asad</a:t>
            </a:r>
            <a:endParaRPr/>
          </a:p>
          <a:p>
            <a:pPr indent="0" lvl="0" marL="0" rtl="0" algn="l">
              <a:lnSpc>
                <a:spcPct val="90000"/>
              </a:lnSpc>
              <a:spcBef>
                <a:spcPts val="1200"/>
              </a:spcBef>
              <a:spcAft>
                <a:spcPts val="0"/>
              </a:spcAft>
              <a:buSzPts val="1870"/>
              <a:buNone/>
            </a:pPr>
            <a:r>
              <a:rPr lang="en-US"/>
              <a:t>IIT, 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Letovsky Model</a:t>
            </a:r>
            <a:br>
              <a:rPr lang="en-US"/>
            </a:br>
            <a:endParaRPr/>
          </a:p>
        </p:txBody>
      </p:sp>
      <p:sp>
        <p:nvSpPr>
          <p:cNvPr id="175" name="Google Shape;175;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b="1" i="0" lang="en-US" sz="1400" u="none" cap="none" strike="noStrike">
                <a:solidFill>
                  <a:schemeClr val="lt1"/>
                </a:solidFill>
                <a:latin typeface="Times New Roman"/>
                <a:ea typeface="Times New Roman"/>
                <a:cs typeface="Times New Roman"/>
                <a:sym typeface="Times New Roman"/>
              </a:rPr>
              <a:t>‹#›</a:t>
            </a:fld>
            <a:endParaRPr b="1" i="0" sz="1000" u="none" cap="none" strike="noStrike">
              <a:solidFill>
                <a:schemeClr val="lt1"/>
              </a:solidFill>
              <a:latin typeface="Times New Roman"/>
              <a:ea typeface="Times New Roman"/>
              <a:cs typeface="Times New Roman"/>
              <a:sym typeface="Times New Roman"/>
            </a:endParaRPr>
          </a:p>
        </p:txBody>
      </p:sp>
      <p:pic>
        <p:nvPicPr>
          <p:cNvPr descr="C:\DataFebruary7\ASAGAR\PAPER\MYBOOK2\SEVBOOK\PCOM\letovsky.xfig.eps" id="176" name="Google Shape;176;p10"/>
          <p:cNvPicPr preferRelativeResize="0"/>
          <p:nvPr/>
        </p:nvPicPr>
        <p:blipFill rotWithShape="1">
          <a:blip r:embed="rId3">
            <a:alphaModFix/>
          </a:blip>
          <a:srcRect b="0" l="0" r="0" t="0"/>
          <a:stretch/>
        </p:blipFill>
        <p:spPr>
          <a:xfrm>
            <a:off x="2064264" y="1860151"/>
            <a:ext cx="8063471" cy="36938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Georgia"/>
              <a:buNone/>
            </a:pPr>
            <a:r>
              <a:rPr lang="en-US"/>
              <a:t>Shneiderman and Mayer Model</a:t>
            </a:r>
            <a:br>
              <a:rPr lang="en-US"/>
            </a:br>
            <a:endParaRPr/>
          </a:p>
        </p:txBody>
      </p:sp>
      <p:sp>
        <p:nvSpPr>
          <p:cNvPr id="184" name="Google Shape;184;p1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p:txBody>
      </p:sp>
      <p:sp>
        <p:nvSpPr>
          <p:cNvPr id="185" name="Google Shape;185;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b="1" i="0" lang="en-US" sz="1400" u="none" cap="none" strike="noStrike">
                <a:solidFill>
                  <a:schemeClr val="lt1"/>
                </a:solidFill>
                <a:latin typeface="Times New Roman"/>
                <a:ea typeface="Times New Roman"/>
                <a:cs typeface="Times New Roman"/>
                <a:sym typeface="Times New Roman"/>
              </a:rPr>
              <a:t>‹#›</a:t>
            </a:fld>
            <a:endParaRPr b="1" i="0" sz="1000" u="none" cap="none" strike="noStrike">
              <a:solidFill>
                <a:schemeClr val="lt1"/>
              </a:solidFill>
              <a:latin typeface="Times New Roman"/>
              <a:ea typeface="Times New Roman"/>
              <a:cs typeface="Times New Roman"/>
              <a:sym typeface="Times New Roman"/>
            </a:endParaRPr>
          </a:p>
        </p:txBody>
      </p:sp>
      <p:pic>
        <p:nvPicPr>
          <p:cNvPr descr="C:\DataFebruary7\ASAGAR\PAPER\MYBOOK2\SEVBOOK\PCOM\shneiderman.xfig.eps" id="186" name="Google Shape;186;p11"/>
          <p:cNvPicPr preferRelativeResize="0"/>
          <p:nvPr/>
        </p:nvPicPr>
        <p:blipFill rotWithShape="1">
          <a:blip r:embed="rId3">
            <a:alphaModFix/>
          </a:blip>
          <a:srcRect b="0" l="0" r="0" t="0"/>
          <a:stretch/>
        </p:blipFill>
        <p:spPr>
          <a:xfrm>
            <a:off x="3321066" y="1821281"/>
            <a:ext cx="5549867" cy="46510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Brooks Model</a:t>
            </a:r>
            <a:br>
              <a:rPr lang="en-US"/>
            </a:br>
            <a:endParaRPr/>
          </a:p>
        </p:txBody>
      </p:sp>
      <p:sp>
        <p:nvSpPr>
          <p:cNvPr id="194" name="Google Shape;194;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b="1" i="0" lang="en-US" sz="1400" u="none" cap="none" strike="noStrike">
                <a:solidFill>
                  <a:schemeClr val="lt1"/>
                </a:solidFill>
                <a:latin typeface="Times New Roman"/>
                <a:ea typeface="Times New Roman"/>
                <a:cs typeface="Times New Roman"/>
                <a:sym typeface="Times New Roman"/>
              </a:rPr>
              <a:t>‹#›</a:t>
            </a:fld>
            <a:endParaRPr b="1" i="0" sz="1000" u="none" cap="none" strike="noStrike">
              <a:solidFill>
                <a:schemeClr val="lt1"/>
              </a:solidFill>
              <a:latin typeface="Times New Roman"/>
              <a:ea typeface="Times New Roman"/>
              <a:cs typeface="Times New Roman"/>
              <a:sym typeface="Times New Roman"/>
            </a:endParaRPr>
          </a:p>
        </p:txBody>
      </p:sp>
      <p:pic>
        <p:nvPicPr>
          <p:cNvPr descr="C:\DataFebruary7\ASAGAR\PAPER\MYBOOK2\SEVBOOK\PCOM\brooks.xfig.eps" id="195" name="Google Shape;195;p12"/>
          <p:cNvPicPr preferRelativeResize="0"/>
          <p:nvPr/>
        </p:nvPicPr>
        <p:blipFill rotWithShape="1">
          <a:blip r:embed="rId3">
            <a:alphaModFix/>
          </a:blip>
          <a:srcRect b="0" l="0" r="0" t="0"/>
          <a:stretch/>
        </p:blipFill>
        <p:spPr>
          <a:xfrm>
            <a:off x="3620625" y="1778687"/>
            <a:ext cx="4950750" cy="47362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Soloway, Adelson, and Ehrlich Model</a:t>
            </a:r>
            <a:endParaRPr/>
          </a:p>
        </p:txBody>
      </p:sp>
      <p:sp>
        <p:nvSpPr>
          <p:cNvPr id="203" name="Google Shape;203;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b="1" i="0" lang="en-US" sz="1400" u="none" cap="none" strike="noStrike">
                <a:solidFill>
                  <a:schemeClr val="lt1"/>
                </a:solidFill>
                <a:latin typeface="Times New Roman"/>
                <a:ea typeface="Times New Roman"/>
                <a:cs typeface="Times New Roman"/>
                <a:sym typeface="Times New Roman"/>
              </a:rPr>
              <a:t>‹#›</a:t>
            </a:fld>
            <a:endParaRPr b="1" i="0" sz="1000" u="none" cap="none" strike="noStrike">
              <a:solidFill>
                <a:schemeClr val="lt1"/>
              </a:solidFill>
              <a:latin typeface="Times New Roman"/>
              <a:ea typeface="Times New Roman"/>
              <a:cs typeface="Times New Roman"/>
              <a:sym typeface="Times New Roman"/>
            </a:endParaRPr>
          </a:p>
        </p:txBody>
      </p:sp>
      <p:pic>
        <p:nvPicPr>
          <p:cNvPr descr="C:\DataFebruary7\ASAGAR\PAPER\MYBOOK2\SEVBOOK\PCOM\soloway.xfig.eps" id="204" name="Google Shape;204;p13"/>
          <p:cNvPicPr preferRelativeResize="0"/>
          <p:nvPr/>
        </p:nvPicPr>
        <p:blipFill rotWithShape="1">
          <a:blip r:embed="rId3">
            <a:alphaModFix/>
          </a:blip>
          <a:srcRect b="0" l="0" r="0" t="0"/>
          <a:stretch/>
        </p:blipFill>
        <p:spPr>
          <a:xfrm>
            <a:off x="2605217" y="2152077"/>
            <a:ext cx="6981566" cy="40201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Pennington Model</a:t>
            </a:r>
            <a:br>
              <a:rPr lang="en-US"/>
            </a:br>
            <a:endParaRPr/>
          </a:p>
        </p:txBody>
      </p:sp>
      <p:sp>
        <p:nvSpPr>
          <p:cNvPr id="212" name="Google Shape;212;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b="1" i="0" lang="en-US" sz="1400" u="none" cap="none" strike="noStrike">
                <a:solidFill>
                  <a:schemeClr val="lt1"/>
                </a:solidFill>
                <a:latin typeface="Times New Roman"/>
                <a:ea typeface="Times New Roman"/>
                <a:cs typeface="Times New Roman"/>
                <a:sym typeface="Times New Roman"/>
              </a:rPr>
              <a:t>‹#›</a:t>
            </a:fld>
            <a:endParaRPr b="1" i="0" sz="1000" u="none" cap="none" strike="noStrike">
              <a:solidFill>
                <a:schemeClr val="lt1"/>
              </a:solidFill>
              <a:latin typeface="Times New Roman"/>
              <a:ea typeface="Times New Roman"/>
              <a:cs typeface="Times New Roman"/>
              <a:sym typeface="Times New Roman"/>
            </a:endParaRPr>
          </a:p>
        </p:txBody>
      </p:sp>
      <p:pic>
        <p:nvPicPr>
          <p:cNvPr descr="C:\DataFebruary7\ASAGAR\PAPER\MYBOOK2\SEVBOOK\PCOM\pennington.xfig.eps" id="213" name="Google Shape;213;p14"/>
          <p:cNvPicPr preferRelativeResize="0"/>
          <p:nvPr/>
        </p:nvPicPr>
        <p:blipFill rotWithShape="1">
          <a:blip r:embed="rId3">
            <a:alphaModFix/>
          </a:blip>
          <a:srcRect b="0" l="0" r="0" t="0"/>
          <a:stretch/>
        </p:blipFill>
        <p:spPr>
          <a:xfrm>
            <a:off x="3206252" y="1595535"/>
            <a:ext cx="5779495" cy="49397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Integrated Metamodel</a:t>
            </a:r>
            <a:br>
              <a:rPr lang="en-US"/>
            </a:br>
            <a:endParaRPr/>
          </a:p>
        </p:txBody>
      </p:sp>
      <p:sp>
        <p:nvSpPr>
          <p:cNvPr id="221" name="Google Shape;221;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p:txBody>
      </p:sp>
      <p:sp>
        <p:nvSpPr>
          <p:cNvPr id="222" name="Google Shape;222;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b="1" i="0" lang="en-US" sz="1400" u="none" cap="none" strike="noStrike">
                <a:solidFill>
                  <a:schemeClr val="lt1"/>
                </a:solidFill>
                <a:latin typeface="Times New Roman"/>
                <a:ea typeface="Times New Roman"/>
                <a:cs typeface="Times New Roman"/>
                <a:sym typeface="Times New Roman"/>
              </a:rPr>
              <a:t>‹#›</a:t>
            </a:fld>
            <a:endParaRPr b="1" i="0" sz="1000" u="none" cap="none" strike="noStrike">
              <a:solidFill>
                <a:schemeClr val="lt1"/>
              </a:solidFill>
              <a:latin typeface="Times New Roman"/>
              <a:ea typeface="Times New Roman"/>
              <a:cs typeface="Times New Roman"/>
              <a:sym typeface="Times New Roman"/>
            </a:endParaRPr>
          </a:p>
        </p:txBody>
      </p:sp>
      <p:pic>
        <p:nvPicPr>
          <p:cNvPr descr="C:\DataFebruary7\ASAGAR\PAPER\MYBOOK2\SEVBOOK\PCOM\integrated.xfig.eps" id="223" name="Google Shape;223;p15"/>
          <p:cNvPicPr preferRelativeResize="0"/>
          <p:nvPr/>
        </p:nvPicPr>
        <p:blipFill rotWithShape="1">
          <a:blip r:embed="rId3">
            <a:alphaModFix/>
          </a:blip>
          <a:srcRect b="0" l="0" r="0" t="0"/>
          <a:stretch/>
        </p:blipFill>
        <p:spPr>
          <a:xfrm>
            <a:off x="3268128" y="1438011"/>
            <a:ext cx="5655744" cy="51998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Factors that Affect Understanding</a:t>
            </a:r>
            <a:endParaRPr/>
          </a:p>
        </p:txBody>
      </p:sp>
      <p:sp>
        <p:nvSpPr>
          <p:cNvPr id="229" name="Google Shape;229;p1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Expertise</a:t>
            </a:r>
            <a:endParaRPr/>
          </a:p>
          <a:p>
            <a:pPr indent="-182880" lvl="0" marL="182880" rtl="0" algn="l">
              <a:lnSpc>
                <a:spcPct val="90000"/>
              </a:lnSpc>
              <a:spcBef>
                <a:spcPts val="1200"/>
              </a:spcBef>
              <a:spcAft>
                <a:spcPts val="0"/>
              </a:spcAft>
              <a:buSzPts val="1700"/>
              <a:buChar char="▪"/>
            </a:pPr>
            <a:r>
              <a:rPr lang="en-US"/>
              <a:t>Implementation Issues</a:t>
            </a:r>
            <a:endParaRPr/>
          </a:p>
          <a:p>
            <a:pPr indent="-182880" lvl="0" marL="182880" rtl="0" algn="l">
              <a:lnSpc>
                <a:spcPct val="90000"/>
              </a:lnSpc>
              <a:spcBef>
                <a:spcPts val="1200"/>
              </a:spcBef>
              <a:spcAft>
                <a:spcPts val="0"/>
              </a:spcAft>
              <a:buSzPts val="1700"/>
              <a:buChar char="▪"/>
            </a:pPr>
            <a:r>
              <a:rPr lang="en-US"/>
              <a:t>Documentation</a:t>
            </a:r>
            <a:endParaRPr/>
          </a:p>
          <a:p>
            <a:pPr indent="-182880" lvl="0" marL="182880" rtl="0" algn="l">
              <a:lnSpc>
                <a:spcPct val="90000"/>
              </a:lnSpc>
              <a:spcBef>
                <a:spcPts val="1200"/>
              </a:spcBef>
              <a:spcAft>
                <a:spcPts val="0"/>
              </a:spcAft>
              <a:buSzPts val="1700"/>
              <a:buChar char="▪"/>
            </a:pPr>
            <a:r>
              <a:rPr lang="en-US"/>
              <a:t>Organisation and Presentation of Programs</a:t>
            </a:r>
            <a:endParaRPr/>
          </a:p>
        </p:txBody>
      </p:sp>
      <p:sp>
        <p:nvSpPr>
          <p:cNvPr id="230" name="Google Shape;230;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Expertise</a:t>
            </a:r>
            <a:endParaRPr/>
          </a:p>
        </p:txBody>
      </p:sp>
      <p:sp>
        <p:nvSpPr>
          <p:cNvPr id="236" name="Google Shape;236;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Programmers become experts in a particular application domain or with a particular programming language by virtue of the repertoire of knowledge and skills they acquire from working in the domain or with the language</a:t>
            </a:r>
            <a:endParaRPr/>
          </a:p>
          <a:p>
            <a:pPr indent="-182880" lvl="0" marL="182880" rtl="0" algn="l">
              <a:lnSpc>
                <a:spcPct val="90000"/>
              </a:lnSpc>
              <a:spcBef>
                <a:spcPts val="1200"/>
              </a:spcBef>
              <a:spcAft>
                <a:spcPts val="0"/>
              </a:spcAft>
              <a:buSzPts val="1700"/>
              <a:buChar char="▪"/>
            </a:pPr>
            <a:r>
              <a:rPr lang="en-US"/>
              <a:t>Expertise has a significant impact on comprehension</a:t>
            </a:r>
            <a:endParaRPr/>
          </a:p>
          <a:p>
            <a:pPr indent="-182880" lvl="0" marL="182880" rtl="0" algn="l">
              <a:lnSpc>
                <a:spcPct val="90000"/>
              </a:lnSpc>
              <a:spcBef>
                <a:spcPts val="1200"/>
              </a:spcBef>
              <a:spcAft>
                <a:spcPts val="0"/>
              </a:spcAft>
              <a:buSzPts val="1700"/>
              <a:buChar char="▪"/>
            </a:pPr>
            <a:r>
              <a:rPr lang="en-US"/>
              <a:t>The more experienced a programmer is with an application domain or with a programming language, the easier and quicker it is to understand a program and indeed, the whole software system</a:t>
            </a:r>
            <a:endParaRPr/>
          </a:p>
          <a:p>
            <a:pPr indent="-182880" lvl="0" marL="182880" rtl="0" algn="l">
              <a:lnSpc>
                <a:spcPct val="90000"/>
              </a:lnSpc>
              <a:spcBef>
                <a:spcPts val="1200"/>
              </a:spcBef>
              <a:spcAft>
                <a:spcPts val="0"/>
              </a:spcAft>
              <a:buSzPts val="1700"/>
              <a:buChar char="▪"/>
            </a:pPr>
            <a:r>
              <a:rPr lang="en-US"/>
              <a:t>Experts differ from novices in both their breadth and their organisation of knowledge: experts store information in larger chunks organised in terms of underlying abstractions. This organization apparently facilitates quick recognition of problem types and recall of associated solution strategies</a:t>
            </a:r>
            <a:endParaRPr/>
          </a:p>
        </p:txBody>
      </p:sp>
      <p:sp>
        <p:nvSpPr>
          <p:cNvPr id="237" name="Google Shape;237;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Implementation Issues</a:t>
            </a:r>
            <a:endParaRPr/>
          </a:p>
        </p:txBody>
      </p:sp>
      <p:sp>
        <p:nvSpPr>
          <p:cNvPr id="243" name="Google Shape;243;p18"/>
          <p:cNvSpPr txBox="1"/>
          <p:nvPr>
            <p:ph idx="1" type="body"/>
          </p:nvPr>
        </p:nvSpPr>
        <p:spPr>
          <a:xfrm>
            <a:off x="1069848" y="2121408"/>
            <a:ext cx="5592209"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At the program level, the naming style, comments, level of nesting, clarity, readability, simplicity, decomposition mechanism, information hiding and coding standards can affect comprehension</a:t>
            </a:r>
            <a:endParaRPr/>
          </a:p>
        </p:txBody>
      </p:sp>
      <p:sp>
        <p:nvSpPr>
          <p:cNvPr id="244" name="Google Shape;244;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5" name="Google Shape;245;p18"/>
          <p:cNvPicPr preferRelativeResize="0"/>
          <p:nvPr/>
        </p:nvPicPr>
        <p:blipFill rotWithShape="1">
          <a:blip r:embed="rId3">
            <a:alphaModFix/>
          </a:blip>
          <a:srcRect b="0" l="0" r="0" t="0"/>
          <a:stretch/>
        </p:blipFill>
        <p:spPr>
          <a:xfrm>
            <a:off x="6372905" y="2027659"/>
            <a:ext cx="5324475" cy="3829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Implementation Issues: Naming Style</a:t>
            </a:r>
            <a:endParaRPr/>
          </a:p>
        </p:txBody>
      </p:sp>
      <p:sp>
        <p:nvSpPr>
          <p:cNvPr id="251" name="Google Shape;251;p19"/>
          <p:cNvSpPr txBox="1"/>
          <p:nvPr>
            <p:ph idx="1" type="body"/>
          </p:nvPr>
        </p:nvSpPr>
        <p:spPr>
          <a:xfrm>
            <a:off x="1069848" y="2121408"/>
            <a:ext cx="5666854"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Meaningful identifier names can provide clues that assist programmers to invoke appropriate plans during understanding</a:t>
            </a:r>
            <a:endParaRPr/>
          </a:p>
          <a:p>
            <a:pPr indent="-182880" lvl="0" marL="182880" rtl="0" algn="l">
              <a:lnSpc>
                <a:spcPct val="90000"/>
              </a:lnSpc>
              <a:spcBef>
                <a:spcPts val="1200"/>
              </a:spcBef>
              <a:spcAft>
                <a:spcPts val="0"/>
              </a:spcAft>
              <a:buSzPts val="1700"/>
              <a:buChar char="▪"/>
            </a:pPr>
            <a:r>
              <a:rPr lang="en-US"/>
              <a:t>Identifier names should be as informative, concise and unambiguous</a:t>
            </a:r>
            <a:endParaRPr/>
          </a:p>
        </p:txBody>
      </p:sp>
      <p:sp>
        <p:nvSpPr>
          <p:cNvPr id="252" name="Google Shape;252;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3" name="Google Shape;253;p19"/>
          <p:cNvPicPr preferRelativeResize="0"/>
          <p:nvPr/>
        </p:nvPicPr>
        <p:blipFill rotWithShape="1">
          <a:blip r:embed="rId3">
            <a:alphaModFix/>
          </a:blip>
          <a:srcRect b="0" l="0" r="0" t="0"/>
          <a:stretch/>
        </p:blipFill>
        <p:spPr>
          <a:xfrm>
            <a:off x="7527860" y="2093976"/>
            <a:ext cx="3238500" cy="39814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Program Comprehension</a:t>
            </a:r>
            <a:endParaRPr/>
          </a:p>
        </p:txBody>
      </p:sp>
      <p:sp>
        <p:nvSpPr>
          <p:cNvPr id="115" name="Google Shape;115;p2"/>
          <p:cNvSpPr txBox="1"/>
          <p:nvPr>
            <p:ph idx="1" type="body"/>
          </p:nvPr>
        </p:nvSpPr>
        <p:spPr>
          <a:xfrm>
            <a:off x="1069848" y="2121408"/>
            <a:ext cx="4547181"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process of acquiring knowledge about a computer program</a:t>
            </a:r>
            <a:endParaRPr/>
          </a:p>
          <a:p>
            <a:pPr indent="-182880" lvl="0" marL="182880" rtl="0" algn="l">
              <a:lnSpc>
                <a:spcPct val="90000"/>
              </a:lnSpc>
              <a:spcBef>
                <a:spcPts val="1200"/>
              </a:spcBef>
              <a:spcAft>
                <a:spcPts val="0"/>
              </a:spcAft>
              <a:buSzPts val="1700"/>
              <a:buChar char="▪"/>
            </a:pPr>
            <a:r>
              <a:rPr lang="en-US"/>
              <a:t>the precondition of performing any maintenance related activities</a:t>
            </a:r>
            <a:endParaRPr/>
          </a:p>
          <a:p>
            <a:pPr indent="-182880" lvl="0" marL="182880" rtl="0" algn="l">
              <a:lnSpc>
                <a:spcPct val="90000"/>
              </a:lnSpc>
              <a:spcBef>
                <a:spcPts val="1200"/>
              </a:spcBef>
              <a:spcAft>
                <a:spcPts val="0"/>
              </a:spcAft>
              <a:buSzPts val="1700"/>
              <a:buChar char="▪"/>
            </a:pPr>
            <a:r>
              <a:rPr lang="en-US"/>
              <a:t>consumes more than half of the maintenance resources</a:t>
            </a:r>
            <a:endParaRPr/>
          </a:p>
        </p:txBody>
      </p:sp>
      <p:pic>
        <p:nvPicPr>
          <p:cNvPr id="116" name="Google Shape;116;p2"/>
          <p:cNvPicPr preferRelativeResize="0"/>
          <p:nvPr/>
        </p:nvPicPr>
        <p:blipFill rotWithShape="1">
          <a:blip r:embed="rId3">
            <a:alphaModFix/>
          </a:blip>
          <a:srcRect b="17416" l="3164" r="2810" t="6340"/>
          <a:stretch/>
        </p:blipFill>
        <p:spPr>
          <a:xfrm>
            <a:off x="6366587" y="2241881"/>
            <a:ext cx="4909995" cy="3105591"/>
          </a:xfrm>
          <a:prstGeom prst="rect">
            <a:avLst/>
          </a:prstGeom>
          <a:noFill/>
          <a:ln>
            <a:noFill/>
          </a:ln>
        </p:spPr>
      </p:pic>
      <p:sp>
        <p:nvSpPr>
          <p:cNvPr id="117" name="Google Shape;117;p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8" name="Google Shape;118;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Rugaber, S. (1995). Program comprehension. Encyclopedia of Computer Science and Technology, 35(20), 341-368.</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Implementation Issues: Comments</a:t>
            </a:r>
            <a:endParaRPr/>
          </a:p>
        </p:txBody>
      </p:sp>
      <p:sp>
        <p:nvSpPr>
          <p:cNvPr id="259" name="Google Shape;259;p20"/>
          <p:cNvSpPr txBox="1"/>
          <p:nvPr>
            <p:ph idx="1" type="body"/>
          </p:nvPr>
        </p:nvSpPr>
        <p:spPr>
          <a:xfrm>
            <a:off x="1069848" y="2121408"/>
            <a:ext cx="5872128"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Program comments within and between modules and procedures usually convey information about the program, such as the functionality, design decisions, assumptions, declarations, algorithms, nature of input and output data, and reminder notes</a:t>
            </a:r>
            <a:endParaRPr/>
          </a:p>
          <a:p>
            <a:pPr indent="-182880" lvl="0" marL="182880" rtl="0" algn="l">
              <a:lnSpc>
                <a:spcPct val="90000"/>
              </a:lnSpc>
              <a:spcBef>
                <a:spcPts val="1200"/>
              </a:spcBef>
              <a:spcAft>
                <a:spcPts val="0"/>
              </a:spcAft>
              <a:buSzPts val="1700"/>
              <a:buChar char="▪"/>
            </a:pPr>
            <a:r>
              <a:rPr lang="en-US"/>
              <a:t>Prologue comments precede a program or module and describe goals</a:t>
            </a:r>
            <a:endParaRPr/>
          </a:p>
          <a:p>
            <a:pPr indent="-182880" lvl="0" marL="182880" rtl="0" algn="l">
              <a:lnSpc>
                <a:spcPct val="90000"/>
              </a:lnSpc>
              <a:spcBef>
                <a:spcPts val="1200"/>
              </a:spcBef>
              <a:spcAft>
                <a:spcPts val="0"/>
              </a:spcAft>
              <a:buSzPts val="1700"/>
              <a:buChar char="▪"/>
            </a:pPr>
            <a:r>
              <a:rPr lang="en-US"/>
              <a:t>In-line comments, within the program code, describe how these goals are achieved</a:t>
            </a:r>
            <a:endParaRPr/>
          </a:p>
          <a:p>
            <a:pPr indent="-182880" lvl="0" marL="182880" rtl="0" algn="l">
              <a:lnSpc>
                <a:spcPct val="90000"/>
              </a:lnSpc>
              <a:spcBef>
                <a:spcPts val="1200"/>
              </a:spcBef>
              <a:spcAft>
                <a:spcPts val="0"/>
              </a:spcAft>
              <a:buSzPts val="1700"/>
              <a:buChar char="▪"/>
            </a:pPr>
            <a:r>
              <a:rPr lang="en-US"/>
              <a:t>N.B: The quality of the comment is important, not its presence or absence</a:t>
            </a:r>
            <a:endParaRPr/>
          </a:p>
        </p:txBody>
      </p:sp>
      <p:sp>
        <p:nvSpPr>
          <p:cNvPr id="260" name="Google Shape;260;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61" name="Google Shape;261;p20"/>
          <p:cNvPicPr preferRelativeResize="0"/>
          <p:nvPr/>
        </p:nvPicPr>
        <p:blipFill rotWithShape="1">
          <a:blip r:embed="rId3">
            <a:alphaModFix/>
          </a:blip>
          <a:srcRect b="0" l="0" r="0" t="0"/>
          <a:stretch/>
        </p:blipFill>
        <p:spPr>
          <a:xfrm>
            <a:off x="6689951" y="2093976"/>
            <a:ext cx="5343525" cy="2562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Documentation</a:t>
            </a:r>
            <a:endParaRPr/>
          </a:p>
        </p:txBody>
      </p:sp>
      <p:sp>
        <p:nvSpPr>
          <p:cNvPr id="267" name="Google Shape;267;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It is not always possible to contact the original authors of the system for information about it. This is partly due to the high turnover of staff within the software industry: they may move to other projects or departments, or to a different company altogether</a:t>
            </a:r>
            <a:endParaRPr/>
          </a:p>
          <a:p>
            <a:pPr indent="-182880" lvl="0" marL="182880" rtl="0" algn="l">
              <a:lnSpc>
                <a:spcPct val="90000"/>
              </a:lnSpc>
              <a:spcBef>
                <a:spcPts val="1200"/>
              </a:spcBef>
              <a:spcAft>
                <a:spcPts val="0"/>
              </a:spcAft>
              <a:buSzPts val="1700"/>
              <a:buChar char="▪"/>
            </a:pPr>
            <a:r>
              <a:rPr lang="en-US"/>
              <a:t>Maintainers need to have access to the system documentation to enable them to understand the functionality, design, implementation and other issues that may be relevant for successful maintenance</a:t>
            </a:r>
            <a:endParaRPr/>
          </a:p>
        </p:txBody>
      </p:sp>
      <p:sp>
        <p:nvSpPr>
          <p:cNvPr id="268" name="Google Shape;268;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Organisation and Presentation of Programs</a:t>
            </a:r>
            <a:endParaRPr/>
          </a:p>
        </p:txBody>
      </p:sp>
      <p:sp>
        <p:nvSpPr>
          <p:cNvPr id="274" name="Google Shape;274;p22"/>
          <p:cNvSpPr txBox="1"/>
          <p:nvPr>
            <p:ph idx="1" type="body"/>
          </p:nvPr>
        </p:nvSpPr>
        <p:spPr>
          <a:xfrm>
            <a:off x="1069848" y="2121408"/>
            <a:ext cx="5026152"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Well-structured programs take less time to understand</a:t>
            </a:r>
            <a:endParaRPr/>
          </a:p>
          <a:p>
            <a:pPr indent="-182880" lvl="0" marL="182880" rtl="0" algn="l">
              <a:lnSpc>
                <a:spcPct val="90000"/>
              </a:lnSpc>
              <a:spcBef>
                <a:spcPts val="1200"/>
              </a:spcBef>
              <a:spcAft>
                <a:spcPts val="0"/>
              </a:spcAft>
              <a:buSzPts val="1700"/>
              <a:buChar char="▪"/>
            </a:pPr>
            <a:r>
              <a:rPr lang="en-US"/>
              <a:t>Indentation</a:t>
            </a:r>
            <a:r>
              <a:rPr b="1" lang="en-US"/>
              <a:t> </a:t>
            </a:r>
            <a:r>
              <a:rPr lang="en-US"/>
              <a:t>is used to emphasise the logical or syntactic relation between statements (or groups of statements) in a program, for example the use of indentation to group together statements belonging to a given control structure</a:t>
            </a:r>
            <a:endParaRPr/>
          </a:p>
          <a:p>
            <a:pPr indent="-182880" lvl="0" marL="182880" rtl="0" algn="l">
              <a:lnSpc>
                <a:spcPct val="90000"/>
              </a:lnSpc>
              <a:spcBef>
                <a:spcPts val="1200"/>
              </a:spcBef>
              <a:spcAft>
                <a:spcPts val="0"/>
              </a:spcAft>
              <a:buSzPts val="1700"/>
              <a:buChar char="▪"/>
            </a:pPr>
            <a:r>
              <a:rPr lang="en-US"/>
              <a:t>Automatic program layout tools such as pretty-printers can be used automatically to enforce consistent program layout</a:t>
            </a:r>
            <a:endParaRPr/>
          </a:p>
        </p:txBody>
      </p:sp>
      <p:sp>
        <p:nvSpPr>
          <p:cNvPr id="275" name="Google Shape;275;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76" name="Google Shape;276;p22"/>
          <p:cNvPicPr preferRelativeResize="0"/>
          <p:nvPr/>
        </p:nvPicPr>
        <p:blipFill rotWithShape="1">
          <a:blip r:embed="rId3">
            <a:alphaModFix/>
          </a:blip>
          <a:srcRect b="1342" l="1247" r="273" t="2104"/>
          <a:stretch/>
        </p:blipFill>
        <p:spPr>
          <a:xfrm>
            <a:off x="6096000" y="2212848"/>
            <a:ext cx="5379720" cy="29825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500"/>
              <a:buFont typeface="Georgia"/>
              <a:buNone/>
            </a:pPr>
            <a:r>
              <a:rPr lang="en-US" sz="4500"/>
              <a:t>Aims of Program Comprehension</a:t>
            </a:r>
            <a:endParaRPr/>
          </a:p>
        </p:txBody>
      </p:sp>
      <p:sp>
        <p:nvSpPr>
          <p:cNvPr id="124" name="Google Shape;124;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ultimate purpose of comprehending programs is to be able successfully to implement requested changes.</a:t>
            </a:r>
            <a:endParaRPr/>
          </a:p>
          <a:p>
            <a:pPr indent="-182880" lvl="0" marL="182880" rtl="0" algn="l">
              <a:lnSpc>
                <a:spcPct val="90000"/>
              </a:lnSpc>
              <a:spcBef>
                <a:spcPts val="1200"/>
              </a:spcBef>
              <a:spcAft>
                <a:spcPts val="0"/>
              </a:spcAft>
              <a:buSzPts val="1700"/>
              <a:buChar char="▪"/>
            </a:pPr>
            <a:r>
              <a:rPr lang="en-US"/>
              <a:t>This </a:t>
            </a:r>
            <a:r>
              <a:rPr lang="en-US"/>
              <a:t>entails </a:t>
            </a:r>
            <a:r>
              <a:rPr lang="en-US"/>
              <a:t>acquiring information about following aspects of a system:</a:t>
            </a:r>
            <a:endParaRPr/>
          </a:p>
          <a:p>
            <a:pPr indent="-182880" lvl="1" marL="457200" rtl="0" algn="l">
              <a:lnSpc>
                <a:spcPct val="90000"/>
              </a:lnSpc>
              <a:spcBef>
                <a:spcPts val="400"/>
              </a:spcBef>
              <a:spcAft>
                <a:spcPts val="0"/>
              </a:spcAft>
              <a:buSzPts val="1530"/>
              <a:buFont typeface="Courier New"/>
              <a:buChar char="o"/>
            </a:pPr>
            <a:r>
              <a:rPr lang="en-US"/>
              <a:t>Problem domain</a:t>
            </a:r>
            <a:endParaRPr/>
          </a:p>
          <a:p>
            <a:pPr indent="-182880" lvl="1" marL="457200" rtl="0" algn="l">
              <a:lnSpc>
                <a:spcPct val="90000"/>
              </a:lnSpc>
              <a:spcBef>
                <a:spcPts val="600"/>
              </a:spcBef>
              <a:spcAft>
                <a:spcPts val="0"/>
              </a:spcAft>
              <a:buSzPts val="1530"/>
              <a:buFont typeface="Courier New"/>
              <a:buChar char="o"/>
            </a:pPr>
            <a:r>
              <a:rPr lang="en-US"/>
              <a:t>Execution effect</a:t>
            </a:r>
            <a:endParaRPr/>
          </a:p>
          <a:p>
            <a:pPr indent="-182880" lvl="1" marL="457200" rtl="0" algn="l">
              <a:lnSpc>
                <a:spcPct val="90000"/>
              </a:lnSpc>
              <a:spcBef>
                <a:spcPts val="600"/>
              </a:spcBef>
              <a:spcAft>
                <a:spcPts val="0"/>
              </a:spcAft>
              <a:buSzPts val="1530"/>
              <a:buFont typeface="Courier New"/>
              <a:buChar char="o"/>
            </a:pPr>
            <a:r>
              <a:rPr lang="en-US"/>
              <a:t>Cause-effect relation</a:t>
            </a:r>
            <a:endParaRPr/>
          </a:p>
          <a:p>
            <a:pPr indent="-182880" lvl="1" marL="457200" rtl="0" algn="l">
              <a:lnSpc>
                <a:spcPct val="90000"/>
              </a:lnSpc>
              <a:spcBef>
                <a:spcPts val="600"/>
              </a:spcBef>
              <a:spcAft>
                <a:spcPts val="0"/>
              </a:spcAft>
              <a:buSzPts val="1530"/>
              <a:buFont typeface="Courier New"/>
              <a:buChar char="o"/>
            </a:pPr>
            <a:r>
              <a:rPr lang="en-US"/>
              <a:t>Product-environment relation</a:t>
            </a:r>
            <a:endParaRPr/>
          </a:p>
          <a:p>
            <a:pPr indent="-182880" lvl="1" marL="457200" rtl="0" algn="l">
              <a:lnSpc>
                <a:spcPct val="90000"/>
              </a:lnSpc>
              <a:spcBef>
                <a:spcPts val="600"/>
              </a:spcBef>
              <a:spcAft>
                <a:spcPts val="0"/>
              </a:spcAft>
              <a:buSzPts val="1530"/>
              <a:buFont typeface="Courier New"/>
              <a:buChar char="o"/>
            </a:pPr>
            <a:r>
              <a:rPr lang="en-US"/>
              <a:t>Decision-support features</a:t>
            </a:r>
            <a:endParaRPr/>
          </a:p>
          <a:p>
            <a:pPr indent="-74929" lvl="0" marL="182880" rtl="0" algn="l">
              <a:lnSpc>
                <a:spcPct val="90000"/>
              </a:lnSpc>
              <a:spcBef>
                <a:spcPts val="1400"/>
              </a:spcBef>
              <a:spcAft>
                <a:spcPts val="0"/>
              </a:spcAft>
              <a:buSzPts val="1700"/>
              <a:buNone/>
            </a:pPr>
            <a:r>
              <a:t/>
            </a:r>
            <a:endParaRPr/>
          </a:p>
        </p:txBody>
      </p:sp>
      <p:sp>
        <p:nvSpPr>
          <p:cNvPr id="125" name="Google Shape;125;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Problem Domain</a:t>
            </a:r>
            <a:endParaRPr/>
          </a:p>
        </p:txBody>
      </p:sp>
      <p:sp>
        <p:nvSpPr>
          <p:cNvPr id="131" name="Google Shape;131;p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To make change or simply to estimate the resource required for a maintenance task, knowledge of the problem domain in general and the sub-problems in particular is essential to direct maintenance personnel in the choice of suitable algorithms, methodologies and tools</a:t>
            </a:r>
            <a:endParaRPr/>
          </a:p>
          <a:p>
            <a:pPr indent="-182880" lvl="0" marL="182880" rtl="0" algn="l">
              <a:lnSpc>
                <a:spcPct val="90000"/>
              </a:lnSpc>
              <a:spcBef>
                <a:spcPts val="1200"/>
              </a:spcBef>
              <a:spcAft>
                <a:spcPts val="0"/>
              </a:spcAft>
              <a:buSzPts val="1700"/>
              <a:buChar char="▪"/>
            </a:pPr>
            <a:r>
              <a:rPr lang="en-US"/>
              <a:t>Information can be obtained from various sources - the system documentation, end-users, or the program source code</a:t>
            </a:r>
            <a:endParaRPr/>
          </a:p>
        </p:txBody>
      </p:sp>
      <p:sp>
        <p:nvSpPr>
          <p:cNvPr id="132" name="Google Shape;132;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Execution Effect</a:t>
            </a:r>
            <a:endParaRPr/>
          </a:p>
        </p:txBody>
      </p:sp>
      <p:sp>
        <p:nvSpPr>
          <p:cNvPr id="138" name="Google Shape;138;p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At a high level of abstraction, the maintenance personnel need to know what results the program will produce for a given input without necessarily knowing which program units contributed to the overall result or how the result was accomplished</a:t>
            </a:r>
            <a:endParaRPr/>
          </a:p>
          <a:p>
            <a:pPr indent="-182880" lvl="0" marL="182880" rtl="0" algn="l">
              <a:lnSpc>
                <a:spcPct val="90000"/>
              </a:lnSpc>
              <a:spcBef>
                <a:spcPts val="1200"/>
              </a:spcBef>
              <a:spcAft>
                <a:spcPts val="0"/>
              </a:spcAft>
              <a:buSzPts val="1700"/>
              <a:buChar char="▪"/>
            </a:pPr>
            <a:r>
              <a:rPr lang="en-US"/>
              <a:t>At a low level of abstraction, they need to know the results that individual program units will produce on execution</a:t>
            </a:r>
            <a:endParaRPr/>
          </a:p>
          <a:p>
            <a:pPr indent="-182880" lvl="0" marL="182880" rtl="0" algn="l">
              <a:lnSpc>
                <a:spcPct val="90000"/>
              </a:lnSpc>
              <a:spcBef>
                <a:spcPts val="1200"/>
              </a:spcBef>
              <a:spcAft>
                <a:spcPts val="0"/>
              </a:spcAft>
              <a:buSzPts val="1700"/>
              <a:buChar char="▪"/>
            </a:pPr>
            <a:r>
              <a:rPr lang="en-US"/>
              <a:t>Knowledge of data flow, control flow and algorithmic patterns can facilitate the accomplishment of these goals</a:t>
            </a:r>
            <a:endParaRPr/>
          </a:p>
          <a:p>
            <a:pPr indent="-182880" lvl="0" marL="182880" rtl="0" algn="l">
              <a:lnSpc>
                <a:spcPct val="90000"/>
              </a:lnSpc>
              <a:spcBef>
                <a:spcPts val="1200"/>
              </a:spcBef>
              <a:spcAft>
                <a:spcPts val="0"/>
              </a:spcAft>
              <a:buSzPts val="1700"/>
              <a:buChar char="▪"/>
            </a:pPr>
            <a:r>
              <a:rPr lang="en-US"/>
              <a:t>During maintenance, this information can assist the maintenance personnel to determine whether an implemented change achieved the desired effect or not</a:t>
            </a:r>
            <a:endParaRPr/>
          </a:p>
        </p:txBody>
      </p:sp>
      <p:sp>
        <p:nvSpPr>
          <p:cNvPr id="139" name="Google Shape;139;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Cause-Effect Relation</a:t>
            </a:r>
            <a:endParaRPr/>
          </a:p>
        </p:txBody>
      </p:sp>
      <p:sp>
        <p:nvSpPr>
          <p:cNvPr id="145" name="Google Shape;145;p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It allows the maintenance personnel to reason about how components of a software product interact during execution</a:t>
            </a:r>
            <a:endParaRPr/>
          </a:p>
          <a:p>
            <a:pPr indent="-182880" lvl="0" marL="182880" rtl="0" algn="l">
              <a:lnSpc>
                <a:spcPct val="90000"/>
              </a:lnSpc>
              <a:spcBef>
                <a:spcPts val="1200"/>
              </a:spcBef>
              <a:spcAft>
                <a:spcPts val="0"/>
              </a:spcAft>
              <a:buSzPts val="1700"/>
              <a:buChar char="▪"/>
            </a:pPr>
            <a:r>
              <a:rPr lang="en-US"/>
              <a:t>It enables a programmer to predict the scope of a change and any knock-on effect that may arise from the change</a:t>
            </a:r>
            <a:endParaRPr/>
          </a:p>
          <a:p>
            <a:pPr indent="-182880" lvl="0" marL="182880" rtl="0" algn="l">
              <a:lnSpc>
                <a:spcPct val="90000"/>
              </a:lnSpc>
              <a:spcBef>
                <a:spcPts val="1200"/>
              </a:spcBef>
              <a:spcAft>
                <a:spcPts val="0"/>
              </a:spcAft>
              <a:buSzPts val="1700"/>
              <a:buChar char="▪"/>
            </a:pPr>
            <a:r>
              <a:rPr lang="en-US"/>
              <a:t>The cause-effect relation can be used to trace the flow of information through the program. The point in the program where there is an unusual interruption of this flow may signal the source of a bug</a:t>
            </a:r>
            <a:endParaRPr/>
          </a:p>
        </p:txBody>
      </p:sp>
      <p:sp>
        <p:nvSpPr>
          <p:cNvPr id="146" name="Google Shape;146;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Product-Environment Relation</a:t>
            </a:r>
            <a:endParaRPr/>
          </a:p>
        </p:txBody>
      </p:sp>
      <p:sp>
        <p:nvSpPr>
          <p:cNvPr id="152" name="Google Shape;152;p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 product is a software system. An environment is the totality of all conditions and influences which act from outside upon the product, e.g., business rules, government regulations, work patterns, software and hardware operating platforms</a:t>
            </a:r>
            <a:endParaRPr/>
          </a:p>
          <a:p>
            <a:pPr indent="-182880" lvl="0" marL="182880" rtl="0" algn="l">
              <a:lnSpc>
                <a:spcPct val="90000"/>
              </a:lnSpc>
              <a:spcBef>
                <a:spcPts val="1200"/>
              </a:spcBef>
              <a:spcAft>
                <a:spcPts val="0"/>
              </a:spcAft>
              <a:buSzPts val="1700"/>
              <a:buChar char="▪"/>
            </a:pPr>
            <a:r>
              <a:rPr lang="en-US"/>
              <a:t>This knowledge can be used to predict how changes in these elements will affect the product in general and the underlying programs in particular</a:t>
            </a:r>
            <a:endParaRPr/>
          </a:p>
        </p:txBody>
      </p:sp>
      <p:sp>
        <p:nvSpPr>
          <p:cNvPr id="153" name="Google Shape;153;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Decision-Support Features</a:t>
            </a:r>
            <a:endParaRPr/>
          </a:p>
        </p:txBody>
      </p:sp>
      <p:sp>
        <p:nvSpPr>
          <p:cNvPr id="159" name="Google Shape;159;p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Software product attributes such as complexity and maintainability are examples that can guide maintenance personnel in technical and management decision-making processes like decision making, budgeting and resource allocation</a:t>
            </a:r>
            <a:endParaRPr/>
          </a:p>
          <a:p>
            <a:pPr indent="-182880" lvl="1" marL="457200" rtl="0" algn="l">
              <a:lnSpc>
                <a:spcPct val="90000"/>
              </a:lnSpc>
              <a:spcBef>
                <a:spcPts val="400"/>
              </a:spcBef>
              <a:spcAft>
                <a:spcPts val="0"/>
              </a:spcAft>
              <a:buSzPts val="1530"/>
              <a:buFont typeface="Courier New"/>
              <a:buChar char="o"/>
            </a:pPr>
            <a:r>
              <a:rPr lang="en-US"/>
              <a:t>Measures of the complexity of the system can be used to determine which components of the system require more resource for testing</a:t>
            </a:r>
            <a:endParaRPr/>
          </a:p>
          <a:p>
            <a:pPr indent="-182880" lvl="1" marL="457200" rtl="0" algn="l">
              <a:lnSpc>
                <a:spcPct val="90000"/>
              </a:lnSpc>
              <a:spcBef>
                <a:spcPts val="600"/>
              </a:spcBef>
              <a:spcAft>
                <a:spcPts val="0"/>
              </a:spcAft>
              <a:buSzPts val="1530"/>
              <a:buFont typeface="Courier New"/>
              <a:buChar char="o"/>
            </a:pPr>
            <a:r>
              <a:rPr lang="en-US"/>
              <a:t>The maintainability of the system may be used as an indicator of its quality</a:t>
            </a:r>
            <a:endParaRPr/>
          </a:p>
        </p:txBody>
      </p:sp>
      <p:sp>
        <p:nvSpPr>
          <p:cNvPr id="160" name="Google Shape;160;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Cognition Models for Program Comprehension</a:t>
            </a:r>
            <a:endParaRPr/>
          </a:p>
        </p:txBody>
      </p:sp>
      <p:sp>
        <p:nvSpPr>
          <p:cNvPr id="166" name="Google Shape;166;p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Letovsky model</a:t>
            </a:r>
            <a:endParaRPr/>
          </a:p>
          <a:p>
            <a:pPr indent="-182880" lvl="0" marL="182880" rtl="0" algn="l">
              <a:lnSpc>
                <a:spcPct val="90000"/>
              </a:lnSpc>
              <a:spcBef>
                <a:spcPts val="1200"/>
              </a:spcBef>
              <a:spcAft>
                <a:spcPts val="0"/>
              </a:spcAft>
              <a:buSzPts val="1700"/>
              <a:buChar char="▪"/>
            </a:pPr>
            <a:r>
              <a:rPr lang="en-US"/>
              <a:t>Shneiderman and Mayer model</a:t>
            </a:r>
            <a:endParaRPr/>
          </a:p>
          <a:p>
            <a:pPr indent="-182880" lvl="0" marL="182880" rtl="0" algn="l">
              <a:lnSpc>
                <a:spcPct val="90000"/>
              </a:lnSpc>
              <a:spcBef>
                <a:spcPts val="1200"/>
              </a:spcBef>
              <a:spcAft>
                <a:spcPts val="0"/>
              </a:spcAft>
              <a:buSzPts val="1700"/>
              <a:buChar char="▪"/>
            </a:pPr>
            <a:r>
              <a:rPr lang="en-US"/>
              <a:t>Brooks model</a:t>
            </a:r>
            <a:endParaRPr/>
          </a:p>
          <a:p>
            <a:pPr indent="-182880" lvl="0" marL="182880" rtl="0" algn="l">
              <a:lnSpc>
                <a:spcPct val="90000"/>
              </a:lnSpc>
              <a:spcBef>
                <a:spcPts val="1200"/>
              </a:spcBef>
              <a:spcAft>
                <a:spcPts val="0"/>
              </a:spcAft>
              <a:buSzPts val="1700"/>
              <a:buChar char="▪"/>
            </a:pPr>
            <a:r>
              <a:rPr lang="en-US"/>
              <a:t>Soloway, Adelson, and Ehrlich model (top-down model)</a:t>
            </a:r>
            <a:endParaRPr/>
          </a:p>
          <a:p>
            <a:pPr indent="-182880" lvl="0" marL="182880" rtl="0" algn="l">
              <a:lnSpc>
                <a:spcPct val="90000"/>
              </a:lnSpc>
              <a:spcBef>
                <a:spcPts val="1200"/>
              </a:spcBef>
              <a:spcAft>
                <a:spcPts val="0"/>
              </a:spcAft>
              <a:buSzPts val="1700"/>
              <a:buChar char="▪"/>
            </a:pPr>
            <a:r>
              <a:rPr lang="en-US"/>
              <a:t>Pennington model (bottom-up model)</a:t>
            </a:r>
            <a:endParaRPr/>
          </a:p>
          <a:p>
            <a:pPr indent="-182880" lvl="0" marL="182880" rtl="0" algn="l">
              <a:lnSpc>
                <a:spcPct val="90000"/>
              </a:lnSpc>
              <a:spcBef>
                <a:spcPts val="1200"/>
              </a:spcBef>
              <a:spcAft>
                <a:spcPts val="0"/>
              </a:spcAft>
              <a:buSzPts val="1700"/>
              <a:buChar char="▪"/>
            </a:pPr>
            <a:r>
              <a:rPr lang="en-US"/>
              <a:t>Integrated metamodel</a:t>
            </a:r>
            <a:endParaRPr/>
          </a:p>
        </p:txBody>
      </p:sp>
      <p:sp>
        <p:nvSpPr>
          <p:cNvPr id="167" name="Google Shape;167;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2022-09-13T15:27:55Z</dcterms:created>
  <dc:creator>Moumita</dc:creator>
</cp:coreProperties>
</file>