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6858000" cx="9144000"/>
  <p:notesSz cx="7019925" cy="9305925"/>
  <p:embeddedFontLst>
    <p:embeddedFont>
      <p:font typeface="Arial Black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80">
          <p15:clr>
            <a:srgbClr val="000000"/>
          </p15:clr>
        </p15:guide>
        <p15:guide id="2" pos="2773">
          <p15:clr>
            <a:srgbClr val="000000"/>
          </p15:clr>
        </p15:guide>
      </p15:sldGuideLst>
    </p:ext>
    <p:ext uri="{2D200454-40CA-4A62-9FC3-DE9A4176ACB9}">
      <p15:notesGuideLst>
        <p15:guide id="1" orient="horz" pos="2931">
          <p15:clr>
            <a:srgbClr val="000000"/>
          </p15:clr>
        </p15:guide>
        <p15:guide id="2" pos="2211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0" roundtripDataSignature="AMtx7mgyw3elcJUJjlqE/PXv8vh2IOAd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80" orient="horz"/>
        <p:guide pos="2773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31" orient="horz"/>
        <p:guide pos="221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ArialBlack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8275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0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/>
          <p:nvPr>
            <p:ph idx="3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" name="Google Shape;9;n"/>
          <p:cNvSpPr txBox="1"/>
          <p:nvPr/>
        </p:nvSpPr>
        <p:spPr>
          <a:xfrm>
            <a:off x="3135312" y="8863012"/>
            <a:ext cx="7493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325" lIns="89050" spcFirstLastPara="1" rIns="89050" wrap="square" tIns="453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</a:t>
            </a: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38" name="Google Shape;38;p1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------------------------------------------------------------------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------------------------------------------------------------------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-------------------------------------------------------------------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--------------------------------------------------------------------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118" name="Google Shape;118;p10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126" name="Google Shape;126;p11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134" name="Google Shape;134;p12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142" name="Google Shape;142;p13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152" name="Google Shape;152;p14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162" name="Google Shape;162;p15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172" name="Google Shape;172;p16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180" name="Google Shape;180;p17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188" name="Google Shape;188;p18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196" name="Google Shape;196;p19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46" name="Google Shape;46;p2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204" name="Google Shape;204;p20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212" name="Google Shape;212;p21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54" name="Google Shape;54;p3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62" name="Google Shape;62;p4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70" name="Google Shape;70;p5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1" name="Google Shape;71;p5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80" name="Google Shape;80;p6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90" name="Google Shape;90;p7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98" name="Google Shape;98;p8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/>
        </p:nvSpPr>
        <p:spPr>
          <a:xfrm>
            <a:off x="0" y="0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425" spcFirstLastPara="1" rIns="19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Handouts</a:t>
            </a:r>
            <a:endParaRPr/>
          </a:p>
        </p:txBody>
      </p:sp>
      <p:sp>
        <p:nvSpPr>
          <p:cNvPr id="108" name="Google Shape;108;p9:notes"/>
          <p:cNvSpPr txBox="1"/>
          <p:nvPr/>
        </p:nvSpPr>
        <p:spPr>
          <a:xfrm>
            <a:off x="3978275" y="8840787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25" spcFirstLastPara="1" rIns="19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1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" name="Google Shape;109;p9:notes"/>
          <p:cNvSpPr/>
          <p:nvPr>
            <p:ph idx="2" type="sldImg"/>
          </p:nvPr>
        </p:nvSpPr>
        <p:spPr>
          <a:xfrm>
            <a:off x="1187450" y="698500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935037" y="4419600"/>
            <a:ext cx="514985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body"/>
          </p:nvPr>
        </p:nvSpPr>
        <p:spPr>
          <a:xfrm rot="5400000">
            <a:off x="1741488" y="-887412"/>
            <a:ext cx="5870575" cy="89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6633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ctrTitle"/>
          </p:nvPr>
        </p:nvSpPr>
        <p:spPr>
          <a:xfrm>
            <a:off x="52388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subTitle"/>
          </p:nvPr>
        </p:nvSpPr>
        <p:spPr>
          <a:xfrm>
            <a:off x="8255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lvl="2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663300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lvl="4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Char char="⮚"/>
              <a:defRPr/>
            </a:lvl5pPr>
            <a:lvl6pPr lvl="5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/>
            </a:lvl6pPr>
            <a:lvl7pPr lvl="6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/>
            </a:lvl7pPr>
            <a:lvl8pPr lvl="7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/>
            </a:lvl8pPr>
            <a:lvl9pPr lvl="8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/>
          <p:nvPr/>
        </p:nvSpPr>
        <p:spPr>
          <a:xfrm>
            <a:off x="6350" y="6350"/>
            <a:ext cx="9118600" cy="68326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FAFD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22"/>
          <p:cNvSpPr txBox="1"/>
          <p:nvPr/>
        </p:nvSpPr>
        <p:spPr>
          <a:xfrm>
            <a:off x="1452562" y="6527800"/>
            <a:ext cx="5230812" cy="34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 Black"/>
              <a:buNone/>
            </a:pPr>
            <a:r>
              <a:rPr b="0" i="0" lang="en-US" sz="9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Software Evolution and Maintenance </a:t>
            </a:r>
            <a:r>
              <a:rPr b="0" i="0" lang="en-US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(Chapter 4: Reengineering)</a:t>
            </a:r>
            <a:endParaRPr/>
          </a:p>
        </p:txBody>
      </p:sp>
      <p:sp>
        <p:nvSpPr>
          <p:cNvPr id="13" name="Google Shape;13;p22"/>
          <p:cNvSpPr txBox="1"/>
          <p:nvPr/>
        </p:nvSpPr>
        <p:spPr>
          <a:xfrm>
            <a:off x="7399337" y="6586537"/>
            <a:ext cx="1327150" cy="227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Tripathy &amp; Naik</a:t>
            </a:r>
            <a:endParaRPr/>
          </a:p>
        </p:txBody>
      </p:sp>
      <p:pic>
        <p:nvPicPr>
          <p:cNvPr id="14" name="Google Shape;14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51800" y="17462"/>
            <a:ext cx="1081087" cy="576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540500"/>
            <a:ext cx="11303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-12700"/>
            <a:ext cx="515937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193675" y="660400"/>
            <a:ext cx="8966200" cy="587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63300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4"/>
          <p:cNvSpPr txBox="1"/>
          <p:nvPr>
            <p:ph idx="1" type="body"/>
          </p:nvPr>
        </p:nvSpPr>
        <p:spPr>
          <a:xfrm>
            <a:off x="193675" y="660400"/>
            <a:ext cx="8966200" cy="587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63300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/>
        </p:nvSpPr>
        <p:spPr>
          <a:xfrm>
            <a:off x="6350" y="6350"/>
            <a:ext cx="9118600" cy="68326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FAFD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25"/>
          <p:cNvSpPr txBox="1"/>
          <p:nvPr/>
        </p:nvSpPr>
        <p:spPr>
          <a:xfrm>
            <a:off x="85725" y="6427787"/>
            <a:ext cx="4343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 Black"/>
              <a:buNone/>
            </a:pPr>
            <a:r>
              <a:rPr b="0" i="0" lang="en-US" sz="9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Software Testing</a:t>
            </a:r>
            <a:r>
              <a:rPr b="0" i="0" lang="en-US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Theory and Practice</a:t>
            </a:r>
            <a:r>
              <a:rPr b="0" i="0" lang="en-US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(Chapter 1: Basic Concepts and Preliminaries)</a:t>
            </a:r>
            <a:endParaRPr/>
          </a:p>
        </p:txBody>
      </p:sp>
      <p:sp>
        <p:nvSpPr>
          <p:cNvPr id="28" name="Google Shape;28;p25"/>
          <p:cNvSpPr txBox="1"/>
          <p:nvPr/>
        </p:nvSpPr>
        <p:spPr>
          <a:xfrm>
            <a:off x="5802312" y="6435725"/>
            <a:ext cx="132715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</a:pPr>
            <a:r>
              <a:rPr b="0" i="0" lang="en-US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Naik &amp; Tripathy</a:t>
            </a:r>
            <a:endParaRPr/>
          </a:p>
        </p:txBody>
      </p:sp>
      <p:sp>
        <p:nvSpPr>
          <p:cNvPr id="29" name="Google Shape;29;p25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193675" y="660400"/>
            <a:ext cx="8966200" cy="587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63300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idx="4294967295" type="subTitle"/>
          </p:nvPr>
        </p:nvSpPr>
        <p:spPr>
          <a:xfrm>
            <a:off x="1476375" y="1987550"/>
            <a:ext cx="6400800" cy="407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b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type="title"/>
          </p:nvPr>
        </p:nvSpPr>
        <p:spPr>
          <a:xfrm>
            <a:off x="0" y="0"/>
            <a:ext cx="9144000" cy="703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4.3 A General Model For Software Reengineering</a:t>
            </a:r>
            <a:endParaRPr/>
          </a:p>
        </p:txBody>
      </p:sp>
      <p:sp>
        <p:nvSpPr>
          <p:cNvPr id="123" name="Google Shape;123;p10"/>
          <p:cNvSpPr txBox="1"/>
          <p:nvPr>
            <p:ph idx="1" type="body"/>
          </p:nvPr>
        </p:nvSpPr>
        <p:spPr>
          <a:xfrm rot="-118">
            <a:off x="149675" y="703424"/>
            <a:ext cx="8763000" cy="5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95300" lvl="0" marL="495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summary, it is evident that reengineering entails: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412750" lvl="1" marL="86995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  the creation of a more abstract view of the system by means of some reverse engineering activities,</a:t>
            </a:r>
            <a:endParaRPr/>
          </a:p>
          <a:p>
            <a:pPr indent="-412750" lvl="1" marL="86995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 the restructuring of the abstract view, and </a:t>
            </a:r>
            <a:endParaRPr/>
          </a:p>
          <a:p>
            <a:pPr indent="-412750" lvl="1" marL="869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(iii) implementation of the system in a new form by means of forward engineering activities.</a:t>
            </a: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process is formally captured by Jacobson and Lindstorm with the following expression:</a:t>
            </a:r>
            <a:endParaRPr/>
          </a:p>
          <a:p>
            <a:pPr indent="-412750" lvl="1" marL="8699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Reengineering = Reverse engineering + Δ + Forward engineering.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element “Δ” captures alterations made to the original system. 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major dimensions of alteration are: change in functionality and change in implementation technique. 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change in functionality comes from a change in the business rules,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Next, concerning a change of implementation technique, an end-user of a system never knows if the system is implemented in an object-oriented language or a procedural language.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4.3.1 Types of Change</a:t>
            </a:r>
            <a:endParaRPr/>
          </a:p>
        </p:txBody>
      </p:sp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142800" y="621250"/>
            <a:ext cx="8858400" cy="5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95300" lvl="0" marL="495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type of changes required, system characteristics are divided into groups: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rethink, respecify, redesign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re-code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1500"/>
              <a:buFont typeface="Times New Roman"/>
              <a:buNone/>
            </a:pPr>
            <a:r>
              <a:rPr b="1" i="0" lang="en-US" sz="2000" u="sng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Recode: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characteristics of the source program are changed by re-coding it. Source-code level changes are performed by means of rephrasing and program translation. 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latter approach, a program is transformed into a program in a different language. On the other hand, rephrasing keeps the program in the same language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translation scenarios are </a:t>
            </a:r>
            <a:r>
              <a:rPr b="1" i="0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compilation, decompilation</a:t>
            </a:r>
            <a:r>
              <a:rPr b="0" i="0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i="0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migration</a:t>
            </a: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rephrasing scenarios are </a:t>
            </a:r>
            <a:r>
              <a:rPr b="1" i="0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</a:t>
            </a:r>
            <a:r>
              <a:rPr b="0" i="0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optimization, refactoring</a:t>
            </a:r>
            <a:r>
              <a:rPr b="0" i="0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i="0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renovation.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3333FF"/>
              </a:buClr>
              <a:buSzPts val="1500"/>
              <a:buFont typeface="Times New Roman"/>
              <a:buNone/>
            </a:pPr>
            <a:r>
              <a:rPr b="1" i="0" lang="en-US" sz="2000" u="sng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Redesign: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design characteristics of the software are altered by re-designing the system. Common changes to the software design include: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412750" lvl="1" marL="86995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 restructuring the architecture; </a:t>
            </a:r>
            <a:endParaRPr/>
          </a:p>
          <a:p>
            <a:pPr indent="-412750" lvl="1" marL="86995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 Modifying the data model of the system; and </a:t>
            </a:r>
            <a:endParaRPr/>
          </a:p>
          <a:p>
            <a:pPr indent="-412750" lvl="1" marL="86995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(iii) replacing a procedure or an algorithm with a more efficient one.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4.3.1 Types of Change</a:t>
            </a:r>
            <a:endParaRPr/>
          </a:p>
        </p:txBody>
      </p:sp>
      <p:sp>
        <p:nvSpPr>
          <p:cNvPr id="139" name="Google Shape;139;p12"/>
          <p:cNvSpPr txBox="1"/>
          <p:nvPr>
            <p:ph idx="1" type="body"/>
          </p:nvPr>
        </p:nvSpPr>
        <p:spPr>
          <a:xfrm>
            <a:off x="244950" y="857250"/>
            <a:ext cx="8654100" cy="4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95300" lvl="0" marL="495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500"/>
              <a:buFont typeface="Times New Roman"/>
              <a:buNone/>
            </a:pPr>
            <a:r>
              <a:rPr b="1" i="0" lang="en-US" sz="2000" u="sng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Respecify: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means changing the requirement characteristics of the system in two ways:</a:t>
            </a:r>
            <a:endParaRPr/>
          </a:p>
          <a:p>
            <a:pPr indent="-412750" lvl="1" marL="869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 change the form of the requirements, and </a:t>
            </a:r>
            <a:endParaRPr/>
          </a:p>
          <a:p>
            <a:pPr indent="-412750" lvl="1" marL="869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 change the scope of the requirements. </a:t>
            </a:r>
            <a:endParaRPr/>
          </a:p>
          <a:p>
            <a:pPr indent="-412750" lvl="1" marL="869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95300" lvl="0" marL="4953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3333FF"/>
              </a:buClr>
              <a:buSzPts val="1500"/>
              <a:buFont typeface="Times New Roman"/>
              <a:buNone/>
            </a:pPr>
            <a:r>
              <a:rPr b="1" i="0" lang="en-US" sz="2000" u="sng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Rethink: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Re-thinking a system means manipulating the concepts embodied in an existing system to create a system that operates in a different problem domain. 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involves changing the conceptual characteristics of the system, and it can lead to the system being changed in a fundamental way. 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Moving from the development of an ordinary cellular phone to the development of smartphone system is an example of Re-think.</a:t>
            </a:r>
            <a:endParaRPr/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4.3.2 Software Reengineering Strategies</a:t>
            </a:r>
            <a:endParaRPr/>
          </a:p>
        </p:txBody>
      </p:sp>
      <p:sp>
        <p:nvSpPr>
          <p:cNvPr id="147" name="Google Shape;147;p13"/>
          <p:cNvSpPr txBox="1"/>
          <p:nvPr>
            <p:ph idx="1" type="body"/>
          </p:nvPr>
        </p:nvSpPr>
        <p:spPr>
          <a:xfrm>
            <a:off x="463225" y="609825"/>
            <a:ext cx="84486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strategies that specify the basic steps of reengineering are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rewrite</a:t>
            </a:r>
            <a:r>
              <a:rPr b="0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rework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Times New Roman"/>
              <a:buNone/>
            </a:pPr>
            <a:r>
              <a:rPr b="1" i="0" lang="en-US" sz="20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Rewrite strategy: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strategy reflects the principle of alteration. By means of alteration, an operational system is transformed into a new system, while preserving the abstraction level of the original system. For example, the Fortran code of a system can be rewritten in the C language.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eengstrategy" id="148" name="Google Shape;1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25" y="3360912"/>
            <a:ext cx="844867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3"/>
          <p:cNvSpPr txBox="1"/>
          <p:nvPr/>
        </p:nvSpPr>
        <p:spPr>
          <a:xfrm>
            <a:off x="1044100" y="5407475"/>
            <a:ext cx="7175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4.5  Conceptual basis for reengineering strategies © IEEE, 1992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4.3.2 Software Reengineering Strategies</a:t>
            </a:r>
            <a:endParaRPr/>
          </a:p>
        </p:txBody>
      </p:sp>
      <p:sp>
        <p:nvSpPr>
          <p:cNvPr id="157" name="Google Shape;157;p14"/>
          <p:cNvSpPr txBox="1"/>
          <p:nvPr>
            <p:ph idx="1" type="body"/>
          </p:nvPr>
        </p:nvSpPr>
        <p:spPr>
          <a:xfrm>
            <a:off x="370600" y="611763"/>
            <a:ext cx="8063100" cy="3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Times New Roman"/>
              <a:buNone/>
            </a:pPr>
            <a:r>
              <a:rPr b="1" i="0"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Rework strategy: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rework strategy applies all the three principles.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the goal of a reengineering project is to replace the unstructured control flow constructs, namely GOTOs, with more commonly used structured constructs, say, a “for” loop.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classical, rework strategy based approach is as follows: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Application of abstraction: By parsing the code, generate a control-flow graph (CFG) for the given system.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Application of alteration: Apply a restructuring algorithm to the control-flow graph to produce a structured control-flow graph.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Application of refinement: Translate the new, structured control-flow graph back into the original programming language.</a:t>
            </a:r>
            <a:endParaRPr/>
          </a:p>
          <a:p>
            <a:pPr indent="-200025" lvl="0" marL="28575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eengstrategy" id="158" name="Google Shape;1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662" y="4598987"/>
            <a:ext cx="8380412" cy="15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4"/>
          <p:cNvSpPr txBox="1"/>
          <p:nvPr/>
        </p:nvSpPr>
        <p:spPr>
          <a:xfrm>
            <a:off x="1003300" y="6070600"/>
            <a:ext cx="71755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4.5  Conceptual basis for reengineering strategies © IEEE, 1992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4.3.2 Software Reengineering Strategies</a:t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347650" y="556875"/>
            <a:ext cx="8510700" cy="4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Times New Roman"/>
              <a:buNone/>
            </a:pPr>
            <a:r>
              <a:rPr b="1" i="0"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strategy: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0" marL="28575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replace strategy applies two principles, namely, abstraction and refinement.</a:t>
            </a:r>
            <a:endParaRPr/>
          </a:p>
          <a:p>
            <a:pPr indent="-285750" lvl="0" marL="28575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change a certain characteristic of a system: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 the system is reconstructed at a higher level of abstraction by hiding the details of the characteristic; and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 a suitable representation for the target system is generated at a lower level of abstraction by applying refinement.</a:t>
            </a:r>
            <a:endParaRPr/>
          </a:p>
          <a:p>
            <a:pPr indent="-285750" lvl="0" marL="28575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 reconsider the GOTO example. By means of abstraction, a program is represented at a higher level without using control flow concepts. </a:t>
            </a:r>
            <a:endParaRPr/>
          </a:p>
          <a:p>
            <a:pPr indent="-285750" lvl="0" marL="28575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Next, by means of refinement, the system is represented at a lower level of abstraction with a new structured control flow. </a:t>
            </a:r>
            <a:endParaRPr/>
          </a:p>
          <a:p>
            <a:pPr indent="-190500" lvl="0" marL="28575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eengstrategy" id="168" name="Google Shape;1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662" y="4598987"/>
            <a:ext cx="8380412" cy="15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5"/>
          <p:cNvSpPr txBox="1"/>
          <p:nvPr/>
        </p:nvSpPr>
        <p:spPr>
          <a:xfrm>
            <a:off x="1003300" y="6070600"/>
            <a:ext cx="71755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4.5  Conceptual basis for reengineering strategies © IEEE, 1992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4.4 Reengineering Process</a:t>
            </a:r>
            <a:endParaRPr/>
          </a:p>
        </p:txBody>
      </p:sp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129000" y="860725"/>
            <a:ext cx="8886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95300" lvl="0" marL="4953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ordered set of activities designed to perform a specific task is called a process. </a:t>
            </a:r>
            <a:endParaRPr/>
          </a:p>
          <a:p>
            <a:pPr indent="-495300" lvl="0" marL="4953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ease of understanding and communication, processes are described by means of process models. </a:t>
            </a:r>
            <a:endParaRPr/>
          </a:p>
          <a:p>
            <a:pPr indent="-495300" lvl="0" marL="4953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in the software development domain, the Waterfall process model is widely used in developing well-understood software systems. </a:t>
            </a:r>
            <a:endParaRPr/>
          </a:p>
          <a:p>
            <a:pPr indent="-495300" lvl="0" marL="4953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models are used to comprehend, evaluate, reason about, and improve processes. </a:t>
            </a:r>
            <a:endParaRPr/>
          </a:p>
          <a:p>
            <a:pPr indent="-495300" lvl="0" marL="4953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Intuitively, process models are described by means of important relationships among data objects, human roles, activities, and tools. </a:t>
            </a:r>
            <a:endParaRPr/>
          </a:p>
          <a:p>
            <a:pPr indent="-495300" lvl="0" marL="4953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discuss five process models for software reengineering.</a:t>
            </a:r>
            <a:endParaRPr/>
          </a:p>
          <a:p>
            <a:pPr indent="-495300" lvl="0" marL="495300" rtl="0" algn="just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five approaches are different in two aspects: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412750" lvl="1" marL="86995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 the extent of reengineering performed, and</a:t>
            </a:r>
            <a:endParaRPr/>
          </a:p>
          <a:p>
            <a:pPr indent="-412750" lvl="1" marL="86995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 the rate of substitution of the operational system with the new one.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4.4.1 Reengineering Approaches</a:t>
            </a:r>
            <a:endParaRPr/>
          </a:p>
        </p:txBody>
      </p:sp>
      <p:sp>
        <p:nvSpPr>
          <p:cNvPr id="185" name="Google Shape;185;p17"/>
          <p:cNvSpPr txBox="1"/>
          <p:nvPr>
            <p:ph idx="1" type="body"/>
          </p:nvPr>
        </p:nvSpPr>
        <p:spPr>
          <a:xfrm rot="117">
            <a:off x="181643" y="868904"/>
            <a:ext cx="8780700" cy="4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Times New Roman"/>
              <a:buNone/>
            </a:pPr>
            <a:r>
              <a:rPr b="1" i="0" lang="en-US" sz="2400" u="sng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Bang Approach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</a:t>
            </a:r>
            <a:r>
              <a:rPr b="1" i="0" lang="en-US" sz="20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Bang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approach replaces the whole system at once.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 reengineering effort is initiated, it is continued until all the objectives of the project are achieved and the target system is constructed.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approach is generally used if reengineering cannot be done in parts.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if there is a need to move to a different system architecture, then all components affected by such a move must be changed at once.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consequent advantage is that the system is brought into its new environment all at once.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disadvantage of Big Bang is that the reengineering project becomes a monolithic task, which may not be desirable in all situations.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addition, the Big Bang approach consumes too much resources at once for large systems, and takes a long stretch of time before the new system I visible.</a:t>
            </a:r>
            <a:endParaRPr/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4.4.1 Reengineering Approaches</a:t>
            </a:r>
            <a:endParaRPr/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258550" y="724850"/>
            <a:ext cx="8736000" cy="6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95300" lvl="0" marL="495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Times New Roman"/>
              <a:buNone/>
            </a:pPr>
            <a:r>
              <a:rPr b="1" i="0" lang="en-US" sz="2400" u="sng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Incremental Approach</a:t>
            </a:r>
            <a:endParaRPr b="1" i="0" sz="2000" u="sng">
              <a:solidFill>
                <a:srgbClr val="3333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approach a system is reengineered gradually, one step closer to the target system at a time. 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large system, several new interim versions are produced and released. 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Successive interim versions satisfy increasingly more project goals than their preceding versions.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advantages of this approach are as follows: </a:t>
            </a:r>
            <a:endParaRPr/>
          </a:p>
          <a:p>
            <a:pPr indent="-412750" lvl="1" marL="869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 locating errors becomes easier, because one can clearly identify the newly added components, and </a:t>
            </a:r>
            <a:endParaRPr/>
          </a:p>
          <a:p>
            <a:pPr indent="-412750" lvl="1" marL="869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 It becomes easy for the customer to notice progress, because interim versions are released.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disadvantages of the incremental approach are as follows:</a:t>
            </a:r>
            <a:endParaRPr/>
          </a:p>
          <a:p>
            <a:pPr indent="-412750" lvl="1" marL="869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 with multiple interim versions and their careful version controls, the incremental approach takes much longer to complete, and </a:t>
            </a:r>
            <a:endParaRPr/>
          </a:p>
          <a:p>
            <a:pPr indent="-412750" lvl="1" marL="869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 even if there is a need, the entire architecture of the system cannot be changed.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4.4.1 Reengineering Approaches</a:t>
            </a:r>
            <a:endParaRPr/>
          </a:p>
        </p:txBody>
      </p:sp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360600" y="652825"/>
            <a:ext cx="8422800" cy="58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Times New Roman"/>
              <a:buNone/>
            </a:pPr>
            <a:r>
              <a:rPr b="1" i="0" lang="en-US" sz="2400" u="sng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Approach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approach, only a part of the system is reengineered and then it is integrated with the non-engineered portion of the system.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must decide whether to use a “Big Bang” approach or an “Incremental” approach for the portion to be reengineered.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three steps are followed in the partial approach: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In the first step, the existing system is partitioned into two parts: one part is identified to be reengineered and the remaining part to be not reengineered.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In the second step, reengineering work is performed using either the “Big Bang” or the “Incremental” approach.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In the third step, the two parts, namely, the not-to-be-reengineered part and the reengineered part of the system, are integrated to make up the new system.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partial approach has the advantage of reducing the scope of reengineering that is less time and costs less.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disadvantage of the partial approach is that modifications are not performed to the interface between the portion modified and the portion not modified.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 General Idea</a:t>
            </a:r>
            <a:endParaRPr/>
          </a:p>
        </p:txBody>
      </p:sp>
      <p:sp>
        <p:nvSpPr>
          <p:cNvPr id="51" name="Google Shape;51;p2"/>
          <p:cNvSpPr txBox="1"/>
          <p:nvPr>
            <p:ph idx="1" type="body"/>
          </p:nvPr>
        </p:nvSpPr>
        <p:spPr>
          <a:xfrm>
            <a:off x="81600" y="646225"/>
            <a:ext cx="8980800" cy="4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Reengineering is the examination, analysis, and restructuring of an existing software system to reconstitute it in a new form, and the subsequent implementation of the new form.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initially Unix was developed in assembly language. When language C came into existence, Unix was re-engineered in C, because working in assembly language was difficult.</a:t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reengineering is to: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understand the existing software system artifacts, namely, specification, design, implementation, and documentation, and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improve the functionality and quality attributes of the system.</a:t>
            </a: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4.4.1 Reengineering Approaches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449050" y="580200"/>
            <a:ext cx="8558700" cy="60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95300" lvl="0" marL="495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Times New Roman"/>
              <a:buNone/>
            </a:pPr>
            <a:r>
              <a:rPr b="1" i="0" lang="en-US" sz="2400" u="sng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 Approach</a:t>
            </a:r>
            <a:endParaRPr/>
          </a:p>
          <a:p>
            <a:pPr indent="-495300" lvl="0" marL="4953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reengineering process is applied on the source code of a few procedures at a time, with each reengineering operation lasting for a short time. </a:t>
            </a:r>
            <a:endParaRPr/>
          </a:p>
          <a:p>
            <a:pPr indent="-495300" lvl="0" marL="4953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process is repeatedly executed on different components in different stages. </a:t>
            </a:r>
            <a:endParaRPr/>
          </a:p>
          <a:p>
            <a:pPr indent="-495300" lvl="0" marL="4953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the execution of the process, ensure that the four types of components can coexist: </a:t>
            </a:r>
            <a:endParaRPr/>
          </a:p>
          <a:p>
            <a:pPr indent="-412750" lvl="1" marL="86995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 components not reengineered,</a:t>
            </a:r>
            <a:endParaRPr/>
          </a:p>
          <a:p>
            <a:pPr indent="-412750" lvl="1" marL="86995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currently being reengineered, </a:t>
            </a:r>
            <a:endParaRPr/>
          </a:p>
          <a:p>
            <a:pPr indent="-412750" lvl="1" marL="86995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already reengineered, and </a:t>
            </a:r>
            <a:endParaRPr/>
          </a:p>
          <a:p>
            <a:pPr indent="-412750" lvl="1" marL="86995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components added to the system.</a:t>
            </a:r>
            <a:endParaRPr/>
          </a:p>
          <a:p>
            <a:pPr indent="-495300" lvl="0" marL="4953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advantages of the iterative reengineering process: </a:t>
            </a:r>
            <a:endParaRPr/>
          </a:p>
          <a:p>
            <a:pPr indent="-412750" lvl="1" marL="8699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 it guarantees the continued operation of the system during the execution of the reengineering process, and </a:t>
            </a:r>
            <a:endParaRPr/>
          </a:p>
          <a:p>
            <a:pPr indent="-412750" lvl="1" marL="8699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 the maintainers’ and the users’ familiarities with the system are preserved. </a:t>
            </a:r>
            <a:endParaRPr/>
          </a:p>
          <a:p>
            <a:pPr indent="-495300" lvl="0" marL="4953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disadvantage of this approach is the need to keep track of the four types of components during the reengineering process. </a:t>
            </a:r>
            <a:endParaRPr/>
          </a:p>
          <a:p>
            <a:pPr indent="-495300" lvl="0" marL="4953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addition, both the old and the newly reengineered components need to be maintained.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4.4.1 Reengineering Approaches</a:t>
            </a:r>
            <a:endParaRPr/>
          </a:p>
        </p:txBody>
      </p:sp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150" y="692550"/>
            <a:ext cx="9144000" cy="53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95300" lvl="0" marL="495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Times New Roman"/>
              <a:buNone/>
            </a:pPr>
            <a:r>
              <a:rPr b="1" i="0" lang="en-US" sz="2400" u="sng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Evolutionary Approach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”Evolutionary” approach components of the original system are substituted with re-engineered components. 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approach, the existing components are grouped by functions and reengineered into new components. 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engineers focus their reengineering efforts on identifying functional objects irrespective of the locations of those components within the current system. 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result, the new system is built with functionally cohesive components as needed.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advantages of the “Evolutionary” approach: </a:t>
            </a:r>
            <a:endParaRPr/>
          </a:p>
          <a:p>
            <a:pPr indent="-412750" lvl="1" marL="869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 the resulting design is more cohesive, and </a:t>
            </a:r>
            <a:endParaRPr/>
          </a:p>
          <a:p>
            <a:pPr indent="-412750" lvl="1" marL="869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 the scope of individual components is reduced. 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major disadvantage: </a:t>
            </a:r>
            <a:endParaRPr/>
          </a:p>
          <a:p>
            <a:pPr indent="-412750" lvl="1" marL="869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 all the functions with much similarities must be first identified throughout the operational system.</a:t>
            </a:r>
            <a:endParaRPr/>
          </a:p>
          <a:p>
            <a:pPr indent="-412750" lvl="1" marL="869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 next, those functions are refined as one unit in the new system.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 General Idea</a:t>
            </a:r>
            <a:endParaRPr/>
          </a:p>
        </p:txBody>
      </p:sp>
      <p:sp>
        <p:nvSpPr>
          <p:cNvPr id="59" name="Google Shape;59;p3"/>
          <p:cNvSpPr txBox="1"/>
          <p:nvPr>
            <p:ph idx="1" type="body"/>
          </p:nvPr>
        </p:nvSpPr>
        <p:spPr>
          <a:xfrm>
            <a:off x="952500" y="1091850"/>
            <a:ext cx="76200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systems are </a:t>
            </a:r>
            <a:r>
              <a:rPr lang="en-US"/>
              <a:t>re engineered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keeping one or more of the following four general objectives in mind: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Improving maintainability.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Migrating to a new technology.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Improving quality.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Preparing for functional enhancement.</a:t>
            </a:r>
            <a:endParaRPr/>
          </a:p>
          <a:p>
            <a:pPr indent="-1714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3333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 Reengineering Concepts</a:t>
            </a:r>
            <a:endParaRPr/>
          </a:p>
        </p:txBody>
      </p:sp>
      <p:sp>
        <p:nvSpPr>
          <p:cNvPr id="67" name="Google Shape;67;p4"/>
          <p:cNvSpPr txBox="1"/>
          <p:nvPr>
            <p:ph idx="1" type="body"/>
          </p:nvPr>
        </p:nvSpPr>
        <p:spPr>
          <a:xfrm rot="-119">
            <a:off x="299350" y="797725"/>
            <a:ext cx="8640600" cy="52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Times New Roman"/>
              <a:buChar char="•"/>
            </a:pP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</a:t>
            </a:r>
            <a:r>
              <a:rPr b="0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Refinement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key concepts used in software development, and both the concepts are equally useful in reengineering.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may be recalled that abstraction enables software maintenance personnel to reduce the complexity of understanding a system by: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 focusing on the more significant information about the system; and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 Hiding the irrelevant details at the moment.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other hand, refinement is the reverse of abstraction.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Times New Roman"/>
              <a:buNone/>
            </a:pP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 of abstraction: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level of abstraction of the representation of a system can be gradually increased by successively replacing the details with abstract information. By means of abstraction one can produce a view that focuses on selected system characteristics by hiding information about other characteristics.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Times New Roman"/>
              <a:buNone/>
            </a:pP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 of refinement: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level of abstraction of the representation of the system is gradually decreased by successively replacing some aspects of the system with more details.</a:t>
            </a:r>
            <a:endParaRPr/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 Reengineering Concepts</a:t>
            </a:r>
            <a:endParaRPr/>
          </a:p>
        </p:txBody>
      </p:sp>
      <p:sp>
        <p:nvSpPr>
          <p:cNvPr id="75" name="Google Shape;75;p5"/>
          <p:cNvSpPr txBox="1"/>
          <p:nvPr>
            <p:ph idx="1" type="body"/>
          </p:nvPr>
        </p:nvSpPr>
        <p:spPr>
          <a:xfrm rot="181">
            <a:off x="258525" y="569135"/>
            <a:ext cx="5699100" cy="8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concepts of abstraction and refinement are used to create models of software development as sequences of phases, where the phases map to specific levels of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refinement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as shown in Figure 4.1.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four levels are: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Conceptual,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Design, and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Implementation.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refinement process: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0" lang="en-US" sz="2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why? ! what? ! what &amp; how? ! how?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abstraction process: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0" i="0" lang="en-US" sz="2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how? ! what &amp; how? ! what? ! why?</a:t>
            </a:r>
            <a:endParaRPr b="0" i="0" sz="2800" u="none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bstraction" id="76" name="Google Shape;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1775" y="1653512"/>
            <a:ext cx="3932237" cy="222408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"/>
          <p:cNvSpPr txBox="1"/>
          <p:nvPr/>
        </p:nvSpPr>
        <p:spPr>
          <a:xfrm>
            <a:off x="3962400" y="3976000"/>
            <a:ext cx="4940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4.1 levels of abstraction and refinement © IEEE, 1992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0" y="0"/>
            <a:ext cx="9144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 Reengineering Concepts</a:t>
            </a:r>
            <a:endParaRPr/>
          </a:p>
        </p:txBody>
      </p:sp>
      <p:sp>
        <p:nvSpPr>
          <p:cNvPr id="85" name="Google Shape;85;p6"/>
          <p:cNvSpPr txBox="1"/>
          <p:nvPr>
            <p:ph idx="1" type="body"/>
          </p:nvPr>
        </p:nvSpPr>
        <p:spPr>
          <a:xfrm>
            <a:off x="122475" y="742750"/>
            <a:ext cx="5442900" cy="4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optional principle called </a:t>
            </a: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alteration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underlies many reengineering methods.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Times New Roman"/>
              <a:buChar char="•"/>
            </a:pP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 of alteration: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alteration principle refers to the conduction of one or more changes in system abstraction without changing the level. </a:t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Times New Roman"/>
              <a:buChar char="•"/>
            </a:pPr>
            <a:r>
              <a:rPr b="1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Reengineering principles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represented by means of arrows.  Abstraction is represented by an up-arrow, alteration is represented by a horizontal arrow, and refinement by a down-arrow.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arrows depicting refinement and abstraction are slanted, thereby indicating the increase and decrease, respectively, of system information.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may be noted that alteration is non-essential for reengineering.</a:t>
            </a:r>
            <a:endParaRPr/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onceptualbasis" id="86" name="Google Shape;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6237" y="1619250"/>
            <a:ext cx="3683525" cy="20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6"/>
          <p:cNvSpPr txBox="1"/>
          <p:nvPr/>
        </p:nvSpPr>
        <p:spPr>
          <a:xfrm>
            <a:off x="5275950" y="4016825"/>
            <a:ext cx="4064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4.2 Conceptual basis for the reengineering process © IEEE, 1992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0" y="0"/>
            <a:ext cx="9144000" cy="754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4.3 A General Model For Software Reengineering</a:t>
            </a:r>
            <a:endParaRPr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455850" y="754050"/>
            <a:ext cx="8232300" cy="55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reengineering process accepts as input the existing code of a system and produces the code of the renovated system.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reengineering process may be as straightforward as translating with a tool the source code from the given language to source code in another language.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a program written in BASIC can be translated into a new program in C.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reengineering process may be very complex as explained below: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recreate a design from the existing source code.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find the requirements of the system being reengineered.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compare the existing requirements with the new ones.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remove those requirements that are not needed in the renovated system.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make a new design of the desired system.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code the new system.</a:t>
            </a:r>
            <a:endParaRPr/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3333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0" y="0"/>
            <a:ext cx="9144000" cy="766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4.3 A General Model For Software Reengineering</a:t>
            </a:r>
            <a:endParaRPr/>
          </a:p>
        </p:txBody>
      </p:sp>
      <p:sp>
        <p:nvSpPr>
          <p:cNvPr id="103" name="Google Shape;103;p8"/>
          <p:cNvSpPr txBox="1"/>
          <p:nvPr>
            <p:ph idx="1" type="body"/>
          </p:nvPr>
        </p:nvSpPr>
        <p:spPr>
          <a:xfrm>
            <a:off x="300450" y="644300"/>
            <a:ext cx="87336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 model in the figure proposed by Eric J. Byrne suggests that reengineering is a sequence of three activities: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reverse engineering, re-design, and forward engineering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strongly founded in three principles, namely, abstraction, alteration, and refinement.</a:t>
            </a:r>
            <a:endParaRPr/>
          </a:p>
        </p:txBody>
      </p:sp>
      <p:pic>
        <p:nvPicPr>
          <p:cNvPr descr="reengineering" id="104" name="Google Shape;1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2" y="2306637"/>
            <a:ext cx="8007350" cy="35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8"/>
          <p:cNvSpPr txBox="1"/>
          <p:nvPr/>
        </p:nvSpPr>
        <p:spPr>
          <a:xfrm>
            <a:off x="1079500" y="5829300"/>
            <a:ext cx="71755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General model of software reengineering © IEEE, 1992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0" y="0"/>
            <a:ext cx="9144000" cy="703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4.3 A General Model For Software Reengineering</a:t>
            </a:r>
            <a:endParaRPr/>
          </a:p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108850" y="703250"/>
            <a:ext cx="8967000" cy="24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visual metaphor called horseshoe, as depicted in Figure 4.4, was developed by Kazman et al. to describe a three-step architectural reengineering process.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distinct segments of the horseshoe are the left side, the top part, and the right side. Those three parts denote the three steps of the reengineering process.</a:t>
            </a:r>
            <a:endParaRPr/>
          </a:p>
          <a:p>
            <a:pPr indent="-1905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orseshoe" id="114" name="Google Shape;1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6725" y="2144475"/>
            <a:ext cx="6191250" cy="397668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9"/>
          <p:cNvSpPr txBox="1"/>
          <p:nvPr/>
        </p:nvSpPr>
        <p:spPr>
          <a:xfrm>
            <a:off x="1093100" y="6121150"/>
            <a:ext cx="7175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4.4 Horseshoe model of reengineering © IEEE, 1998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Piyu">
  <a:themeElements>
    <a:clrScheme name="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0033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Piyu">
  <a:themeElements>
    <a:clrScheme name="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0033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Piyu">
  <a:themeElements>
    <a:clrScheme name="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0033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1996-06-15T03:21:08Z</dcterms:created>
  <dc:creator>Piyu Tripathy and Sagar Naik</dc:creator>
</cp:coreProperties>
</file>