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TNcKiv6PSR0H1DvKL1YlKChch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23" name="Google Shape;32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24" name="Google Shape;324;p18: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32" name="Google Shape;33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33" name="Google Shape;333;p19: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0: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43" name="Google Shape;3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44" name="Google Shape;344;p20: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1: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52" name="Google Shape;35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53" name="Google Shape;353;p21: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2: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61" name="Google Shape;36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62" name="Google Shape;362;p22: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3: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70" name="Google Shape;37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71" name="Google Shape;371;p23: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4: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79" name="Google Shape;37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80" name="Google Shape;380;p24: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5: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88" name="Google Shape;38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89" name="Google Shape;389;p25: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6: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397" name="Google Shape;39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98" name="Google Shape;398;p26: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7: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406" name="Google Shape;40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407" name="Google Shape;407;p27: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8: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Handouts</a:t>
            </a:r>
            <a:endParaRPr/>
          </a:p>
        </p:txBody>
      </p:sp>
      <p:sp>
        <p:nvSpPr>
          <p:cNvPr id="415" name="Google Shape;41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416" name="Google Shape;416;p28:notes"/>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0"/>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0"/>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0"/>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30"/>
          <p:cNvGrpSpPr/>
          <p:nvPr/>
        </p:nvGrpSpPr>
        <p:grpSpPr>
          <a:xfrm>
            <a:off x="9649215" y="4068923"/>
            <a:ext cx="1080904" cy="1080902"/>
            <a:chOff x="9685338" y="4460675"/>
            <a:chExt cx="1080904" cy="1080902"/>
          </a:xfrm>
        </p:grpSpPr>
        <p:sp>
          <p:nvSpPr>
            <p:cNvPr id="23" name="Google Shape;23;p3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0"/>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0"/>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4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4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4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4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300"/>
              <a:buFont typeface="Georgia"/>
              <a:buNone/>
              <a:defRPr sz="43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16" name="Google Shape;116;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3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22" name="Google Shape;122;p3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23" name="Google Shape;123;p3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6" name="Shape 126"/>
        <p:cNvGrpSpPr/>
        <p:nvPr/>
      </p:nvGrpSpPr>
      <p:grpSpPr>
        <a:xfrm>
          <a:off x="0" y="0"/>
          <a:ext cx="0" cy="0"/>
          <a:chOff x="0" y="0"/>
          <a:chExt cx="0" cy="0"/>
        </a:xfrm>
      </p:grpSpPr>
      <p:sp>
        <p:nvSpPr>
          <p:cNvPr id="127" name="Google Shape;127;p44"/>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4"/>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4"/>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44"/>
          <p:cNvGrpSpPr/>
          <p:nvPr/>
        </p:nvGrpSpPr>
        <p:grpSpPr>
          <a:xfrm>
            <a:off x="9649215" y="4068923"/>
            <a:ext cx="1080904" cy="1080902"/>
            <a:chOff x="9685338" y="4460675"/>
            <a:chExt cx="1080904" cy="1080902"/>
          </a:xfrm>
        </p:grpSpPr>
        <p:sp>
          <p:nvSpPr>
            <p:cNvPr id="131" name="Google Shape;131;p4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44"/>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44"/>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135" name="Google Shape;135;p4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4"/>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38" name="Shape 138"/>
        <p:cNvGrpSpPr/>
        <p:nvPr/>
      </p:nvGrpSpPr>
      <p:grpSpPr>
        <a:xfrm>
          <a:off x="0" y="0"/>
          <a:ext cx="0" cy="0"/>
          <a:chOff x="0" y="0"/>
          <a:chExt cx="0" cy="0"/>
        </a:xfrm>
      </p:grpSpPr>
      <p:sp>
        <p:nvSpPr>
          <p:cNvPr id="139" name="Google Shape;139;p45"/>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142" name="Google Shape;142;p4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44" name="Google Shape;144;p45"/>
          <p:cNvGrpSpPr/>
          <p:nvPr/>
        </p:nvGrpSpPr>
        <p:grpSpPr>
          <a:xfrm>
            <a:off x="897399" y="2325848"/>
            <a:ext cx="1080904" cy="1080902"/>
            <a:chOff x="9685338" y="4460675"/>
            <a:chExt cx="1080904" cy="1080902"/>
          </a:xfrm>
        </p:grpSpPr>
        <p:sp>
          <p:nvSpPr>
            <p:cNvPr id="145" name="Google Shape;145;p4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4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p4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4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374C8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151" name="Google Shape;151;p4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52" name="Google Shape;152;p4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374C8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153" name="Google Shape;153;p4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54" name="Google Shape;154;p4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4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4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4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6" name="Shape 166"/>
        <p:cNvGrpSpPr/>
        <p:nvPr/>
      </p:nvGrpSpPr>
      <p:grpSpPr>
        <a:xfrm>
          <a:off x="0" y="0"/>
          <a:ext cx="0" cy="0"/>
          <a:chOff x="0" y="0"/>
          <a:chExt cx="0" cy="0"/>
        </a:xfrm>
      </p:grpSpPr>
      <p:sp>
        <p:nvSpPr>
          <p:cNvPr id="167" name="Google Shape;167;p4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4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70" name="Google Shape;170;p4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253356"/>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71" name="Google Shape;171;p4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3" name="Google Shape;173;p49"/>
          <p:cNvGrpSpPr/>
          <p:nvPr/>
        </p:nvGrpSpPr>
        <p:grpSpPr>
          <a:xfrm>
            <a:off x="11401725" y="6229681"/>
            <a:ext cx="457200" cy="457200"/>
            <a:chOff x="11361456" y="6195813"/>
            <a:chExt cx="548640" cy="548640"/>
          </a:xfrm>
        </p:grpSpPr>
        <p:sp>
          <p:nvSpPr>
            <p:cNvPr id="174" name="Google Shape;174;p4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4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300"/>
              <a:buFont typeface="Georgia"/>
              <a:buNone/>
              <a:defRPr sz="4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7" name="Shape 177"/>
        <p:cNvGrpSpPr/>
        <p:nvPr/>
      </p:nvGrpSpPr>
      <p:grpSpPr>
        <a:xfrm>
          <a:off x="0" y="0"/>
          <a:ext cx="0" cy="0"/>
          <a:chOff x="0" y="0"/>
          <a:chExt cx="0" cy="0"/>
        </a:xfrm>
      </p:grpSpPr>
      <p:sp>
        <p:nvSpPr>
          <p:cNvPr id="178" name="Google Shape;178;p5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50"/>
          <p:cNvSpPr/>
          <p:nvPr>
            <p:ph idx="2" type="pic"/>
          </p:nvPr>
        </p:nvSpPr>
        <p:spPr>
          <a:xfrm>
            <a:off x="0" y="0"/>
            <a:ext cx="8303740" cy="6858000"/>
          </a:xfrm>
          <a:prstGeom prst="rect">
            <a:avLst/>
          </a:prstGeom>
          <a:solidFill>
            <a:srgbClr val="C8CBE6"/>
          </a:solidFill>
          <a:ln>
            <a:noFill/>
          </a:ln>
        </p:spPr>
      </p:sp>
      <p:sp>
        <p:nvSpPr>
          <p:cNvPr id="181" name="Google Shape;181;p5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253356"/>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82" name="Google Shape;182;p5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83" name="Google Shape;183;p50"/>
          <p:cNvGrpSpPr/>
          <p:nvPr/>
        </p:nvGrpSpPr>
        <p:grpSpPr>
          <a:xfrm>
            <a:off x="11401725" y="6229681"/>
            <a:ext cx="457200" cy="457200"/>
            <a:chOff x="11361456" y="6195813"/>
            <a:chExt cx="548640" cy="548640"/>
          </a:xfrm>
        </p:grpSpPr>
        <p:sp>
          <p:nvSpPr>
            <p:cNvPr id="184" name="Google Shape;184;p5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5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7" name="Shape 187"/>
        <p:cNvGrpSpPr/>
        <p:nvPr/>
      </p:nvGrpSpPr>
      <p:grpSpPr>
        <a:xfrm>
          <a:off x="0" y="0"/>
          <a:ext cx="0" cy="0"/>
          <a:chOff x="0" y="0"/>
          <a:chExt cx="0" cy="0"/>
        </a:xfrm>
      </p:grpSpPr>
      <p:sp>
        <p:nvSpPr>
          <p:cNvPr id="188" name="Google Shape;188;p5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5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90" name="Google Shape;190;p5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5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5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5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5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96" name="Google Shape;196;p5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5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9" name="Google Shape;39;p3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0" name="Google Shape;40;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sp>
        <p:nvSpPr>
          <p:cNvPr id="44" name="Google Shape;44;p36"/>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6"/>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7" name="Google Shape;47;p36"/>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9" name="Google Shape;49;p36"/>
          <p:cNvGrpSpPr/>
          <p:nvPr/>
        </p:nvGrpSpPr>
        <p:grpSpPr>
          <a:xfrm>
            <a:off x="897399" y="2325848"/>
            <a:ext cx="1080904" cy="1080902"/>
            <a:chOff x="9685338" y="4460675"/>
            <a:chExt cx="1080904" cy="1080902"/>
          </a:xfrm>
        </p:grpSpPr>
        <p:sp>
          <p:nvSpPr>
            <p:cNvPr id="50" name="Google Shape;50;p36"/>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6"/>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36"/>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374C8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37"/>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37"/>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374C8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37"/>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3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3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4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0"/>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40"/>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253356"/>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4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40"/>
          <p:cNvGrpSpPr/>
          <p:nvPr/>
        </p:nvGrpSpPr>
        <p:grpSpPr>
          <a:xfrm>
            <a:off x="11401725" y="6229681"/>
            <a:ext cx="457200" cy="457200"/>
            <a:chOff x="11361456" y="6195813"/>
            <a:chExt cx="548640" cy="548640"/>
          </a:xfrm>
        </p:grpSpPr>
        <p:sp>
          <p:nvSpPr>
            <p:cNvPr id="79" name="Google Shape;79;p4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4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4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1"/>
          <p:cNvSpPr/>
          <p:nvPr>
            <p:ph idx="2" type="pic"/>
          </p:nvPr>
        </p:nvSpPr>
        <p:spPr>
          <a:xfrm>
            <a:off x="0" y="0"/>
            <a:ext cx="8303740" cy="6858000"/>
          </a:xfrm>
          <a:prstGeom prst="rect">
            <a:avLst/>
          </a:prstGeom>
          <a:solidFill>
            <a:srgbClr val="C8CBE6"/>
          </a:solidFill>
          <a:ln>
            <a:noFill/>
          </a:ln>
        </p:spPr>
      </p:sp>
      <p:sp>
        <p:nvSpPr>
          <p:cNvPr id="86" name="Google Shape;86;p4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253356"/>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4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41"/>
          <p:cNvGrpSpPr/>
          <p:nvPr/>
        </p:nvGrpSpPr>
        <p:grpSpPr>
          <a:xfrm>
            <a:off x="11401725" y="6229681"/>
            <a:ext cx="457200" cy="457200"/>
            <a:chOff x="11361456" y="6195813"/>
            <a:chExt cx="548640" cy="548640"/>
          </a:xfrm>
        </p:grpSpPr>
        <p:sp>
          <p:nvSpPr>
            <p:cNvPr id="89" name="Google Shape;89;p4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4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374C81"/>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374C81"/>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12" name="Google Shape;12;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4" name="Google Shape;14;p29"/>
          <p:cNvGrpSpPr/>
          <p:nvPr/>
        </p:nvGrpSpPr>
        <p:grpSpPr>
          <a:xfrm>
            <a:off x="11401725" y="6229681"/>
            <a:ext cx="457200" cy="457200"/>
            <a:chOff x="11361456" y="6195813"/>
            <a:chExt cx="548640" cy="548640"/>
          </a:xfrm>
        </p:grpSpPr>
        <p:sp>
          <p:nvSpPr>
            <p:cNvPr id="15" name="Google Shape;15;p29"/>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3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3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374C81"/>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374C81"/>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374C81"/>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107" name="Google Shape;107;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8" name="Google Shape;108;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09" name="Google Shape;109;p33"/>
          <p:cNvGrpSpPr/>
          <p:nvPr/>
        </p:nvGrpSpPr>
        <p:grpSpPr>
          <a:xfrm>
            <a:off x="11401725" y="6229681"/>
            <a:ext cx="457200" cy="457200"/>
            <a:chOff x="11361456" y="6195813"/>
            <a:chExt cx="548640" cy="548640"/>
          </a:xfrm>
        </p:grpSpPr>
        <p:sp>
          <p:nvSpPr>
            <p:cNvPr id="110" name="Google Shape;110;p33"/>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7200"/>
              <a:buFont typeface="Georgia"/>
              <a:buNone/>
            </a:pPr>
            <a:r>
              <a:rPr lang="en-US"/>
              <a:t>Software Reverse Engineering</a:t>
            </a:r>
            <a:endParaRPr/>
          </a:p>
        </p:txBody>
      </p:sp>
      <p:sp>
        <p:nvSpPr>
          <p:cNvPr id="204" name="Google Shape;204;p1"/>
          <p:cNvSpPr txBox="1"/>
          <p:nvPr>
            <p:ph idx="1" type="subTitle"/>
          </p:nvPr>
        </p:nvSpPr>
        <p:spPr>
          <a:xfrm>
            <a:off x="1069848" y="4389120"/>
            <a:ext cx="9966960" cy="10698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870"/>
              <a:buNone/>
            </a:pPr>
            <a:r>
              <a:rPr lang="en-US"/>
              <a:t>Moumita Asad</a:t>
            </a:r>
            <a:endParaRPr/>
          </a:p>
          <a:p>
            <a:pPr indent="0" lvl="0" marL="0" rtl="0" algn="ctr">
              <a:lnSpc>
                <a:spcPct val="90000"/>
              </a:lnSpc>
              <a:spcBef>
                <a:spcPts val="1200"/>
              </a:spcBef>
              <a:spcAft>
                <a:spcPts val="0"/>
              </a:spcAft>
              <a:buSzPts val="1870"/>
              <a:buNone/>
            </a:pPr>
            <a:r>
              <a:rPr lang="en-US"/>
              <a:t>IIT, 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Cope with Complexity</a:t>
            </a:r>
            <a:endParaRPr/>
          </a:p>
        </p:txBody>
      </p:sp>
      <p:sp>
        <p:nvSpPr>
          <p:cNvPr id="269" name="Google Shape;269;p1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One of the major problems with legacy systems is that as they evolve, their complexity increases. </a:t>
            </a:r>
            <a:endParaRPr/>
          </a:p>
          <a:p>
            <a:pPr indent="-182880" lvl="0" marL="182880" rtl="0" algn="l">
              <a:lnSpc>
                <a:spcPct val="90000"/>
              </a:lnSpc>
              <a:spcBef>
                <a:spcPts val="1200"/>
              </a:spcBef>
              <a:spcAft>
                <a:spcPts val="0"/>
              </a:spcAft>
              <a:buSzPts val="1700"/>
              <a:buChar char="▪"/>
            </a:pPr>
            <a:r>
              <a:rPr lang="en-US"/>
              <a:t>In the event of a modification, this complexity must be dealt with by abstracting system information relevant to the change and ignoring that which is irrelevant.</a:t>
            </a:r>
            <a:endParaRPr/>
          </a:p>
          <a:p>
            <a:pPr indent="-182880" lvl="0" marL="182880" rtl="0" algn="l">
              <a:lnSpc>
                <a:spcPct val="90000"/>
              </a:lnSpc>
              <a:spcBef>
                <a:spcPts val="1200"/>
              </a:spcBef>
              <a:spcAft>
                <a:spcPts val="0"/>
              </a:spcAft>
              <a:buSzPts val="1700"/>
              <a:buChar char="▪"/>
            </a:pPr>
            <a:r>
              <a:rPr lang="en-US"/>
              <a:t>Reverse engineering tools together with CASE tools provide the maintainer with some form of automated support for both function and data abstractions</a:t>
            </a:r>
            <a:endParaRPr/>
          </a:p>
        </p:txBody>
      </p:sp>
      <p:sp>
        <p:nvSpPr>
          <p:cNvPr id="270" name="Google Shape;270;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Detect Side Effects</a:t>
            </a:r>
            <a:endParaRPr/>
          </a:p>
        </p:txBody>
      </p:sp>
      <p:sp>
        <p:nvSpPr>
          <p:cNvPr id="276" name="Google Shape;276;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 cases where the maintainer lacks a global view of the system, undesired side effects are caused and anomalies go unnoticed. </a:t>
            </a:r>
            <a:endParaRPr/>
          </a:p>
          <a:p>
            <a:pPr indent="-182880" lvl="0" marL="182880" rtl="0" algn="l">
              <a:lnSpc>
                <a:spcPct val="90000"/>
              </a:lnSpc>
              <a:spcBef>
                <a:spcPts val="1200"/>
              </a:spcBef>
              <a:spcAft>
                <a:spcPts val="0"/>
              </a:spcAft>
              <a:buSzPts val="1700"/>
              <a:buChar char="▪"/>
            </a:pPr>
            <a:r>
              <a:rPr lang="en-US"/>
              <a:t>Reverse engineering tools can make the general architecture of the system visible, thereby making it easier to predict the effect of change and detect logic and data flow problems.</a:t>
            </a:r>
            <a:endParaRPr/>
          </a:p>
        </p:txBody>
      </p:sp>
      <p:sp>
        <p:nvSpPr>
          <p:cNvPr id="277" name="Google Shape;27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Reduce Maintenance Effort</a:t>
            </a:r>
            <a:endParaRPr/>
          </a:p>
        </p:txBody>
      </p:sp>
      <p:sp>
        <p:nvSpPr>
          <p:cNvPr id="283" name="Google Shape;283;p1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This has been one of the main driving forces behind the increasing interest in reverse engineering. </a:t>
            </a:r>
            <a:endParaRPr/>
          </a:p>
          <a:p>
            <a:pPr indent="-182880" lvl="0" marL="182880" rtl="0" algn="l">
              <a:lnSpc>
                <a:spcPct val="90000"/>
              </a:lnSpc>
              <a:spcBef>
                <a:spcPts val="1200"/>
              </a:spcBef>
              <a:spcAft>
                <a:spcPts val="0"/>
              </a:spcAft>
              <a:buSzPts val="1700"/>
              <a:buChar char="▪"/>
            </a:pPr>
            <a:r>
              <a:rPr lang="en-US"/>
              <a:t>A large percentage of the total time required to make a change goes into understanding programs. The two main reasons for this are lack of appropriate documentation and insufficient domain knowledge.</a:t>
            </a:r>
            <a:endParaRPr/>
          </a:p>
          <a:p>
            <a:pPr indent="-182880" lvl="0" marL="182880" rtl="0" algn="l">
              <a:lnSpc>
                <a:spcPct val="90000"/>
              </a:lnSpc>
              <a:spcBef>
                <a:spcPts val="1200"/>
              </a:spcBef>
              <a:spcAft>
                <a:spcPts val="0"/>
              </a:spcAft>
              <a:buSzPts val="1700"/>
              <a:buChar char="▪"/>
            </a:pPr>
            <a:r>
              <a:rPr lang="en-US"/>
              <a:t>Reverse engineering has the potential to alleviate these problems and thus reduce maintenance effort because it provides a means of obtaining the missing information.</a:t>
            </a:r>
            <a:endParaRPr/>
          </a:p>
        </p:txBody>
      </p:sp>
      <p:sp>
        <p:nvSpPr>
          <p:cNvPr id="284" name="Google Shape;284;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Levels of Reverse Engineering</a:t>
            </a:r>
            <a:endParaRPr/>
          </a:p>
        </p:txBody>
      </p:sp>
      <p:sp>
        <p:nvSpPr>
          <p:cNvPr id="290" name="Google Shape;290;p13"/>
          <p:cNvSpPr txBox="1"/>
          <p:nvPr>
            <p:ph idx="1" type="body"/>
          </p:nvPr>
        </p:nvSpPr>
        <p:spPr>
          <a:xfrm>
            <a:off x="1069848" y="2121408"/>
            <a:ext cx="4649817"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product of a reverse engineering process does not necessarily have to be at a higher level of abstraction. </a:t>
            </a:r>
            <a:endParaRPr/>
          </a:p>
          <a:p>
            <a:pPr indent="-182880" lvl="0" marL="182880" rtl="0" algn="l">
              <a:lnSpc>
                <a:spcPct val="90000"/>
              </a:lnSpc>
              <a:spcBef>
                <a:spcPts val="1200"/>
              </a:spcBef>
              <a:spcAft>
                <a:spcPts val="0"/>
              </a:spcAft>
              <a:buSzPts val="1700"/>
              <a:buChar char="▪"/>
            </a:pPr>
            <a:r>
              <a:rPr lang="en-US"/>
              <a:t>If it is at the same level as the original system, the operation is commonly known as redocumentation.</a:t>
            </a:r>
            <a:endParaRPr/>
          </a:p>
          <a:p>
            <a:pPr indent="-182880" lvl="0" marL="182880" rtl="0" algn="l">
              <a:lnSpc>
                <a:spcPct val="90000"/>
              </a:lnSpc>
              <a:spcBef>
                <a:spcPts val="1200"/>
              </a:spcBef>
              <a:spcAft>
                <a:spcPts val="0"/>
              </a:spcAft>
              <a:buSzPts val="1700"/>
              <a:buChar char="▪"/>
            </a:pPr>
            <a:r>
              <a:rPr lang="en-US"/>
              <a:t>If on the other hand, the resulting product is at a higher level of abstraction, the operation is known as design recovery or specification recovery.</a:t>
            </a:r>
            <a:endParaRPr/>
          </a:p>
        </p:txBody>
      </p:sp>
      <p:sp>
        <p:nvSpPr>
          <p:cNvPr id="291" name="Google Shape;291;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2" name="Google Shape;292;p13"/>
          <p:cNvPicPr preferRelativeResize="0"/>
          <p:nvPr/>
        </p:nvPicPr>
        <p:blipFill rotWithShape="1">
          <a:blip r:embed="rId3">
            <a:alphaModFix/>
          </a:blip>
          <a:srcRect b="0" l="0" r="0" t="0"/>
          <a:stretch/>
        </p:blipFill>
        <p:spPr>
          <a:xfrm>
            <a:off x="5962261" y="2093976"/>
            <a:ext cx="5159891" cy="379109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Redocumentation</a:t>
            </a:r>
            <a:endParaRPr/>
          </a:p>
        </p:txBody>
      </p:sp>
      <p:sp>
        <p:nvSpPr>
          <p:cNvPr id="298" name="Google Shape;298;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recreation of a semantically equivalent representation within the same relative abstraction level. </a:t>
            </a:r>
            <a:endParaRPr/>
          </a:p>
          <a:p>
            <a:pPr indent="-182880" lvl="0" marL="182880" rtl="0" algn="l">
              <a:lnSpc>
                <a:spcPct val="90000"/>
              </a:lnSpc>
              <a:spcBef>
                <a:spcPts val="1200"/>
              </a:spcBef>
              <a:spcAft>
                <a:spcPts val="0"/>
              </a:spcAft>
              <a:buSzPts val="1700"/>
              <a:buChar char="▪"/>
            </a:pPr>
            <a:r>
              <a:rPr lang="en-US"/>
              <a:t>The goals of this process are threefold:</a:t>
            </a:r>
            <a:endParaRPr/>
          </a:p>
          <a:p>
            <a:pPr indent="-342899" lvl="1" marL="617220" rtl="0" algn="l">
              <a:lnSpc>
                <a:spcPct val="90000"/>
              </a:lnSpc>
              <a:spcBef>
                <a:spcPts val="400"/>
              </a:spcBef>
              <a:spcAft>
                <a:spcPts val="0"/>
              </a:spcAft>
              <a:buSzPts val="1530"/>
              <a:buFont typeface="Georgia"/>
              <a:buAutoNum type="arabicPeriod"/>
            </a:pPr>
            <a:r>
              <a:rPr lang="en-US"/>
              <a:t>to create alternative views of the system so as to enhance understanding, e.g., the generation of a hierarchical data flow or control flow diagram </a:t>
            </a:r>
            <a:endParaRPr/>
          </a:p>
          <a:p>
            <a:pPr indent="-342899" lvl="1" marL="617220" rtl="0" algn="l">
              <a:lnSpc>
                <a:spcPct val="90000"/>
              </a:lnSpc>
              <a:spcBef>
                <a:spcPts val="600"/>
              </a:spcBef>
              <a:spcAft>
                <a:spcPts val="0"/>
              </a:spcAft>
              <a:buSzPts val="1530"/>
              <a:buFont typeface="Georgia"/>
              <a:buAutoNum type="arabicPeriod"/>
            </a:pPr>
            <a:r>
              <a:rPr lang="en-US"/>
              <a:t>to improve current documentation</a:t>
            </a:r>
            <a:endParaRPr/>
          </a:p>
          <a:p>
            <a:pPr indent="-342899" lvl="1" marL="617220" rtl="0" algn="l">
              <a:lnSpc>
                <a:spcPct val="90000"/>
              </a:lnSpc>
              <a:spcBef>
                <a:spcPts val="600"/>
              </a:spcBef>
              <a:spcAft>
                <a:spcPts val="0"/>
              </a:spcAft>
              <a:buSzPts val="1530"/>
              <a:buFont typeface="Georgia"/>
              <a:buAutoNum type="arabicPeriod"/>
            </a:pPr>
            <a:r>
              <a:rPr lang="en-US"/>
              <a:t>to generate documentation for a newly modified program, aiming at facilitating future maintenance work on the system (preventive maintenance).</a:t>
            </a:r>
            <a:endParaRPr/>
          </a:p>
        </p:txBody>
      </p:sp>
      <p:sp>
        <p:nvSpPr>
          <p:cNvPr id="299" name="Google Shape;299;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Design Recovery</a:t>
            </a:r>
            <a:endParaRPr/>
          </a:p>
        </p:txBody>
      </p:sp>
      <p:sp>
        <p:nvSpPr>
          <p:cNvPr id="305" name="Google Shape;305;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Entails identifying and extracting meaningful higher level abstractions beyond those obtained directly from examination of the source code. </a:t>
            </a:r>
            <a:endParaRPr/>
          </a:p>
          <a:p>
            <a:pPr indent="-182880" lvl="0" marL="182880" rtl="0" algn="l">
              <a:lnSpc>
                <a:spcPct val="90000"/>
              </a:lnSpc>
              <a:spcBef>
                <a:spcPts val="1200"/>
              </a:spcBef>
              <a:spcAft>
                <a:spcPts val="0"/>
              </a:spcAft>
              <a:buSzPts val="1700"/>
              <a:buChar char="▪"/>
            </a:pPr>
            <a:r>
              <a:rPr lang="en-US"/>
              <a:t>This may be achieved from a combination of code, existing design documentation, personal experience, and knowledge of the problem and application domains. The recovered design – which is not necessarily the original design - can then be used for redeveloping the system. </a:t>
            </a:r>
            <a:endParaRPr/>
          </a:p>
          <a:p>
            <a:pPr indent="-182880" lvl="1" marL="457200" rtl="0" algn="l">
              <a:lnSpc>
                <a:spcPct val="90000"/>
              </a:lnSpc>
              <a:spcBef>
                <a:spcPts val="400"/>
              </a:spcBef>
              <a:spcAft>
                <a:spcPts val="0"/>
              </a:spcAft>
              <a:buSzPts val="1530"/>
              <a:buFont typeface="Courier New"/>
              <a:buChar char="o"/>
            </a:pPr>
            <a:r>
              <a:rPr lang="en-US"/>
              <a:t>The resulting design forms a baseline for future system modifications. </a:t>
            </a:r>
            <a:endParaRPr/>
          </a:p>
          <a:p>
            <a:pPr indent="-182880" lvl="1" marL="457200" rtl="0" algn="l">
              <a:lnSpc>
                <a:spcPct val="90000"/>
              </a:lnSpc>
              <a:spcBef>
                <a:spcPts val="600"/>
              </a:spcBef>
              <a:spcAft>
                <a:spcPts val="0"/>
              </a:spcAft>
              <a:buSzPts val="1530"/>
              <a:buFont typeface="Courier New"/>
              <a:buChar char="o"/>
            </a:pPr>
            <a:r>
              <a:rPr lang="en-US"/>
              <a:t>The design could also be used to develop similar but non-identical applications. For example, after recovering the design of a spelling checker application, it can used in the design of a spell checking module in a new word processing package.</a:t>
            </a:r>
            <a:endParaRPr/>
          </a:p>
        </p:txBody>
      </p:sp>
      <p:sp>
        <p:nvSpPr>
          <p:cNvPr id="306" name="Google Shape;306;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Specification Recovery</a:t>
            </a:r>
            <a:endParaRPr/>
          </a:p>
        </p:txBody>
      </p:sp>
      <p:sp>
        <p:nvSpPr>
          <p:cNvPr id="312" name="Google Shape;312;p1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 some situations reverse engineering that only leads to the recovery of the design of the system may not be of much use to an organization or a software engineer. For example, where there is a paradigm shift and the design of the new paradigm has little or nothing in common with the design of the original paradigm, e.g., moving from structured programming to object-oriented programming. </a:t>
            </a:r>
            <a:endParaRPr/>
          </a:p>
          <a:p>
            <a:pPr indent="-182880" lvl="0" marL="182880" rtl="0" algn="l">
              <a:lnSpc>
                <a:spcPct val="90000"/>
              </a:lnSpc>
              <a:spcBef>
                <a:spcPts val="1200"/>
              </a:spcBef>
              <a:spcAft>
                <a:spcPts val="0"/>
              </a:spcAft>
              <a:buSzPts val="1700"/>
              <a:buChar char="▪"/>
            </a:pPr>
            <a:r>
              <a:rPr lang="en-US"/>
              <a:t>In this case, an appropriate approach is to obtain the original specification of the system through specification recovery. </a:t>
            </a:r>
            <a:endParaRPr/>
          </a:p>
          <a:p>
            <a:pPr indent="-182880" lvl="0" marL="182880" rtl="0" algn="l">
              <a:lnSpc>
                <a:spcPct val="90000"/>
              </a:lnSpc>
              <a:spcBef>
                <a:spcPts val="1200"/>
              </a:spcBef>
              <a:spcAft>
                <a:spcPts val="0"/>
              </a:spcAft>
              <a:buSzPts val="1700"/>
              <a:buChar char="▪"/>
            </a:pPr>
            <a:r>
              <a:rPr lang="en-US"/>
              <a:t>During this process, the specification can be derived directly from the source code or from existing design representations through backward transformations. </a:t>
            </a:r>
            <a:endParaRPr/>
          </a:p>
          <a:p>
            <a:pPr indent="-182880" lvl="0" marL="182880" rtl="0" algn="l">
              <a:lnSpc>
                <a:spcPct val="90000"/>
              </a:lnSpc>
              <a:spcBef>
                <a:spcPts val="1200"/>
              </a:spcBef>
              <a:spcAft>
                <a:spcPts val="0"/>
              </a:spcAft>
              <a:buSzPts val="1700"/>
              <a:buChar char="▪"/>
            </a:pPr>
            <a:r>
              <a:rPr lang="en-US"/>
              <a:t>Information obtained from other sources such as system and design documentation, previous experience, and problem and application domain knowledge can greatly facilitate the recovery process.</a:t>
            </a:r>
            <a:endParaRPr/>
          </a:p>
        </p:txBody>
      </p:sp>
      <p:sp>
        <p:nvSpPr>
          <p:cNvPr id="313" name="Google Shape;313;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Reverse Engineering Tools</a:t>
            </a:r>
            <a:endParaRPr/>
          </a:p>
        </p:txBody>
      </p:sp>
      <p:sp>
        <p:nvSpPr>
          <p:cNvPr id="319" name="Google Shape;319;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IDA Pro, Hex Rays</a:t>
            </a:r>
            <a:endParaRPr/>
          </a:p>
          <a:p>
            <a:pPr indent="-182880" lvl="0" marL="182880" rtl="0" algn="l">
              <a:lnSpc>
                <a:spcPct val="90000"/>
              </a:lnSpc>
              <a:spcBef>
                <a:spcPts val="1200"/>
              </a:spcBef>
              <a:spcAft>
                <a:spcPts val="0"/>
              </a:spcAft>
              <a:buSzPts val="1700"/>
              <a:buChar char="▪"/>
            </a:pPr>
            <a:r>
              <a:rPr lang="en-US"/>
              <a:t>CFF Explorer</a:t>
            </a:r>
            <a:endParaRPr/>
          </a:p>
          <a:p>
            <a:pPr indent="-182880" lvl="0" marL="182880" rtl="0" algn="l">
              <a:lnSpc>
                <a:spcPct val="90000"/>
              </a:lnSpc>
              <a:spcBef>
                <a:spcPts val="1200"/>
              </a:spcBef>
              <a:spcAft>
                <a:spcPts val="0"/>
              </a:spcAft>
              <a:buSzPts val="1700"/>
              <a:buChar char="▪"/>
            </a:pPr>
            <a:r>
              <a:rPr lang="en-US"/>
              <a:t>API Monitor</a:t>
            </a:r>
            <a:endParaRPr/>
          </a:p>
          <a:p>
            <a:pPr indent="-182880" lvl="0" marL="182880" rtl="0" algn="l">
              <a:lnSpc>
                <a:spcPct val="90000"/>
              </a:lnSpc>
              <a:spcBef>
                <a:spcPts val="1200"/>
              </a:spcBef>
              <a:spcAft>
                <a:spcPts val="0"/>
              </a:spcAft>
              <a:buSzPts val="1700"/>
              <a:buChar char="▪"/>
            </a:pPr>
            <a:r>
              <a:rPr lang="en-US"/>
              <a:t>WinHex</a:t>
            </a:r>
            <a:endParaRPr/>
          </a:p>
          <a:p>
            <a:pPr indent="-182880" lvl="0" marL="182880" rtl="0" algn="l">
              <a:lnSpc>
                <a:spcPct val="90000"/>
              </a:lnSpc>
              <a:spcBef>
                <a:spcPts val="1200"/>
              </a:spcBef>
              <a:spcAft>
                <a:spcPts val="0"/>
              </a:spcAft>
              <a:buSzPts val="1700"/>
              <a:buChar char="▪"/>
            </a:pPr>
            <a:r>
              <a:rPr lang="en-US"/>
              <a:t>Hiew</a:t>
            </a:r>
            <a:endParaRPr/>
          </a:p>
          <a:p>
            <a:pPr indent="-182880" lvl="0" marL="182880" rtl="0" algn="l">
              <a:lnSpc>
                <a:spcPct val="90000"/>
              </a:lnSpc>
              <a:spcBef>
                <a:spcPts val="1200"/>
              </a:spcBef>
              <a:spcAft>
                <a:spcPts val="0"/>
              </a:spcAft>
              <a:buSzPts val="1700"/>
              <a:buChar char="▪"/>
            </a:pPr>
            <a:r>
              <a:rPr lang="en-US"/>
              <a:t>Fiddler</a:t>
            </a:r>
            <a:endParaRPr/>
          </a:p>
          <a:p>
            <a:pPr indent="-182880" lvl="0" marL="182880" rtl="0" algn="l">
              <a:lnSpc>
                <a:spcPct val="90000"/>
              </a:lnSpc>
              <a:spcBef>
                <a:spcPts val="1200"/>
              </a:spcBef>
              <a:spcAft>
                <a:spcPts val="0"/>
              </a:spcAft>
              <a:buSzPts val="1700"/>
              <a:buChar char="▪"/>
            </a:pPr>
            <a:r>
              <a:rPr lang="en-US"/>
              <a:t>Scylla</a:t>
            </a:r>
            <a:endParaRPr/>
          </a:p>
          <a:p>
            <a:pPr indent="-182880" lvl="0" marL="182880" rtl="0" algn="l">
              <a:lnSpc>
                <a:spcPct val="90000"/>
              </a:lnSpc>
              <a:spcBef>
                <a:spcPts val="1200"/>
              </a:spcBef>
              <a:spcAft>
                <a:spcPts val="0"/>
              </a:spcAft>
              <a:buSzPts val="1700"/>
              <a:buChar char="▪"/>
            </a:pPr>
            <a:r>
              <a:rPr lang="en-US"/>
              <a:t>Relocation Section Editor</a:t>
            </a:r>
            <a:endParaRPr/>
          </a:p>
          <a:p>
            <a:pPr indent="-182880" lvl="0" marL="182880" rtl="0" algn="l">
              <a:lnSpc>
                <a:spcPct val="90000"/>
              </a:lnSpc>
              <a:spcBef>
                <a:spcPts val="1200"/>
              </a:spcBef>
              <a:spcAft>
                <a:spcPts val="0"/>
              </a:spcAft>
              <a:buSzPts val="1700"/>
              <a:buChar char="▪"/>
            </a:pPr>
            <a:r>
              <a:rPr lang="en-US"/>
              <a:t>PEiD</a:t>
            </a:r>
            <a:endParaRPr/>
          </a:p>
          <a:p>
            <a:pPr indent="-182880" lvl="0" marL="182880" rtl="0" algn="l">
              <a:lnSpc>
                <a:spcPct val="90000"/>
              </a:lnSpc>
              <a:spcBef>
                <a:spcPts val="1200"/>
              </a:spcBef>
              <a:spcAft>
                <a:spcPts val="0"/>
              </a:spcAft>
              <a:buSzPts val="1700"/>
              <a:buChar char="▪"/>
            </a:pPr>
            <a:r>
              <a:rPr lang="en-US"/>
              <a:t>dnSpy</a:t>
            </a:r>
            <a:r>
              <a:rPr b="1" lang="en-US"/>
              <a:t> </a:t>
            </a:r>
            <a:endParaRPr/>
          </a:p>
          <a:p>
            <a:pPr indent="-74929" lvl="0" marL="182880" rtl="0" algn="l">
              <a:lnSpc>
                <a:spcPct val="90000"/>
              </a:lnSpc>
              <a:spcBef>
                <a:spcPts val="1200"/>
              </a:spcBef>
              <a:spcAft>
                <a:spcPts val="0"/>
              </a:spcAft>
              <a:buSzPts val="1700"/>
              <a:buNone/>
            </a:pPr>
            <a:r>
              <a:t/>
            </a:r>
            <a:endParaRPr/>
          </a:p>
        </p:txBody>
      </p:sp>
      <p:sp>
        <p:nvSpPr>
          <p:cNvPr id="320" name="Google Shape;320;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eorgia"/>
              <a:buNone/>
            </a:pPr>
            <a:r>
              <a:rPr lang="en-US" sz="4000">
                <a:solidFill>
                  <a:schemeClr val="dk1"/>
                </a:solidFill>
              </a:rPr>
              <a:t>Techniques Used for Reverse Engineering</a:t>
            </a:r>
            <a:endParaRPr/>
          </a:p>
        </p:txBody>
      </p:sp>
      <p:sp>
        <p:nvSpPr>
          <p:cNvPr id="328" name="Google Shape;328;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342899" lvl="0" marL="891539" rtl="0" algn="l">
              <a:lnSpc>
                <a:spcPct val="90000"/>
              </a:lnSpc>
              <a:spcBef>
                <a:spcPts val="0"/>
              </a:spcBef>
              <a:spcAft>
                <a:spcPts val="0"/>
              </a:spcAft>
              <a:buSzPts val="2040"/>
              <a:buFont typeface="Noto Sans Symbols"/>
              <a:buChar char="⮚"/>
            </a:pPr>
            <a:r>
              <a:rPr lang="en-US" sz="2400"/>
              <a:t>Lexical analysis.</a:t>
            </a:r>
            <a:endParaRPr/>
          </a:p>
          <a:p>
            <a:pPr indent="-342899" lvl="0" marL="891539" rtl="0" algn="l">
              <a:lnSpc>
                <a:spcPct val="90000"/>
              </a:lnSpc>
              <a:spcBef>
                <a:spcPts val="1200"/>
              </a:spcBef>
              <a:spcAft>
                <a:spcPts val="0"/>
              </a:spcAft>
              <a:buSzPts val="2040"/>
              <a:buFont typeface="Noto Sans Symbols"/>
              <a:buChar char="⮚"/>
            </a:pPr>
            <a:r>
              <a:rPr lang="en-US" sz="2400"/>
              <a:t>Syntactic analysis.</a:t>
            </a:r>
            <a:endParaRPr/>
          </a:p>
          <a:p>
            <a:pPr indent="-342899" lvl="0" marL="891539" rtl="0" algn="l">
              <a:lnSpc>
                <a:spcPct val="90000"/>
              </a:lnSpc>
              <a:spcBef>
                <a:spcPts val="1200"/>
              </a:spcBef>
              <a:spcAft>
                <a:spcPts val="0"/>
              </a:spcAft>
              <a:buSzPts val="2040"/>
              <a:buFont typeface="Noto Sans Symbols"/>
              <a:buChar char="⮚"/>
            </a:pPr>
            <a:r>
              <a:rPr lang="en-US" sz="2400"/>
              <a:t>Control flow analysis. </a:t>
            </a:r>
            <a:endParaRPr/>
          </a:p>
          <a:p>
            <a:pPr indent="-342899" lvl="0" marL="891539" rtl="0" algn="l">
              <a:lnSpc>
                <a:spcPct val="90000"/>
              </a:lnSpc>
              <a:spcBef>
                <a:spcPts val="1200"/>
              </a:spcBef>
              <a:spcAft>
                <a:spcPts val="0"/>
              </a:spcAft>
              <a:buSzPts val="2040"/>
              <a:buFont typeface="Noto Sans Symbols"/>
              <a:buChar char="⮚"/>
            </a:pPr>
            <a:r>
              <a:rPr lang="en-US" sz="2400"/>
              <a:t>Data flow analysis.</a:t>
            </a:r>
            <a:endParaRPr/>
          </a:p>
          <a:p>
            <a:pPr indent="-342899" lvl="0" marL="891539" rtl="0" algn="l">
              <a:lnSpc>
                <a:spcPct val="90000"/>
              </a:lnSpc>
              <a:spcBef>
                <a:spcPts val="1200"/>
              </a:spcBef>
              <a:spcAft>
                <a:spcPts val="0"/>
              </a:spcAft>
              <a:buSzPts val="2040"/>
              <a:buFont typeface="Noto Sans Symbols"/>
              <a:buChar char="⮚"/>
            </a:pPr>
            <a:r>
              <a:rPr lang="en-US" sz="2400"/>
              <a:t>Program slicing. </a:t>
            </a:r>
            <a:endParaRPr/>
          </a:p>
          <a:p>
            <a:pPr indent="0" lvl="0" marL="0" rtl="0" algn="l">
              <a:lnSpc>
                <a:spcPct val="90000"/>
              </a:lnSpc>
              <a:spcBef>
                <a:spcPts val="1200"/>
              </a:spcBef>
              <a:spcAft>
                <a:spcPts val="0"/>
              </a:spcAft>
              <a:buSzPts val="1700"/>
              <a:buNone/>
            </a:pPr>
            <a:r>
              <a:t/>
            </a:r>
            <a:endParaRPr>
              <a:solidFill>
                <a:srgbClr val="3333FF"/>
              </a:solidFill>
            </a:endParaRPr>
          </a:p>
        </p:txBody>
      </p:sp>
      <p:sp>
        <p:nvSpPr>
          <p:cNvPr id="329" name="Google Shape;329;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Lexical Analysis</a:t>
            </a:r>
            <a:endParaRPr/>
          </a:p>
        </p:txBody>
      </p:sp>
      <p:sp>
        <p:nvSpPr>
          <p:cNvPr id="337" name="Google Shape;337;p19"/>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700"/>
              <a:buChar char="▪"/>
            </a:pPr>
            <a:r>
              <a:rPr lang="en-US"/>
              <a:t>breaking syntaxes into a series of tokens, by removing any whitespace or comments in the source code.</a:t>
            </a:r>
            <a:endParaRPr/>
          </a:p>
          <a:p>
            <a:pPr indent="-457200" lvl="0" marL="457200" rtl="0" algn="l">
              <a:lnSpc>
                <a:spcPct val="90000"/>
              </a:lnSpc>
              <a:spcBef>
                <a:spcPts val="1200"/>
              </a:spcBef>
              <a:spcAft>
                <a:spcPts val="0"/>
              </a:spcAft>
              <a:buSzPts val="1700"/>
              <a:buChar char="▪"/>
            </a:pPr>
            <a:r>
              <a:rPr lang="en-US"/>
              <a:t>keywords, constants, identifiers, strings, numbers, operators and punctuations symbols can be considered as tokens.</a:t>
            </a:r>
            <a:endParaRPr/>
          </a:p>
          <a:p>
            <a:pPr indent="-457200" lvl="0" marL="457200" rtl="0" algn="l">
              <a:lnSpc>
                <a:spcPct val="90000"/>
              </a:lnSpc>
              <a:spcBef>
                <a:spcPts val="1200"/>
              </a:spcBef>
              <a:spcAft>
                <a:spcPts val="0"/>
              </a:spcAft>
              <a:buSzPts val="1700"/>
              <a:buChar char="▪"/>
            </a:pPr>
            <a:r>
              <a:rPr lang="en-US"/>
              <a:t>advantage: lexical analyzers do not require complete code.</a:t>
            </a:r>
            <a:endParaRPr/>
          </a:p>
        </p:txBody>
      </p:sp>
      <p:sp>
        <p:nvSpPr>
          <p:cNvPr id="338" name="Google Shape;338;p19"/>
          <p:cNvSpPr txBox="1"/>
          <p:nvPr>
            <p:ph idx="2" type="body"/>
          </p:nvPr>
        </p:nvSpPr>
        <p:spPr>
          <a:xfrm>
            <a:off x="6364223" y="2194560"/>
            <a:ext cx="5121759" cy="3095897"/>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a:p>
            <a:pPr indent="-182880" lvl="0" marL="182880" rtl="0" algn="l">
              <a:lnSpc>
                <a:spcPct val="90000"/>
              </a:lnSpc>
              <a:spcBef>
                <a:spcPts val="1200"/>
              </a:spcBef>
              <a:spcAft>
                <a:spcPts val="0"/>
              </a:spcAft>
              <a:buSzPts val="1700"/>
              <a:buChar char="▪"/>
            </a:pPr>
            <a:r>
              <a:rPr lang="en-US">
                <a:solidFill>
                  <a:schemeClr val="dk1"/>
                </a:solidFill>
                <a:latin typeface="Trebuchet MS"/>
                <a:ea typeface="Trebuchet MS"/>
                <a:cs typeface="Trebuchet MS"/>
                <a:sym typeface="Trebuchet MS"/>
              </a:rPr>
              <a:t>int (keyword)</a:t>
            </a:r>
            <a:endParaRPr/>
          </a:p>
          <a:p>
            <a:pPr indent="-182880" lvl="0" marL="182880" rtl="0" algn="l">
              <a:lnSpc>
                <a:spcPct val="90000"/>
              </a:lnSpc>
              <a:spcBef>
                <a:spcPts val="1200"/>
              </a:spcBef>
              <a:spcAft>
                <a:spcPts val="0"/>
              </a:spcAft>
              <a:buSzPts val="1700"/>
              <a:buChar char="▪"/>
            </a:pPr>
            <a:r>
              <a:rPr lang="en-US">
                <a:solidFill>
                  <a:schemeClr val="dk1"/>
                </a:solidFill>
                <a:latin typeface="Trebuchet MS"/>
                <a:ea typeface="Trebuchet MS"/>
                <a:cs typeface="Trebuchet MS"/>
                <a:sym typeface="Trebuchet MS"/>
              </a:rPr>
              <a:t>value (identifier) </a:t>
            </a:r>
            <a:endParaRPr/>
          </a:p>
          <a:p>
            <a:pPr indent="-182880" lvl="0" marL="182880" rtl="0" algn="l">
              <a:lnSpc>
                <a:spcPct val="90000"/>
              </a:lnSpc>
              <a:spcBef>
                <a:spcPts val="1200"/>
              </a:spcBef>
              <a:spcAft>
                <a:spcPts val="0"/>
              </a:spcAft>
              <a:buSzPts val="1700"/>
              <a:buChar char="▪"/>
            </a:pPr>
            <a:r>
              <a:rPr lang="en-US">
                <a:solidFill>
                  <a:schemeClr val="dk1"/>
                </a:solidFill>
                <a:latin typeface="Trebuchet MS"/>
                <a:ea typeface="Trebuchet MS"/>
                <a:cs typeface="Trebuchet MS"/>
                <a:sym typeface="Trebuchet MS"/>
              </a:rPr>
              <a:t>= (operator)</a:t>
            </a:r>
            <a:endParaRPr/>
          </a:p>
          <a:p>
            <a:pPr indent="-182880" lvl="0" marL="182880" rtl="0" algn="l">
              <a:lnSpc>
                <a:spcPct val="90000"/>
              </a:lnSpc>
              <a:spcBef>
                <a:spcPts val="1200"/>
              </a:spcBef>
              <a:spcAft>
                <a:spcPts val="0"/>
              </a:spcAft>
              <a:buSzPts val="1700"/>
              <a:buChar char="▪"/>
            </a:pPr>
            <a:r>
              <a:rPr lang="en-US">
                <a:solidFill>
                  <a:schemeClr val="dk1"/>
                </a:solidFill>
                <a:latin typeface="Trebuchet MS"/>
                <a:ea typeface="Trebuchet MS"/>
                <a:cs typeface="Trebuchet MS"/>
                <a:sym typeface="Trebuchet MS"/>
              </a:rPr>
              <a:t>100 (constant) </a:t>
            </a:r>
            <a:endParaRPr/>
          </a:p>
          <a:p>
            <a:pPr indent="-182880" lvl="0" marL="182880" rtl="0" algn="l">
              <a:lnSpc>
                <a:spcPct val="90000"/>
              </a:lnSpc>
              <a:spcBef>
                <a:spcPts val="1200"/>
              </a:spcBef>
              <a:spcAft>
                <a:spcPts val="0"/>
              </a:spcAft>
              <a:buSzPts val="1700"/>
              <a:buChar char="▪"/>
            </a:pPr>
            <a:r>
              <a:rPr lang="en-US">
                <a:solidFill>
                  <a:schemeClr val="dk1"/>
                </a:solidFill>
                <a:latin typeface="Trebuchet MS"/>
                <a:ea typeface="Trebuchet MS"/>
                <a:cs typeface="Trebuchet MS"/>
                <a:sym typeface="Trebuchet MS"/>
              </a:rPr>
              <a:t>; (symbol) </a:t>
            </a:r>
            <a:endParaRPr/>
          </a:p>
        </p:txBody>
      </p:sp>
      <p:sp>
        <p:nvSpPr>
          <p:cNvPr id="339" name="Google Shape;339;p19"/>
          <p:cNvSpPr/>
          <p:nvPr/>
        </p:nvSpPr>
        <p:spPr>
          <a:xfrm>
            <a:off x="6364224" y="2194560"/>
            <a:ext cx="5121760" cy="369332"/>
          </a:xfrm>
          <a:prstGeom prst="roundRect">
            <a:avLst>
              <a:gd fmla="val 16667" name="adj"/>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FFFF"/>
              </a:buClr>
              <a:buSzPts val="1800"/>
              <a:buFont typeface="Trebuchet MS"/>
              <a:buNone/>
            </a:pPr>
            <a:r>
              <a:rPr b="0" i="0" lang="en-US" sz="1800" u="none" cap="none" strike="noStrike">
                <a:solidFill>
                  <a:srgbClr val="FFFFFF"/>
                </a:solidFill>
                <a:latin typeface="Trebuchet MS"/>
                <a:ea typeface="Trebuchet MS"/>
                <a:cs typeface="Trebuchet MS"/>
                <a:sym typeface="Trebuchet MS"/>
              </a:rPr>
              <a:t>int value = 100;</a:t>
            </a:r>
            <a:endParaRPr/>
          </a:p>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40" name="Google Shape;340;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Software Reverse Engineering</a:t>
            </a:r>
            <a:endParaRPr/>
          </a:p>
        </p:txBody>
      </p:sp>
      <p:sp>
        <p:nvSpPr>
          <p:cNvPr id="210" name="Google Shape;210;p2"/>
          <p:cNvSpPr txBox="1"/>
          <p:nvPr>
            <p:ph idx="1" type="body"/>
          </p:nvPr>
        </p:nvSpPr>
        <p:spPr>
          <a:xfrm>
            <a:off x="1069847" y="2121408"/>
            <a:ext cx="6170707"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 broad term that encompasses an array of methods and tools to derive information and knowledge from existing software artifacts and leverage it into software engineering processes</a:t>
            </a:r>
            <a:endParaRPr/>
          </a:p>
        </p:txBody>
      </p:sp>
      <p:sp>
        <p:nvSpPr>
          <p:cNvPr id="211" name="Google Shape;211;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2" name="Google Shape;212;p2"/>
          <p:cNvPicPr preferRelativeResize="0"/>
          <p:nvPr/>
        </p:nvPicPr>
        <p:blipFill rotWithShape="1">
          <a:blip r:embed="rId3">
            <a:alphaModFix/>
          </a:blip>
          <a:srcRect b="7136" l="0" r="0" t="7136"/>
          <a:stretch/>
        </p:blipFill>
        <p:spPr>
          <a:xfrm>
            <a:off x="7536802" y="2000669"/>
            <a:ext cx="2922814" cy="25055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rPr lang="en-US"/>
              <a:t>Syntax Analysis</a:t>
            </a:r>
            <a:endParaRPr/>
          </a:p>
        </p:txBody>
      </p:sp>
      <p:sp>
        <p:nvSpPr>
          <p:cNvPr id="348" name="Google Shape;348;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700"/>
              <a:buChar char="▪"/>
            </a:pPr>
            <a:r>
              <a:rPr lang="en-US"/>
              <a:t>Two types of representations are used to hold the results of syntactic analysis: </a:t>
            </a:r>
            <a:r>
              <a:rPr b="1" lang="en-US"/>
              <a:t>parse tree</a:t>
            </a:r>
            <a:r>
              <a:rPr lang="en-US"/>
              <a:t> and </a:t>
            </a:r>
            <a:r>
              <a:rPr b="1" lang="en-US"/>
              <a:t>abstract syntax tree</a:t>
            </a:r>
            <a:r>
              <a:rPr lang="en-US"/>
              <a:t>.</a:t>
            </a:r>
            <a:endParaRPr/>
          </a:p>
          <a:p>
            <a:pPr indent="-457200" lvl="0" marL="457200" rtl="0" algn="l">
              <a:lnSpc>
                <a:spcPct val="90000"/>
              </a:lnSpc>
              <a:spcBef>
                <a:spcPts val="1200"/>
              </a:spcBef>
              <a:spcAft>
                <a:spcPts val="0"/>
              </a:spcAft>
              <a:buSzPts val="1700"/>
              <a:buChar char="▪"/>
            </a:pPr>
            <a:r>
              <a:rPr lang="en-US"/>
              <a:t>A </a:t>
            </a:r>
            <a:r>
              <a:rPr b="1" lang="en-US"/>
              <a:t>parse tree</a:t>
            </a:r>
            <a:r>
              <a:rPr lang="en-US"/>
              <a:t> contains details unrelated to actual program meaning, such as the punctuation, whose role is to direct the parsing process.</a:t>
            </a:r>
            <a:endParaRPr/>
          </a:p>
          <a:p>
            <a:pPr indent="-457200" lvl="0" marL="457200" rtl="0" algn="l">
              <a:lnSpc>
                <a:spcPct val="90000"/>
              </a:lnSpc>
              <a:spcBef>
                <a:spcPts val="1200"/>
              </a:spcBef>
              <a:spcAft>
                <a:spcPts val="0"/>
              </a:spcAft>
              <a:buSzPts val="1700"/>
              <a:buChar char="▪"/>
            </a:pPr>
            <a:r>
              <a:rPr lang="en-US"/>
              <a:t>Grouping parentheses are implicit in the tree structure, which can be pruned from the parse tree. </a:t>
            </a:r>
            <a:endParaRPr/>
          </a:p>
          <a:p>
            <a:pPr indent="-457200" lvl="0" marL="457200" rtl="0" algn="l">
              <a:lnSpc>
                <a:spcPct val="90000"/>
              </a:lnSpc>
              <a:spcBef>
                <a:spcPts val="1200"/>
              </a:spcBef>
              <a:spcAft>
                <a:spcPts val="0"/>
              </a:spcAft>
              <a:buSzPts val="1700"/>
              <a:buChar char="▪"/>
            </a:pPr>
            <a:r>
              <a:rPr lang="en-US"/>
              <a:t>Removal of those extraneous details produces a structure called an </a:t>
            </a:r>
            <a:r>
              <a:rPr b="1" lang="en-US"/>
              <a:t>Abstract Syntax Tree</a:t>
            </a:r>
            <a:r>
              <a:rPr lang="en-US"/>
              <a:t> (AST).</a:t>
            </a:r>
            <a:endParaRPr/>
          </a:p>
          <a:p>
            <a:pPr indent="-457200" lvl="0" marL="457200" rtl="0" algn="l">
              <a:lnSpc>
                <a:spcPct val="90000"/>
              </a:lnSpc>
              <a:spcBef>
                <a:spcPts val="1200"/>
              </a:spcBef>
              <a:spcAft>
                <a:spcPts val="0"/>
              </a:spcAft>
              <a:buSzPts val="1700"/>
              <a:buChar char="▪"/>
            </a:pPr>
            <a:r>
              <a:rPr lang="en-US"/>
              <a:t>An AST contains just those details that relate to the actual meaning of a program.</a:t>
            </a:r>
            <a:endParaRPr/>
          </a:p>
        </p:txBody>
      </p:sp>
      <p:sp>
        <p:nvSpPr>
          <p:cNvPr id="349" name="Google Shape;349;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rPr lang="en-US"/>
              <a:t>Control Flow Analysis</a:t>
            </a:r>
            <a:endParaRPr/>
          </a:p>
        </p:txBody>
      </p:sp>
      <p:sp>
        <p:nvSpPr>
          <p:cNvPr id="357" name="Google Shape;357;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two kinds of control flow analysis are: </a:t>
            </a:r>
            <a:endParaRPr/>
          </a:p>
          <a:p>
            <a:pPr indent="-457200" lvl="0" marL="822960" rtl="0" algn="l">
              <a:lnSpc>
                <a:spcPct val="90000"/>
              </a:lnSpc>
              <a:spcBef>
                <a:spcPts val="1200"/>
              </a:spcBef>
              <a:spcAft>
                <a:spcPts val="0"/>
              </a:spcAft>
              <a:buSzPts val="1700"/>
              <a:buFont typeface="Georgia"/>
              <a:buAutoNum type="arabicPeriod"/>
            </a:pPr>
            <a:r>
              <a:rPr b="1" lang="en-US"/>
              <a:t>Intraprocedural</a:t>
            </a:r>
            <a:r>
              <a:rPr lang="en-US"/>
              <a:t>: It shows the order in which statements are executed  within a subprogram.</a:t>
            </a:r>
            <a:endParaRPr/>
          </a:p>
          <a:p>
            <a:pPr indent="-457200" lvl="0" marL="822960" rtl="0" algn="l">
              <a:lnSpc>
                <a:spcPct val="90000"/>
              </a:lnSpc>
              <a:spcBef>
                <a:spcPts val="1200"/>
              </a:spcBef>
              <a:spcAft>
                <a:spcPts val="0"/>
              </a:spcAft>
              <a:buSzPts val="1700"/>
              <a:buFont typeface="Georgia"/>
              <a:buAutoNum type="arabicPeriod"/>
            </a:pPr>
            <a:r>
              <a:rPr b="1" lang="en-US"/>
              <a:t>Interprocedural</a:t>
            </a:r>
            <a:r>
              <a:rPr lang="en-US"/>
              <a:t>: It shows the calling relationship among program units.</a:t>
            </a:r>
            <a:endParaRPr/>
          </a:p>
        </p:txBody>
      </p:sp>
      <p:sp>
        <p:nvSpPr>
          <p:cNvPr id="358" name="Google Shape;358;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rPr lang="en-US"/>
              <a:t>Control Flow Analysis</a:t>
            </a:r>
            <a:endParaRPr/>
          </a:p>
        </p:txBody>
      </p:sp>
      <p:sp>
        <p:nvSpPr>
          <p:cNvPr id="366" name="Google Shape;366;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700"/>
              <a:buNone/>
            </a:pPr>
            <a:r>
              <a:rPr b="1" lang="en-US" u="sng">
                <a:solidFill>
                  <a:schemeClr val="accent3"/>
                </a:solidFill>
              </a:rPr>
              <a:t>Intraprocedural analysis</a:t>
            </a:r>
            <a:r>
              <a:rPr lang="en-US" u="sng">
                <a:solidFill>
                  <a:schemeClr val="accent3"/>
                </a:solidFill>
              </a:rPr>
              <a:t>:</a:t>
            </a:r>
            <a:endParaRPr/>
          </a:p>
          <a:p>
            <a:pPr indent="-457200" lvl="0" marL="457200" rtl="0" algn="l">
              <a:lnSpc>
                <a:spcPct val="90000"/>
              </a:lnSpc>
              <a:spcBef>
                <a:spcPts val="1200"/>
              </a:spcBef>
              <a:spcAft>
                <a:spcPts val="0"/>
              </a:spcAft>
              <a:buSzPts val="1700"/>
              <a:buChar char="▪"/>
            </a:pPr>
            <a:r>
              <a:rPr lang="en-US"/>
              <a:t>The idea of basic blocks is central to constructing a CFG. </a:t>
            </a:r>
            <a:endParaRPr/>
          </a:p>
          <a:p>
            <a:pPr indent="-457200" lvl="0" marL="457200" rtl="0" algn="l">
              <a:lnSpc>
                <a:spcPct val="90000"/>
              </a:lnSpc>
              <a:spcBef>
                <a:spcPts val="1200"/>
              </a:spcBef>
              <a:spcAft>
                <a:spcPts val="0"/>
              </a:spcAft>
              <a:buSzPts val="1700"/>
              <a:buChar char="▪"/>
            </a:pPr>
            <a:r>
              <a:rPr lang="en-US"/>
              <a:t>A basic block is a maximal sequence of program statements such that execution enters at the top of the block and leaves only at the bottom via a conditional or an unconditional branch statement. </a:t>
            </a:r>
            <a:endParaRPr/>
          </a:p>
          <a:p>
            <a:pPr indent="-457200" lvl="0" marL="457200" rtl="0" algn="l">
              <a:lnSpc>
                <a:spcPct val="90000"/>
              </a:lnSpc>
              <a:spcBef>
                <a:spcPts val="1200"/>
              </a:spcBef>
              <a:spcAft>
                <a:spcPts val="0"/>
              </a:spcAft>
              <a:buSzPts val="1700"/>
              <a:buChar char="▪"/>
            </a:pPr>
            <a:r>
              <a:rPr lang="en-US"/>
              <a:t>A basic block is represented with one node in the CFG, and an arc indicates possible flow of control from one node to another. </a:t>
            </a:r>
            <a:endParaRPr/>
          </a:p>
          <a:p>
            <a:pPr indent="-457200" lvl="0" marL="457200" rtl="0" algn="l">
              <a:lnSpc>
                <a:spcPct val="90000"/>
              </a:lnSpc>
              <a:spcBef>
                <a:spcPts val="1200"/>
              </a:spcBef>
              <a:spcAft>
                <a:spcPts val="0"/>
              </a:spcAft>
              <a:buSzPts val="1700"/>
              <a:buChar char="▪"/>
            </a:pPr>
            <a:r>
              <a:rPr lang="en-US"/>
              <a:t>A CFG can directly be constructed from an AST by walking the tree to determine basic blocks and then connecting the blocks with control flow arcs.</a:t>
            </a:r>
            <a:endParaRPr/>
          </a:p>
          <a:p>
            <a:pPr indent="-457200" lvl="0" marL="457200" rtl="0" algn="l">
              <a:lnSpc>
                <a:spcPct val="90000"/>
              </a:lnSpc>
              <a:spcBef>
                <a:spcPts val="1200"/>
              </a:spcBef>
              <a:spcAft>
                <a:spcPts val="0"/>
              </a:spcAft>
              <a:buSzPts val="1700"/>
              <a:buNone/>
            </a:pPr>
            <a:r>
              <a:t/>
            </a:r>
            <a:endParaRPr/>
          </a:p>
        </p:txBody>
      </p:sp>
      <p:sp>
        <p:nvSpPr>
          <p:cNvPr id="367" name="Google Shape;367;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rPr lang="en-US"/>
              <a:t>Control Flow Analysis</a:t>
            </a:r>
            <a:endParaRPr/>
          </a:p>
        </p:txBody>
      </p:sp>
      <p:sp>
        <p:nvSpPr>
          <p:cNvPr id="375" name="Google Shape;375;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700"/>
              <a:buNone/>
            </a:pPr>
            <a:r>
              <a:rPr b="1" lang="en-US" u="sng">
                <a:solidFill>
                  <a:schemeClr val="accent3"/>
                </a:solidFill>
              </a:rPr>
              <a:t>Interprocedural analysis</a:t>
            </a:r>
            <a:r>
              <a:rPr lang="en-US" u="sng">
                <a:solidFill>
                  <a:schemeClr val="accent3"/>
                </a:solidFill>
              </a:rPr>
              <a:t>:</a:t>
            </a:r>
            <a:endParaRPr/>
          </a:p>
          <a:p>
            <a:pPr indent="-457200" lvl="0" marL="457200" rtl="0" algn="l">
              <a:lnSpc>
                <a:spcPct val="90000"/>
              </a:lnSpc>
              <a:spcBef>
                <a:spcPts val="1200"/>
              </a:spcBef>
              <a:spcAft>
                <a:spcPts val="0"/>
              </a:spcAft>
              <a:buSzPts val="1700"/>
              <a:buChar char="▪"/>
            </a:pPr>
            <a:r>
              <a:rPr lang="en-US"/>
              <a:t>Interprocedural analysis is performed by constructing a call graph. </a:t>
            </a:r>
            <a:endParaRPr/>
          </a:p>
          <a:p>
            <a:pPr indent="-457200" lvl="0" marL="457200" rtl="0" algn="l">
              <a:lnSpc>
                <a:spcPct val="90000"/>
              </a:lnSpc>
              <a:spcBef>
                <a:spcPts val="1200"/>
              </a:spcBef>
              <a:spcAft>
                <a:spcPts val="0"/>
              </a:spcAft>
              <a:buSzPts val="1700"/>
              <a:buChar char="▪"/>
            </a:pPr>
            <a:r>
              <a:rPr lang="en-US"/>
              <a:t>Calling relationships between subroutines in a program are represented as a call graph which is basically a directed graph. </a:t>
            </a:r>
            <a:endParaRPr/>
          </a:p>
          <a:p>
            <a:pPr indent="-457200" lvl="0" marL="457200" rtl="0" algn="l">
              <a:lnSpc>
                <a:spcPct val="90000"/>
              </a:lnSpc>
              <a:spcBef>
                <a:spcPts val="1200"/>
              </a:spcBef>
              <a:spcAft>
                <a:spcPts val="0"/>
              </a:spcAft>
              <a:buSzPts val="1700"/>
              <a:buChar char="▪"/>
            </a:pPr>
            <a:r>
              <a:rPr lang="en-US"/>
              <a:t>Specifically, a procedure in the source code is represented by a node in the graph, and the edge from node </a:t>
            </a:r>
            <a:r>
              <a:rPr i="1" lang="en-US"/>
              <a:t>f </a:t>
            </a:r>
            <a:r>
              <a:rPr lang="en-US"/>
              <a:t>to </a:t>
            </a:r>
            <a:r>
              <a:rPr i="1" lang="en-US"/>
              <a:t>g</a:t>
            </a:r>
            <a:r>
              <a:rPr lang="en-US"/>
              <a:t> indicates that procedure </a:t>
            </a:r>
            <a:r>
              <a:rPr i="1" lang="en-US"/>
              <a:t>f </a:t>
            </a:r>
            <a:r>
              <a:rPr lang="en-US"/>
              <a:t>calls procedure </a:t>
            </a:r>
            <a:r>
              <a:rPr i="1" lang="en-US"/>
              <a:t>g</a:t>
            </a:r>
            <a:r>
              <a:rPr lang="en-US"/>
              <a:t>. </a:t>
            </a:r>
            <a:endParaRPr/>
          </a:p>
          <a:p>
            <a:pPr indent="-457200" lvl="0" marL="457200" rtl="0" algn="l">
              <a:lnSpc>
                <a:spcPct val="90000"/>
              </a:lnSpc>
              <a:spcBef>
                <a:spcPts val="1200"/>
              </a:spcBef>
              <a:spcAft>
                <a:spcPts val="0"/>
              </a:spcAft>
              <a:buSzPts val="1700"/>
              <a:buChar char="▪"/>
            </a:pPr>
            <a:r>
              <a:rPr lang="en-US"/>
              <a:t>Call graphs can be static or dynamic. </a:t>
            </a:r>
            <a:endParaRPr/>
          </a:p>
          <a:p>
            <a:pPr indent="-182880" lvl="1" marL="457200" rtl="0" algn="l">
              <a:lnSpc>
                <a:spcPct val="90000"/>
              </a:lnSpc>
              <a:spcBef>
                <a:spcPts val="400"/>
              </a:spcBef>
              <a:spcAft>
                <a:spcPts val="0"/>
              </a:spcAft>
              <a:buSzPts val="1530"/>
              <a:buFont typeface="Courier New"/>
              <a:buChar char="o"/>
            </a:pPr>
            <a:r>
              <a:rPr lang="en-US"/>
              <a:t>A dynamic call graph is an execution trace of the program. Thus, a dynamic call graph is exact, but it only describes one run of the program. </a:t>
            </a:r>
            <a:endParaRPr/>
          </a:p>
          <a:p>
            <a:pPr indent="-182880" lvl="1" marL="457200" rtl="0" algn="l">
              <a:lnSpc>
                <a:spcPct val="90000"/>
              </a:lnSpc>
              <a:spcBef>
                <a:spcPts val="600"/>
              </a:spcBef>
              <a:spcAft>
                <a:spcPts val="0"/>
              </a:spcAft>
              <a:buSzPts val="1530"/>
              <a:buFont typeface="Courier New"/>
              <a:buChar char="o"/>
            </a:pPr>
            <a:r>
              <a:rPr lang="en-US"/>
              <a:t>On the other hand, a static call graph represents every possible run of the program.</a:t>
            </a:r>
            <a:endParaRPr/>
          </a:p>
        </p:txBody>
      </p:sp>
      <p:sp>
        <p:nvSpPr>
          <p:cNvPr id="376" name="Google Shape;376;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rPr lang="en-US"/>
              <a:t>Data Flow Analysis</a:t>
            </a:r>
            <a:endParaRPr/>
          </a:p>
        </p:txBody>
      </p:sp>
      <p:sp>
        <p:nvSpPr>
          <p:cNvPr id="384" name="Google Shape;384;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700"/>
              <a:buChar char="▪"/>
            </a:pPr>
            <a:r>
              <a:rPr lang="en-US"/>
              <a:t>CFA can detect the possibility of loops, whereas DFA can determine data flow anomalies. </a:t>
            </a:r>
            <a:endParaRPr/>
          </a:p>
          <a:p>
            <a:pPr indent="-457200" lvl="0" marL="457200" rtl="0" algn="l">
              <a:lnSpc>
                <a:spcPct val="90000"/>
              </a:lnSpc>
              <a:spcBef>
                <a:spcPts val="1200"/>
              </a:spcBef>
              <a:spcAft>
                <a:spcPts val="0"/>
              </a:spcAft>
              <a:buSzPts val="1700"/>
              <a:buChar char="▪"/>
            </a:pPr>
            <a:r>
              <a:rPr lang="en-US"/>
              <a:t>One example of data flow anomaly is that an undefined variable is referenced. </a:t>
            </a:r>
            <a:endParaRPr/>
          </a:p>
          <a:p>
            <a:pPr indent="-457200" lvl="0" marL="457200" rtl="0" algn="l">
              <a:lnSpc>
                <a:spcPct val="90000"/>
              </a:lnSpc>
              <a:spcBef>
                <a:spcPts val="1200"/>
              </a:spcBef>
              <a:spcAft>
                <a:spcPts val="0"/>
              </a:spcAft>
              <a:buSzPts val="1700"/>
              <a:buChar char="▪"/>
            </a:pPr>
            <a:r>
              <a:rPr lang="en-US"/>
              <a:t>Another example of data flow anomaly is that a variable is successively defined without being referenced in between. </a:t>
            </a:r>
            <a:endParaRPr/>
          </a:p>
          <a:p>
            <a:pPr indent="-457200" lvl="0" marL="457200" rtl="0" algn="l">
              <a:lnSpc>
                <a:spcPct val="90000"/>
              </a:lnSpc>
              <a:spcBef>
                <a:spcPts val="1200"/>
              </a:spcBef>
              <a:spcAft>
                <a:spcPts val="0"/>
              </a:spcAft>
              <a:buSzPts val="1700"/>
              <a:buChar char="▪"/>
            </a:pPr>
            <a:r>
              <a:rPr lang="en-US"/>
              <a:t>Data flow analysis enables the identification of code that can never execute, variables that might not be defined before they are used, and statements that might have to be altered when a bug is fixed.</a:t>
            </a:r>
            <a:endParaRPr/>
          </a:p>
        </p:txBody>
      </p:sp>
      <p:sp>
        <p:nvSpPr>
          <p:cNvPr id="385" name="Google Shape;385;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rPr lang="en-US"/>
              <a:t>Data Flow Analysis</a:t>
            </a:r>
            <a:endParaRPr/>
          </a:p>
        </p:txBody>
      </p:sp>
      <p:sp>
        <p:nvSpPr>
          <p:cNvPr id="393" name="Google Shape;393;p2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700"/>
              <a:buChar char="▪"/>
            </a:pPr>
            <a:r>
              <a:rPr lang="en-US"/>
              <a:t>Control flow analysis cannot answer the question: Which program statements are likely to be impacted by the execution of a given assignment statement? </a:t>
            </a:r>
            <a:endParaRPr/>
          </a:p>
          <a:p>
            <a:pPr indent="-457200" lvl="0" marL="457200" rtl="0" algn="l">
              <a:lnSpc>
                <a:spcPct val="90000"/>
              </a:lnSpc>
              <a:spcBef>
                <a:spcPts val="1200"/>
              </a:spcBef>
              <a:spcAft>
                <a:spcPts val="0"/>
              </a:spcAft>
              <a:buSzPts val="1700"/>
              <a:buChar char="▪"/>
            </a:pPr>
            <a:r>
              <a:rPr lang="en-US"/>
              <a:t>To answer this kind of questions, an understanding of definitions (def) of variables and references (uses) of variables is required. </a:t>
            </a:r>
            <a:endParaRPr/>
          </a:p>
          <a:p>
            <a:pPr indent="-457200" lvl="0" marL="457200" rtl="0" algn="l">
              <a:lnSpc>
                <a:spcPct val="90000"/>
              </a:lnSpc>
              <a:spcBef>
                <a:spcPts val="1200"/>
              </a:spcBef>
              <a:spcAft>
                <a:spcPts val="0"/>
              </a:spcAft>
              <a:buSzPts val="1700"/>
              <a:buChar char="▪"/>
            </a:pPr>
            <a:r>
              <a:rPr lang="en-US"/>
              <a:t>If a variable appears on the left hand side of an assignment statement, then the variable is said to be defined. </a:t>
            </a:r>
            <a:endParaRPr/>
          </a:p>
          <a:p>
            <a:pPr indent="-457200" lvl="0" marL="457200" rtl="0" algn="l">
              <a:lnSpc>
                <a:spcPct val="90000"/>
              </a:lnSpc>
              <a:spcBef>
                <a:spcPts val="1200"/>
              </a:spcBef>
              <a:spcAft>
                <a:spcPts val="0"/>
              </a:spcAft>
              <a:buSzPts val="1700"/>
              <a:buChar char="▪"/>
            </a:pPr>
            <a:r>
              <a:rPr lang="en-US"/>
              <a:t>If a variable appears on the right hand side of an assignment statement, then it is said to be referenced in that statement.</a:t>
            </a:r>
            <a:endParaRPr/>
          </a:p>
        </p:txBody>
      </p:sp>
      <p:sp>
        <p:nvSpPr>
          <p:cNvPr id="394" name="Google Shape;394;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rPr lang="en-US"/>
              <a:t>Program Slicing</a:t>
            </a:r>
            <a:endParaRPr/>
          </a:p>
        </p:txBody>
      </p:sp>
      <p:sp>
        <p:nvSpPr>
          <p:cNvPr id="402" name="Google Shape;402;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l">
              <a:lnSpc>
                <a:spcPct val="90000"/>
              </a:lnSpc>
              <a:spcBef>
                <a:spcPts val="0"/>
              </a:spcBef>
              <a:spcAft>
                <a:spcPts val="0"/>
              </a:spcAft>
              <a:buSzPct val="85000"/>
              <a:buChar char="▪"/>
            </a:pPr>
            <a:r>
              <a:rPr lang="en-US"/>
              <a:t>Originally introduced by Mark Weiser, program slicing has served as the basis of numerous tools. </a:t>
            </a:r>
            <a:endParaRPr/>
          </a:p>
          <a:p>
            <a:pPr indent="-457200" lvl="0" marL="457200" rtl="0" algn="l">
              <a:lnSpc>
                <a:spcPct val="90000"/>
              </a:lnSpc>
              <a:spcBef>
                <a:spcPts val="1200"/>
              </a:spcBef>
              <a:spcAft>
                <a:spcPts val="0"/>
              </a:spcAft>
              <a:buSzPct val="85000"/>
              <a:buChar char="▪"/>
            </a:pPr>
            <a:r>
              <a:rPr lang="en-US"/>
              <a:t>A program slice is a portion of a program with an execution behavior identical to the initial program with respect to a given criterion, but may have a reduced size.</a:t>
            </a:r>
            <a:endParaRPr/>
          </a:p>
          <a:p>
            <a:pPr indent="-457200" lvl="0" marL="457200" rtl="0" algn="l">
              <a:lnSpc>
                <a:spcPct val="90000"/>
              </a:lnSpc>
              <a:spcBef>
                <a:spcPts val="1200"/>
              </a:spcBef>
              <a:spcAft>
                <a:spcPts val="0"/>
              </a:spcAft>
              <a:buSzPct val="85000"/>
              <a:buChar char="▪"/>
            </a:pPr>
            <a:r>
              <a:rPr lang="en-US"/>
              <a:t>In Weiser’s definition, a slicing criterion of a program P is S &lt; p; v &gt; where p is a program point and v is a subset of variables in P.</a:t>
            </a:r>
            <a:endParaRPr/>
          </a:p>
          <a:p>
            <a:pPr indent="-457200" lvl="0" marL="457200" rtl="0" algn="l">
              <a:lnSpc>
                <a:spcPct val="90000"/>
              </a:lnSpc>
              <a:spcBef>
                <a:spcPts val="1200"/>
              </a:spcBef>
              <a:spcAft>
                <a:spcPts val="0"/>
              </a:spcAft>
              <a:buSzPct val="85000"/>
              <a:buChar char="▪"/>
            </a:pPr>
            <a:r>
              <a:rPr lang="en-US"/>
              <a:t>A </a:t>
            </a:r>
            <a:r>
              <a:rPr b="1" lang="en-US"/>
              <a:t>backward slice</a:t>
            </a:r>
            <a:r>
              <a:rPr lang="en-US"/>
              <a:t> with respect to a variable v and a given point p comprises all instructions and predicates which affect the value of v at point p. </a:t>
            </a:r>
            <a:endParaRPr/>
          </a:p>
          <a:p>
            <a:pPr indent="-457200" lvl="0" marL="457200" rtl="0" algn="l">
              <a:lnSpc>
                <a:spcPct val="90000"/>
              </a:lnSpc>
              <a:spcBef>
                <a:spcPts val="1200"/>
              </a:spcBef>
              <a:spcAft>
                <a:spcPts val="0"/>
              </a:spcAft>
              <a:buSzPct val="85000"/>
              <a:buChar char="▪"/>
            </a:pPr>
            <a:r>
              <a:rPr b="1" lang="en-US"/>
              <a:t>Backward slices</a:t>
            </a:r>
            <a:r>
              <a:rPr lang="en-US"/>
              <a:t> answer the question “</a:t>
            </a:r>
            <a:r>
              <a:rPr b="1" i="1" lang="en-US"/>
              <a:t>What program components might effect a selected computation?”</a:t>
            </a:r>
            <a:endParaRPr/>
          </a:p>
          <a:p>
            <a:pPr indent="-457200" lvl="0" marL="457200" rtl="0" algn="l">
              <a:lnSpc>
                <a:spcPct val="90000"/>
              </a:lnSpc>
              <a:spcBef>
                <a:spcPts val="1200"/>
              </a:spcBef>
              <a:spcAft>
                <a:spcPts val="0"/>
              </a:spcAft>
              <a:buSzPct val="85000"/>
              <a:buChar char="▪"/>
            </a:pPr>
            <a:r>
              <a:rPr lang="en-US"/>
              <a:t>The dual of </a:t>
            </a:r>
            <a:r>
              <a:rPr b="1" lang="en-US"/>
              <a:t>backward slicing</a:t>
            </a:r>
            <a:r>
              <a:rPr lang="en-US"/>
              <a:t> is </a:t>
            </a:r>
            <a:r>
              <a:rPr b="1" lang="en-US"/>
              <a:t>forward slicing</a:t>
            </a:r>
            <a:r>
              <a:rPr lang="en-US"/>
              <a:t>. </a:t>
            </a:r>
            <a:endParaRPr/>
          </a:p>
          <a:p>
            <a:pPr indent="-457200" lvl="0" marL="457200" rtl="0" algn="l">
              <a:lnSpc>
                <a:spcPct val="90000"/>
              </a:lnSpc>
              <a:spcBef>
                <a:spcPts val="1200"/>
              </a:spcBef>
              <a:spcAft>
                <a:spcPts val="0"/>
              </a:spcAft>
              <a:buSzPct val="85000"/>
              <a:buChar char="▪"/>
            </a:pPr>
            <a:r>
              <a:rPr lang="en-US"/>
              <a:t>With respect to a variable v and a point p in a program, a forward slide comprises all the instructions and predicates which may depend on the value of v at p. </a:t>
            </a:r>
            <a:endParaRPr/>
          </a:p>
          <a:p>
            <a:pPr indent="-457200" lvl="0" marL="457200" rtl="0" algn="l">
              <a:lnSpc>
                <a:spcPct val="90000"/>
              </a:lnSpc>
              <a:spcBef>
                <a:spcPts val="1200"/>
              </a:spcBef>
              <a:spcAft>
                <a:spcPts val="0"/>
              </a:spcAft>
              <a:buSzPct val="85000"/>
              <a:buChar char="▪"/>
            </a:pPr>
            <a:r>
              <a:rPr b="1" lang="en-US"/>
              <a:t>Forward slicing</a:t>
            </a:r>
            <a:r>
              <a:rPr lang="en-US"/>
              <a:t> answers the question “</a:t>
            </a:r>
            <a:r>
              <a:rPr b="1" i="1" lang="en-US"/>
              <a:t>What program components might be effected by a selected computation?”</a:t>
            </a:r>
            <a:endParaRPr/>
          </a:p>
        </p:txBody>
      </p:sp>
      <p:sp>
        <p:nvSpPr>
          <p:cNvPr id="403" name="Google Shape;403;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Georgia"/>
              <a:buNone/>
            </a:pPr>
            <a:r>
              <a:t/>
            </a:r>
            <a:endParaRPr>
              <a:solidFill>
                <a:schemeClr val="hlink"/>
              </a:solidFill>
            </a:endParaRPr>
          </a:p>
        </p:txBody>
      </p:sp>
      <p:sp>
        <p:nvSpPr>
          <p:cNvPr id="411" name="Google Shape;411;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12" name="Google Shape;412;p27"/>
          <p:cNvPicPr preferRelativeResize="0"/>
          <p:nvPr/>
        </p:nvPicPr>
        <p:blipFill rotWithShape="1">
          <a:blip r:embed="rId3">
            <a:alphaModFix/>
          </a:blip>
          <a:srcRect b="0" l="0" r="0" t="0"/>
          <a:stretch/>
        </p:blipFill>
        <p:spPr>
          <a:xfrm>
            <a:off x="1510585" y="35249"/>
            <a:ext cx="9170830" cy="67875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0" name="Google Shape;420;p28"/>
          <p:cNvPicPr preferRelativeResize="0"/>
          <p:nvPr/>
        </p:nvPicPr>
        <p:blipFill rotWithShape="1">
          <a:blip r:embed="rId3">
            <a:alphaModFix/>
          </a:blip>
          <a:srcRect b="0" l="0" r="0" t="0"/>
          <a:stretch/>
        </p:blipFill>
        <p:spPr>
          <a:xfrm>
            <a:off x="3605450" y="1876250"/>
            <a:ext cx="5933599" cy="3888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When Reverse Engineering is Required?</a:t>
            </a:r>
            <a:endParaRPr/>
          </a:p>
        </p:txBody>
      </p:sp>
      <p:sp>
        <p:nvSpPr>
          <p:cNvPr id="218" name="Google Shape;218;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original programmers have left the organization</a:t>
            </a:r>
            <a:endParaRPr/>
          </a:p>
          <a:p>
            <a:pPr indent="-182880" lvl="0" marL="182880" rtl="0" algn="l">
              <a:lnSpc>
                <a:spcPct val="90000"/>
              </a:lnSpc>
              <a:spcBef>
                <a:spcPts val="1200"/>
              </a:spcBef>
              <a:spcAft>
                <a:spcPts val="0"/>
              </a:spcAft>
              <a:buSzPts val="1700"/>
              <a:buChar char="▪"/>
            </a:pPr>
            <a:r>
              <a:rPr lang="en-US"/>
              <a:t>The language of implementation has become obsolete, and the system needs to be migrated to a newer one</a:t>
            </a:r>
            <a:endParaRPr/>
          </a:p>
          <a:p>
            <a:pPr indent="-182880" lvl="0" marL="182880" rtl="0" algn="l">
              <a:lnSpc>
                <a:spcPct val="90000"/>
              </a:lnSpc>
              <a:spcBef>
                <a:spcPts val="1200"/>
              </a:spcBef>
              <a:spcAft>
                <a:spcPts val="0"/>
              </a:spcAft>
              <a:buSzPts val="1700"/>
              <a:buChar char="▪"/>
            </a:pPr>
            <a:r>
              <a:rPr lang="en-US"/>
              <a:t>There is insufficient documentation of the system</a:t>
            </a:r>
            <a:endParaRPr/>
          </a:p>
          <a:p>
            <a:pPr indent="-182880" lvl="0" marL="182880" rtl="0" algn="l">
              <a:lnSpc>
                <a:spcPct val="90000"/>
              </a:lnSpc>
              <a:spcBef>
                <a:spcPts val="1200"/>
              </a:spcBef>
              <a:spcAft>
                <a:spcPts val="0"/>
              </a:spcAft>
              <a:buSzPts val="1700"/>
              <a:buChar char="▪"/>
            </a:pPr>
            <a:r>
              <a:rPr lang="en-US"/>
              <a:t>The business relies on software, which many cannot understand</a:t>
            </a:r>
            <a:endParaRPr/>
          </a:p>
          <a:p>
            <a:pPr indent="-182880" lvl="0" marL="182880" rtl="0" algn="l">
              <a:lnSpc>
                <a:spcPct val="90000"/>
              </a:lnSpc>
              <a:spcBef>
                <a:spcPts val="1200"/>
              </a:spcBef>
              <a:spcAft>
                <a:spcPts val="0"/>
              </a:spcAft>
              <a:buSzPts val="1700"/>
              <a:buChar char="▪"/>
            </a:pPr>
            <a:r>
              <a:rPr lang="en-US"/>
              <a:t>The company acquired the system as part of a larger acquisition and lacks access to all the source code</a:t>
            </a:r>
            <a:endParaRPr/>
          </a:p>
          <a:p>
            <a:pPr indent="-182880" lvl="0" marL="182880" rtl="0" algn="l">
              <a:lnSpc>
                <a:spcPct val="90000"/>
              </a:lnSpc>
              <a:spcBef>
                <a:spcPts val="1200"/>
              </a:spcBef>
              <a:spcAft>
                <a:spcPts val="0"/>
              </a:spcAft>
              <a:buSzPts val="1700"/>
              <a:buChar char="▪"/>
            </a:pPr>
            <a:r>
              <a:rPr lang="en-US"/>
              <a:t>The system requires adaptations and/or enhancements</a:t>
            </a:r>
            <a:endParaRPr/>
          </a:p>
          <a:p>
            <a:pPr indent="-182880" lvl="0" marL="182880" rtl="0" algn="l">
              <a:lnSpc>
                <a:spcPct val="90000"/>
              </a:lnSpc>
              <a:spcBef>
                <a:spcPts val="1200"/>
              </a:spcBef>
              <a:spcAft>
                <a:spcPts val="0"/>
              </a:spcAft>
              <a:buSzPts val="1700"/>
              <a:buChar char="▪"/>
            </a:pPr>
            <a:r>
              <a:rPr lang="en-US"/>
              <a:t>The software does not operate as expected</a:t>
            </a:r>
            <a:endParaRPr/>
          </a:p>
        </p:txBody>
      </p:sp>
      <p:sp>
        <p:nvSpPr>
          <p:cNvPr id="219" name="Google Shape;219;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sz="4300"/>
              <a:t>Purpose and Objectives of Reverse Engineering</a:t>
            </a:r>
            <a:endParaRPr/>
          </a:p>
        </p:txBody>
      </p:sp>
      <p:sp>
        <p:nvSpPr>
          <p:cNvPr id="225" name="Google Shape;225;p4"/>
          <p:cNvSpPr txBox="1"/>
          <p:nvPr>
            <p:ph idx="1" type="body"/>
          </p:nvPr>
        </p:nvSpPr>
        <p:spPr>
          <a:xfrm>
            <a:off x="1069848" y="3657600"/>
            <a:ext cx="4754880" cy="2637764"/>
          </a:xfrm>
          <a:prstGeom prst="rect">
            <a:avLst/>
          </a:prstGeom>
          <a:noFill/>
          <a:ln>
            <a:noFill/>
          </a:ln>
        </p:spPr>
        <p:txBody>
          <a:bodyPr anchorCtr="0" anchor="t" bIns="45700" lIns="91425" spcFirstLastPara="1" rIns="91425" wrap="square" tIns="45700">
            <a:normAutofit/>
          </a:bodyPr>
          <a:lstStyle/>
          <a:p>
            <a:pPr indent="-182880" lvl="1" marL="457200" rtl="0" algn="l">
              <a:lnSpc>
                <a:spcPct val="90000"/>
              </a:lnSpc>
              <a:spcBef>
                <a:spcPts val="0"/>
              </a:spcBef>
              <a:spcAft>
                <a:spcPts val="0"/>
              </a:spcAft>
              <a:buSzPts val="1530"/>
              <a:buFont typeface="Noto Sans Symbols"/>
              <a:buChar char="✔"/>
            </a:pPr>
            <a:r>
              <a:rPr lang="en-US"/>
              <a:t>recover lost information</a:t>
            </a:r>
            <a:endParaRPr/>
          </a:p>
          <a:p>
            <a:pPr indent="-182880" lvl="1" marL="457200" rtl="0" algn="l">
              <a:lnSpc>
                <a:spcPct val="90000"/>
              </a:lnSpc>
              <a:spcBef>
                <a:spcPts val="600"/>
              </a:spcBef>
              <a:spcAft>
                <a:spcPts val="0"/>
              </a:spcAft>
              <a:buSzPts val="1530"/>
              <a:buFont typeface="Noto Sans Symbols"/>
              <a:buChar char="✔"/>
            </a:pPr>
            <a:r>
              <a:rPr lang="en-US"/>
              <a:t>facilitate migration between platforms,</a:t>
            </a:r>
            <a:endParaRPr/>
          </a:p>
          <a:p>
            <a:pPr indent="-182880" lvl="1" marL="457200" rtl="0" algn="l">
              <a:lnSpc>
                <a:spcPct val="90000"/>
              </a:lnSpc>
              <a:spcBef>
                <a:spcPts val="600"/>
              </a:spcBef>
              <a:spcAft>
                <a:spcPts val="0"/>
              </a:spcAft>
              <a:buSzPts val="1530"/>
              <a:buFont typeface="Noto Sans Symbols"/>
              <a:buChar char="✔"/>
            </a:pPr>
            <a:r>
              <a:rPr lang="en-US"/>
              <a:t>extract reusable components, </a:t>
            </a:r>
            <a:endParaRPr/>
          </a:p>
          <a:p>
            <a:pPr indent="-182880" lvl="1" marL="457200" rtl="0" algn="l">
              <a:lnSpc>
                <a:spcPct val="90000"/>
              </a:lnSpc>
              <a:spcBef>
                <a:spcPts val="600"/>
              </a:spcBef>
              <a:spcAft>
                <a:spcPts val="0"/>
              </a:spcAft>
              <a:buSzPts val="1530"/>
              <a:buFont typeface="Noto Sans Symbols"/>
              <a:buChar char="✔"/>
            </a:pPr>
            <a:r>
              <a:rPr lang="en-US"/>
              <a:t>cope with complexity</a:t>
            </a:r>
            <a:endParaRPr/>
          </a:p>
          <a:p>
            <a:pPr indent="-182880" lvl="1" marL="457200" rtl="0" algn="l">
              <a:lnSpc>
                <a:spcPct val="90000"/>
              </a:lnSpc>
              <a:spcBef>
                <a:spcPts val="600"/>
              </a:spcBef>
              <a:spcAft>
                <a:spcPts val="0"/>
              </a:spcAft>
              <a:buSzPts val="1530"/>
              <a:buFont typeface="Noto Sans Symbols"/>
              <a:buChar char="✔"/>
            </a:pPr>
            <a:r>
              <a:rPr lang="en-US"/>
              <a:t>assist migration to a CASE environment</a:t>
            </a:r>
            <a:endParaRPr/>
          </a:p>
        </p:txBody>
      </p:sp>
      <p:sp>
        <p:nvSpPr>
          <p:cNvPr id="226" name="Google Shape;226;p4"/>
          <p:cNvSpPr txBox="1"/>
          <p:nvPr>
            <p:ph idx="2" type="body"/>
          </p:nvPr>
        </p:nvSpPr>
        <p:spPr>
          <a:xfrm>
            <a:off x="6096000" y="3657600"/>
            <a:ext cx="5023104" cy="2637764"/>
          </a:xfrm>
          <a:prstGeom prst="rect">
            <a:avLst/>
          </a:prstGeom>
          <a:noFill/>
          <a:ln>
            <a:noFill/>
          </a:ln>
        </p:spPr>
        <p:txBody>
          <a:bodyPr anchorCtr="0" anchor="t" bIns="45700" lIns="91425" spcFirstLastPara="1" rIns="91425" wrap="square" tIns="45700">
            <a:normAutofit/>
          </a:bodyPr>
          <a:lstStyle/>
          <a:p>
            <a:pPr indent="-182880" lvl="1" marL="457200" rtl="0" algn="l">
              <a:lnSpc>
                <a:spcPct val="90000"/>
              </a:lnSpc>
              <a:spcBef>
                <a:spcPts val="0"/>
              </a:spcBef>
              <a:spcAft>
                <a:spcPts val="0"/>
              </a:spcAft>
              <a:buSzPts val="1530"/>
              <a:buFont typeface="Noto Sans Symbols"/>
              <a:buChar char="✔"/>
            </a:pPr>
            <a:r>
              <a:rPr lang="en-US"/>
              <a:t>improve and/or provide new documentation</a:t>
            </a:r>
            <a:endParaRPr/>
          </a:p>
          <a:p>
            <a:pPr indent="-182880" lvl="1" marL="457200" rtl="0" algn="l">
              <a:lnSpc>
                <a:spcPct val="90000"/>
              </a:lnSpc>
              <a:spcBef>
                <a:spcPts val="600"/>
              </a:spcBef>
              <a:spcAft>
                <a:spcPts val="0"/>
              </a:spcAft>
              <a:buSzPts val="1530"/>
              <a:buFont typeface="Noto Sans Symbols"/>
              <a:buChar char="✔"/>
            </a:pPr>
            <a:r>
              <a:rPr lang="en-US"/>
              <a:t>reduce maintenance effort</a:t>
            </a:r>
            <a:endParaRPr/>
          </a:p>
          <a:p>
            <a:pPr indent="-182880" lvl="1" marL="457200" rtl="0" algn="l">
              <a:lnSpc>
                <a:spcPct val="90000"/>
              </a:lnSpc>
              <a:spcBef>
                <a:spcPts val="600"/>
              </a:spcBef>
              <a:spcAft>
                <a:spcPts val="0"/>
              </a:spcAft>
              <a:buSzPts val="1530"/>
              <a:buFont typeface="Noto Sans Symbols"/>
              <a:buChar char="✔"/>
            </a:pPr>
            <a:r>
              <a:rPr lang="en-US"/>
              <a:t>detect side effects</a:t>
            </a:r>
            <a:endParaRPr/>
          </a:p>
          <a:p>
            <a:pPr indent="-182880" lvl="1" marL="457200" rtl="0" algn="l">
              <a:lnSpc>
                <a:spcPct val="90000"/>
              </a:lnSpc>
              <a:spcBef>
                <a:spcPts val="600"/>
              </a:spcBef>
              <a:spcAft>
                <a:spcPts val="0"/>
              </a:spcAft>
              <a:buSzPts val="1530"/>
              <a:buFont typeface="Noto Sans Symbols"/>
              <a:buChar char="✔"/>
            </a:pPr>
            <a:r>
              <a:rPr lang="en-US"/>
              <a:t>develop similar or competitive products</a:t>
            </a:r>
            <a:endParaRPr/>
          </a:p>
        </p:txBody>
      </p:sp>
      <p:sp>
        <p:nvSpPr>
          <p:cNvPr id="227" name="Google Shape;227;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8" name="Google Shape;228;p4"/>
          <p:cNvSpPr txBox="1"/>
          <p:nvPr/>
        </p:nvSpPr>
        <p:spPr>
          <a:xfrm>
            <a:off x="1069848" y="2211350"/>
            <a:ext cx="10049256"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1B1E3D"/>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The goal of reverse engineering is to facilitate change by allowing a software system to be understood in terms of what it does, how it works and its architectural representation</a:t>
            </a:r>
            <a:endParaRPr/>
          </a:p>
          <a:p>
            <a:pPr indent="-342900" lvl="0" marL="342900" marR="0" rtl="0" algn="l">
              <a:spcBef>
                <a:spcPts val="0"/>
              </a:spcBef>
              <a:spcAft>
                <a:spcPts val="0"/>
              </a:spcAft>
              <a:buClr>
                <a:srgbClr val="1B1E3D"/>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The objectives in pursuit of this goal are to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Recover Lost Information</a:t>
            </a:r>
            <a:endParaRPr/>
          </a:p>
        </p:txBody>
      </p:sp>
      <p:sp>
        <p:nvSpPr>
          <p:cNvPr id="234" name="Google Shape;234;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With time, a system undergoes a series of changes. Because of such things as management pressure and time constraints, the corresponding documentation for the requirements specification and design may not be kept up to date and may not even exist. This makes the code the only source of information about the system.</a:t>
            </a:r>
            <a:endParaRPr/>
          </a:p>
          <a:p>
            <a:pPr indent="-182880" lvl="0" marL="182880" rtl="0" algn="l">
              <a:lnSpc>
                <a:spcPct val="90000"/>
              </a:lnSpc>
              <a:spcBef>
                <a:spcPts val="1200"/>
              </a:spcBef>
              <a:spcAft>
                <a:spcPts val="0"/>
              </a:spcAft>
              <a:buSzPts val="1700"/>
              <a:buChar char="▪"/>
            </a:pPr>
            <a:r>
              <a:rPr lang="en-US"/>
              <a:t>Reverse engineering tools allow this information (requirements specification and design) to be recovered. </a:t>
            </a:r>
            <a:endParaRPr/>
          </a:p>
          <a:p>
            <a:pPr indent="-182880" lvl="0" marL="182880" rtl="0" algn="l">
              <a:lnSpc>
                <a:spcPct val="90000"/>
              </a:lnSpc>
              <a:spcBef>
                <a:spcPts val="1200"/>
              </a:spcBef>
              <a:spcAft>
                <a:spcPts val="0"/>
              </a:spcAft>
              <a:buSzPts val="1700"/>
              <a:buChar char="▪"/>
            </a:pPr>
            <a:r>
              <a:rPr lang="en-US"/>
              <a:t>Example: recovering specification would be in a specification language such as Z, and representing design as data flow diagrams, control flow diagrams, and entity-relationship diagrams.</a:t>
            </a:r>
            <a:endParaRPr/>
          </a:p>
        </p:txBody>
      </p:sp>
      <p:sp>
        <p:nvSpPr>
          <p:cNvPr id="235" name="Google Shape;235;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Facilitate Migration between Platforms</a:t>
            </a:r>
            <a:endParaRPr/>
          </a:p>
        </p:txBody>
      </p:sp>
      <p:sp>
        <p:nvSpPr>
          <p:cNvPr id="241" name="Google Shape;241;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 order to take advantage of a new software platform or hardware, a combination of reverse and forward engineering can be used.</a:t>
            </a:r>
            <a:endParaRPr/>
          </a:p>
          <a:p>
            <a:pPr indent="-182880" lvl="0" marL="182880" rtl="0" algn="l">
              <a:lnSpc>
                <a:spcPct val="90000"/>
              </a:lnSpc>
              <a:spcBef>
                <a:spcPts val="1200"/>
              </a:spcBef>
              <a:spcAft>
                <a:spcPts val="0"/>
              </a:spcAft>
              <a:buSzPts val="1700"/>
              <a:buChar char="▪"/>
            </a:pPr>
            <a:r>
              <a:rPr lang="en-US"/>
              <a:t>The specification and design are abstracted using reverse engineering tools. Forward engineering is then applied to the specification according to the standards of the new platform.</a:t>
            </a:r>
            <a:endParaRPr/>
          </a:p>
        </p:txBody>
      </p:sp>
      <p:sp>
        <p:nvSpPr>
          <p:cNvPr id="242" name="Google Shape;242;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Georgia"/>
              <a:buNone/>
            </a:pPr>
            <a:r>
              <a:rPr lang="en-US" sz="4200"/>
              <a:t>Improve or Provide Documentation</a:t>
            </a:r>
            <a:endParaRPr/>
          </a:p>
        </p:txBody>
      </p:sp>
      <p:sp>
        <p:nvSpPr>
          <p:cNvPr id="248" name="Google Shape;248;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One of the major problems with legacy systems is insufficient, out-of-date or non-existent documentation. </a:t>
            </a:r>
            <a:endParaRPr/>
          </a:p>
          <a:p>
            <a:pPr indent="-182880" lvl="0" marL="182880" rtl="0" algn="l">
              <a:lnSpc>
                <a:spcPct val="90000"/>
              </a:lnSpc>
              <a:spcBef>
                <a:spcPts val="1200"/>
              </a:spcBef>
              <a:spcAft>
                <a:spcPts val="0"/>
              </a:spcAft>
              <a:buSzPts val="1700"/>
              <a:buChar char="▪"/>
            </a:pPr>
            <a:r>
              <a:rPr lang="en-US"/>
              <a:t>During redocumentation, tools can be used to augment inadequate documentation or to provide new.</a:t>
            </a:r>
            <a:endParaRPr/>
          </a:p>
        </p:txBody>
      </p:sp>
      <p:sp>
        <p:nvSpPr>
          <p:cNvPr id="249" name="Google Shape;249;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Provide Alternative Views</a:t>
            </a:r>
            <a:endParaRPr/>
          </a:p>
        </p:txBody>
      </p:sp>
      <p:sp>
        <p:nvSpPr>
          <p:cNvPr id="255" name="Google Shape;255;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Redocumentation tools can be used to provide alternative documentation such as data flow diagrams, control flow diagrams and entity-relationship diagrams in addition to the existing documentation. </a:t>
            </a:r>
            <a:endParaRPr/>
          </a:p>
          <a:p>
            <a:pPr indent="-182880" lvl="0" marL="182880" rtl="0" algn="l">
              <a:lnSpc>
                <a:spcPct val="90000"/>
              </a:lnSpc>
              <a:spcBef>
                <a:spcPts val="1200"/>
              </a:spcBef>
              <a:spcAft>
                <a:spcPts val="0"/>
              </a:spcAft>
              <a:buSzPts val="1700"/>
              <a:buChar char="▪"/>
            </a:pPr>
            <a:r>
              <a:rPr lang="en-US"/>
              <a:t>This is a means whereby other views of the system can be obtained. For example, data flow diagrams portray the system from the point of view of data flow within the system and outside. Control flow diagrams, on the other hand, show the system from the perspective of the flow of control between the different components.</a:t>
            </a:r>
            <a:endParaRPr/>
          </a:p>
        </p:txBody>
      </p:sp>
      <p:sp>
        <p:nvSpPr>
          <p:cNvPr id="256" name="Google Shape;256;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300"/>
              <a:buFont typeface="Georgia"/>
              <a:buNone/>
            </a:pPr>
            <a:r>
              <a:rPr lang="en-US"/>
              <a:t>Extract Reusable Components</a:t>
            </a:r>
            <a:endParaRPr/>
          </a:p>
        </p:txBody>
      </p:sp>
      <p:sp>
        <p:nvSpPr>
          <p:cNvPr id="262" name="Google Shape;262;p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use of existing program components can lead to an increase in productivity and improvement in product quality, the concept of reuse has increasingly become popular amongst software engineers.</a:t>
            </a:r>
            <a:endParaRPr/>
          </a:p>
          <a:p>
            <a:pPr indent="-182880" lvl="0" marL="182880" rtl="0" algn="l">
              <a:lnSpc>
                <a:spcPct val="90000"/>
              </a:lnSpc>
              <a:spcBef>
                <a:spcPts val="1200"/>
              </a:spcBef>
              <a:spcAft>
                <a:spcPts val="0"/>
              </a:spcAft>
              <a:buSzPts val="1700"/>
              <a:buChar char="▪"/>
            </a:pPr>
            <a:r>
              <a:rPr lang="en-US"/>
              <a:t>Success in reusing components depends in part on their availability.</a:t>
            </a:r>
            <a:endParaRPr/>
          </a:p>
          <a:p>
            <a:pPr indent="-182880" lvl="0" marL="182880" rtl="0" algn="l">
              <a:lnSpc>
                <a:spcPct val="90000"/>
              </a:lnSpc>
              <a:spcBef>
                <a:spcPts val="1200"/>
              </a:spcBef>
              <a:spcAft>
                <a:spcPts val="0"/>
              </a:spcAft>
              <a:buSzPts val="1700"/>
              <a:buChar char="▪"/>
            </a:pPr>
            <a:r>
              <a:rPr lang="en-US"/>
              <a:t>Reverse engineering tools and methods offer the opportunity to access and extract program components.</a:t>
            </a:r>
            <a:endParaRPr/>
          </a:p>
        </p:txBody>
      </p:sp>
      <p:sp>
        <p:nvSpPr>
          <p:cNvPr id="263" name="Google Shape;263;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Wood Typ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2022-09-13T15:27:55Z</dcterms:created>
  <dc:creator>Moumita</dc:creator>
</cp:coreProperties>
</file>