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8"/>
  </p:notesMasterIdLst>
  <p:handoutMasterIdLst>
    <p:handoutMasterId r:id="rId39"/>
  </p:handoutMasterIdLst>
  <p:sldIdLst>
    <p:sldId id="299" r:id="rId5"/>
    <p:sldId id="284" r:id="rId6"/>
    <p:sldId id="276" r:id="rId7"/>
    <p:sldId id="289" r:id="rId8"/>
    <p:sldId id="261" r:id="rId9"/>
    <p:sldId id="262" r:id="rId10"/>
    <p:sldId id="315" r:id="rId11"/>
    <p:sldId id="316" r:id="rId12"/>
    <p:sldId id="283" r:id="rId13"/>
    <p:sldId id="282" r:id="rId14"/>
    <p:sldId id="285" r:id="rId15"/>
    <p:sldId id="311" r:id="rId16"/>
    <p:sldId id="309" r:id="rId17"/>
    <p:sldId id="264" r:id="rId18"/>
    <p:sldId id="286" r:id="rId19"/>
    <p:sldId id="310" r:id="rId20"/>
    <p:sldId id="312" r:id="rId21"/>
    <p:sldId id="313" r:id="rId22"/>
    <p:sldId id="266" r:id="rId23"/>
    <p:sldId id="287" r:id="rId24"/>
    <p:sldId id="288" r:id="rId25"/>
    <p:sldId id="290" r:id="rId26"/>
    <p:sldId id="306" r:id="rId27"/>
    <p:sldId id="291" r:id="rId28"/>
    <p:sldId id="305" r:id="rId29"/>
    <p:sldId id="317" r:id="rId30"/>
    <p:sldId id="302" r:id="rId31"/>
    <p:sldId id="307" r:id="rId32"/>
    <p:sldId id="303" r:id="rId33"/>
    <p:sldId id="314" r:id="rId34"/>
    <p:sldId id="304" r:id="rId35"/>
    <p:sldId id="292" r:id="rId36"/>
    <p:sldId id="293" r:id="rId37"/>
  </p:sldIdLst>
  <p:sldSz cx="9144000" cy="6858000" type="screen4x3"/>
  <p:notesSz cx="6797675" cy="9872663"/>
  <p:defaultTextStyle>
    <a:defPPr>
      <a:defRPr lang="en-US"/>
    </a:defPPr>
    <a:lvl1pPr algn="r" rtl="0" eaLnBrk="0" fontAlgn="base" hangingPunct="0">
      <a:spcBef>
        <a:spcPct val="0"/>
      </a:spcBef>
      <a:spcAft>
        <a:spcPct val="0"/>
      </a:spcAft>
      <a:defRPr sz="1100" b="1" kern="1200">
        <a:solidFill>
          <a:schemeClr val="tx1"/>
        </a:solidFill>
        <a:latin typeface="Arial" charset="0"/>
        <a:ea typeface="+mn-ea"/>
        <a:cs typeface="+mn-cs"/>
      </a:defRPr>
    </a:lvl1pPr>
    <a:lvl2pPr marL="457200" algn="r" rtl="0" eaLnBrk="0" fontAlgn="base" hangingPunct="0">
      <a:spcBef>
        <a:spcPct val="0"/>
      </a:spcBef>
      <a:spcAft>
        <a:spcPct val="0"/>
      </a:spcAft>
      <a:defRPr sz="1100" b="1" kern="1200">
        <a:solidFill>
          <a:schemeClr val="tx1"/>
        </a:solidFill>
        <a:latin typeface="Arial" charset="0"/>
        <a:ea typeface="+mn-ea"/>
        <a:cs typeface="+mn-cs"/>
      </a:defRPr>
    </a:lvl2pPr>
    <a:lvl3pPr marL="914400" algn="r" rtl="0" eaLnBrk="0" fontAlgn="base" hangingPunct="0">
      <a:spcBef>
        <a:spcPct val="0"/>
      </a:spcBef>
      <a:spcAft>
        <a:spcPct val="0"/>
      </a:spcAft>
      <a:defRPr sz="1100" b="1" kern="1200">
        <a:solidFill>
          <a:schemeClr val="tx1"/>
        </a:solidFill>
        <a:latin typeface="Arial" charset="0"/>
        <a:ea typeface="+mn-ea"/>
        <a:cs typeface="+mn-cs"/>
      </a:defRPr>
    </a:lvl3pPr>
    <a:lvl4pPr marL="1371600" algn="r" rtl="0" eaLnBrk="0" fontAlgn="base" hangingPunct="0">
      <a:spcBef>
        <a:spcPct val="0"/>
      </a:spcBef>
      <a:spcAft>
        <a:spcPct val="0"/>
      </a:spcAft>
      <a:defRPr sz="1100" b="1" kern="1200">
        <a:solidFill>
          <a:schemeClr val="tx1"/>
        </a:solidFill>
        <a:latin typeface="Arial" charset="0"/>
        <a:ea typeface="+mn-ea"/>
        <a:cs typeface="+mn-cs"/>
      </a:defRPr>
    </a:lvl4pPr>
    <a:lvl5pPr marL="1828800" algn="r" rtl="0" eaLnBrk="0" fontAlgn="base" hangingPunct="0">
      <a:spcBef>
        <a:spcPct val="0"/>
      </a:spcBef>
      <a:spcAft>
        <a:spcPct val="0"/>
      </a:spcAft>
      <a:defRPr sz="1100" b="1" kern="1200">
        <a:solidFill>
          <a:schemeClr val="tx1"/>
        </a:solidFill>
        <a:latin typeface="Arial" charset="0"/>
        <a:ea typeface="+mn-ea"/>
        <a:cs typeface="+mn-cs"/>
      </a:defRPr>
    </a:lvl5pPr>
    <a:lvl6pPr marL="2286000" algn="l" defTabSz="914400" rtl="0" eaLnBrk="1" latinLnBrk="0" hangingPunct="1">
      <a:defRPr sz="1100" b="1" kern="1200">
        <a:solidFill>
          <a:schemeClr val="tx1"/>
        </a:solidFill>
        <a:latin typeface="Arial" charset="0"/>
        <a:ea typeface="+mn-ea"/>
        <a:cs typeface="+mn-cs"/>
      </a:defRPr>
    </a:lvl6pPr>
    <a:lvl7pPr marL="2743200" algn="l" defTabSz="914400" rtl="0" eaLnBrk="1" latinLnBrk="0" hangingPunct="1">
      <a:defRPr sz="1100" b="1" kern="1200">
        <a:solidFill>
          <a:schemeClr val="tx1"/>
        </a:solidFill>
        <a:latin typeface="Arial" charset="0"/>
        <a:ea typeface="+mn-ea"/>
        <a:cs typeface="+mn-cs"/>
      </a:defRPr>
    </a:lvl7pPr>
    <a:lvl8pPr marL="3200400" algn="l" defTabSz="914400" rtl="0" eaLnBrk="1" latinLnBrk="0" hangingPunct="1">
      <a:defRPr sz="1100" b="1" kern="1200">
        <a:solidFill>
          <a:schemeClr val="tx1"/>
        </a:solidFill>
        <a:latin typeface="Arial" charset="0"/>
        <a:ea typeface="+mn-ea"/>
        <a:cs typeface="+mn-cs"/>
      </a:defRPr>
    </a:lvl8pPr>
    <a:lvl9pPr marL="3657600" algn="l" defTabSz="914400" rtl="0" eaLnBrk="1" latinLnBrk="0" hangingPunct="1">
      <a:defRPr sz="11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8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9BD"/>
    <a:srgbClr val="3399FF"/>
    <a:srgbClr val="FFF3DF"/>
    <a:srgbClr val="FCE0E1"/>
    <a:srgbClr val="FDE7E8"/>
    <a:srgbClr val="E2E2E2"/>
    <a:srgbClr val="DDDDDD"/>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062" autoAdjust="0"/>
    <p:restoredTop sz="94660"/>
  </p:normalViewPr>
  <p:slideViewPr>
    <p:cSldViewPr>
      <p:cViewPr varScale="1">
        <p:scale>
          <a:sx n="116" d="100"/>
          <a:sy n="116" d="100"/>
        </p:scale>
        <p:origin x="2130" y="108"/>
      </p:cViewPr>
      <p:guideLst>
        <p:guide orient="horz" pos="408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762"/>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b="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b="0">
                <a:latin typeface="Times New Roman" pitchFamily="18" charset="0"/>
              </a:defRPr>
            </a:lvl1pPr>
          </a:lstStyle>
          <a:p>
            <a:pPr>
              <a:defRPr/>
            </a:pPr>
            <a:fld id="{3E2FD7C3-6419-4D95-9F55-75B9AC054BC4}" type="slidenum">
              <a:rPr lang="ar-SA"/>
              <a:pPr>
                <a:defRPr/>
              </a:pPr>
              <a:t>‹#›</a:t>
            </a:fld>
            <a:endParaRPr lang="de-DE"/>
          </a:p>
        </p:txBody>
      </p:sp>
    </p:spTree>
    <p:extLst>
      <p:ext uri="{BB962C8B-B14F-4D97-AF65-F5344CB8AC3E}">
        <p14:creationId xmlns:p14="http://schemas.microsoft.com/office/powerpoint/2010/main" val="65458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b="0">
                <a:latin typeface="Times New Roman" pitchFamily="18" charset="0"/>
              </a:defRPr>
            </a:lvl1pPr>
          </a:lstStyle>
          <a:p>
            <a:pPr>
              <a:defRPr/>
            </a:pPr>
            <a:endParaRPr lang="de-DE"/>
          </a:p>
        </p:txBody>
      </p:sp>
      <p:sp>
        <p:nvSpPr>
          <p:cNvPr id="5018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b="0">
                <a:latin typeface="Times New Roman" pitchFamily="18" charset="0"/>
              </a:defRPr>
            </a:lvl1pPr>
          </a:lstStyle>
          <a:p>
            <a:pPr>
              <a:defRPr/>
            </a:pPr>
            <a:fld id="{F318C041-2CF5-4CA6-8071-3467925D67FB}" type="slidenum">
              <a:rPr lang="ar-SA"/>
              <a:pPr>
                <a:defRPr/>
              </a:pPr>
              <a:t>‹#›</a:t>
            </a:fld>
            <a:endParaRPr lang="de-DE"/>
          </a:p>
        </p:txBody>
      </p:sp>
    </p:spTree>
    <p:extLst>
      <p:ext uri="{BB962C8B-B14F-4D97-AF65-F5344CB8AC3E}">
        <p14:creationId xmlns:p14="http://schemas.microsoft.com/office/powerpoint/2010/main" val="3633012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B66A8DC-F44D-46B1-8947-16183A8074F1}" type="datetime8">
              <a:rPr lang="en-US"/>
              <a:pPr>
                <a:defRPr/>
              </a:pPr>
              <a:t>3/13/2017 1:23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A5D16022-87AA-4C64-A34C-C8CF7EA282CE}"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BFDE5E6B-E149-4DA3-8D0E-4C88BD3AA9CA}" type="datetime8">
              <a:rPr lang="en-US"/>
              <a:pPr>
                <a:defRPr/>
              </a:pPr>
              <a:t>3/13/2017 1:23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5F0017ED-F419-4983-B590-2CDEDEAE4334}"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bl" preserve="1">
  <p:cSld name="Title and Tab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1488" y="322263"/>
            <a:ext cx="6462712" cy="5159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49313" y="1130300"/>
            <a:ext cx="6084887" cy="1779588"/>
          </a:xfrm>
        </p:spPr>
        <p:txBody>
          <a:bodyPr/>
          <a:lstStyle/>
          <a:p>
            <a:pPr lvl="0"/>
            <a:endParaRPr lang="en-US" noProof="0" dirty="0" smtClean="0"/>
          </a:p>
        </p:txBody>
      </p:sp>
      <p:sp>
        <p:nvSpPr>
          <p:cNvPr id="4" name="Rectangle 4"/>
          <p:cNvSpPr>
            <a:spLocks noGrp="1" noChangeArrowheads="1"/>
          </p:cNvSpPr>
          <p:nvPr>
            <p:ph type="dt" sz="half" idx="10"/>
          </p:nvPr>
        </p:nvSpPr>
        <p:spPr/>
        <p:txBody>
          <a:bodyPr/>
          <a:lstStyle>
            <a:lvl1pPr>
              <a:defRPr/>
            </a:lvl1pPr>
          </a:lstStyle>
          <a:p>
            <a:pPr>
              <a:defRPr/>
            </a:pPr>
            <a:fld id="{7BEFA5FD-5C61-49BE-9A86-35A3A0043B1E}" type="datetime8">
              <a:rPr lang="en-US"/>
              <a:pPr>
                <a:defRPr/>
              </a:pPr>
              <a:t>3/13/2017 1:23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687C4C81-5753-4F07-BD12-FAC5D598F3D2}"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A67EB83-FEEA-4093-99C2-6C5C1C9C04A5}" type="datetime8">
              <a:rPr lang="en-US"/>
              <a:pPr>
                <a:defRPr/>
              </a:pPr>
              <a:t>3/13/2017 1:23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54AFDF59-005E-42EE-A299-2DBB5C63669F}"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457ED5B8-587E-4CE9-84F5-1358F3325D03}" type="datetime8">
              <a:rPr lang="en-US"/>
              <a:pPr>
                <a:defRPr/>
              </a:pPr>
              <a:t>3/13/2017 1:23 PM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35E96251-0B36-498E-8ED3-00F2B7AEE674}"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851AEF5C-A2A6-4981-9E6B-235B61B06759}" type="datetime8">
              <a:rPr lang="en-US"/>
              <a:pPr>
                <a:defRPr/>
              </a:pPr>
              <a:t>3/13/2017 1:23 PM</a:t>
            </a:fld>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7DAC2C0F-FCC3-420B-BB42-5165F193C12C}"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E871F602-04D5-4C1B-B180-EBC5F9ECEE4A}" type="datetime8">
              <a:rPr lang="en-US"/>
              <a:pPr>
                <a:defRPr/>
              </a:pPr>
              <a:t>3/13/2017 1:23 PM</a:t>
            </a:fld>
            <a:endParaRPr lang="en-US" dirty="0"/>
          </a:p>
        </p:txBody>
      </p:sp>
      <p:sp>
        <p:nvSpPr>
          <p:cNvPr id="4" name="Rectangle 6"/>
          <p:cNvSpPr>
            <a:spLocks noGrp="1" noChangeArrowheads="1"/>
          </p:cNvSpPr>
          <p:nvPr>
            <p:ph type="sldNum" sz="quarter" idx="11"/>
          </p:nvPr>
        </p:nvSpPr>
        <p:spPr/>
        <p:txBody>
          <a:bodyPr/>
          <a:lstStyle>
            <a:lvl1pPr>
              <a:defRPr/>
            </a:lvl1pPr>
          </a:lstStyle>
          <a:p>
            <a:pPr>
              <a:defRPr/>
            </a:pPr>
            <a:fld id="{9D59DE65-AFF3-481D-BB02-E077E4012925}"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630A6ED-E498-4E1C-9B3B-0D056ACC71C2}" type="datetime8">
              <a:rPr lang="en-US"/>
              <a:pPr>
                <a:defRPr/>
              </a:pPr>
              <a:t>3/13/2017 1:23 PM</a:t>
            </a:fld>
            <a:endParaRPr lang="en-US" dirty="0"/>
          </a:p>
        </p:txBody>
      </p:sp>
      <p:sp>
        <p:nvSpPr>
          <p:cNvPr id="3" name="Rectangle 6"/>
          <p:cNvSpPr>
            <a:spLocks noGrp="1" noChangeArrowheads="1"/>
          </p:cNvSpPr>
          <p:nvPr>
            <p:ph type="sldNum" sz="quarter" idx="11"/>
          </p:nvPr>
        </p:nvSpPr>
        <p:spPr/>
        <p:txBody>
          <a:bodyPr/>
          <a:lstStyle>
            <a:lvl1pPr>
              <a:defRPr/>
            </a:lvl1pPr>
          </a:lstStyle>
          <a:p>
            <a:pPr>
              <a:defRPr/>
            </a:pPr>
            <a:fld id="{9637F072-A715-4569-B106-D2962CF22F22}"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C489358-1AB3-4660-9E31-B8594088328C}" type="datetime8">
              <a:rPr lang="en-US"/>
              <a:pPr>
                <a:defRPr/>
              </a:pPr>
              <a:t>3/13/2017 1:23 PM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2A04B890-35F5-4022-8E18-D13FB94208D9}"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B2BFF3E-80BF-4944-8784-54A85AA540E3}" type="datetime8">
              <a:rPr lang="en-US"/>
              <a:pPr>
                <a:defRPr/>
              </a:pPr>
              <a:t>3/13/2017 1:23 PM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D58F83A0-F400-45DD-8BE5-D2240292FFA1}"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5806B4B5-6145-4BED-B89F-5E7CC5238322}" type="datetime8">
              <a:rPr lang="en-US"/>
              <a:pPr>
                <a:defRPr/>
              </a:pPr>
              <a:t>3/13/2017 1:23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C4803042-2D8C-45FB-86C8-9181C8174F5C}"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Mastertitelformat bearbeiten</a:t>
            </a:r>
            <a:br>
              <a:rPr lang="en-US" smtClean="0"/>
            </a:br>
            <a:endParaRPr lang="en-US" smtClean="0"/>
          </a:p>
        </p:txBody>
      </p:sp>
      <p:sp>
        <p:nvSpPr>
          <p:cNvPr id="9219"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Mastertextformat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4114800" y="6324600"/>
            <a:ext cx="1454150" cy="177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800" b="0">
                <a:solidFill>
                  <a:schemeClr val="bg2"/>
                </a:solidFill>
              </a:defRPr>
            </a:lvl1pPr>
          </a:lstStyle>
          <a:p>
            <a:pPr>
              <a:defRPr/>
            </a:pPr>
            <a:fld id="{927EFA9B-1EED-48E9-8517-578F041759D6}" type="datetime8">
              <a:rPr lang="en-US"/>
              <a:pPr>
                <a:defRPr/>
              </a:pPr>
              <a:t>3/13/2017 1:23 PM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b="0">
                <a:solidFill>
                  <a:schemeClr val="bg2"/>
                </a:solidFill>
                <a:cs typeface="Arial" charset="0"/>
              </a:defRPr>
            </a:lvl1pPr>
          </a:lstStyle>
          <a:p>
            <a:pPr>
              <a:defRPr/>
            </a:pPr>
            <a:fld id="{F3B892F5-D968-49F3-BEF3-4AF07AA20585}" type="slidenum">
              <a:rPr lang="ar-SA"/>
              <a:pPr>
                <a:defRPr/>
              </a:pPr>
              <a:t>‹#›</a:t>
            </a:fld>
            <a:endParaRPr lang="en-US" dirty="0"/>
          </a:p>
        </p:txBody>
      </p:sp>
      <p:pic>
        <p:nvPicPr>
          <p:cNvPr id="9222" name="Picture 395" descr="farbdots"/>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a:off x="609600" y="6096000"/>
            <a:ext cx="5943600" cy="0"/>
          </a:xfrm>
          <a:prstGeom prst="line">
            <a:avLst/>
          </a:prstGeom>
          <a:noFill/>
          <a:ln w="38100">
            <a:solidFill>
              <a:srgbClr val="990000"/>
            </a:solidFill>
            <a:round/>
            <a:headEnd/>
            <a:tailEnd/>
          </a:ln>
          <a:effectLst/>
        </p:spPr>
        <p:txBody>
          <a:bodyPr lIns="0" tIns="0" rIns="0" bIns="0"/>
          <a:lstStyle/>
          <a:p>
            <a:pPr>
              <a:defRPr/>
            </a:pPr>
            <a:endParaRPr lang="en-US" dirty="0"/>
          </a:p>
        </p:txBody>
      </p:sp>
      <p:sp>
        <p:nvSpPr>
          <p:cNvPr id="1577" name="Line 553"/>
          <p:cNvSpPr>
            <a:spLocks noChangeShapeType="1"/>
          </p:cNvSpPr>
          <p:nvPr userDrawn="1"/>
        </p:nvSpPr>
        <p:spPr bwMode="auto">
          <a:xfrm flipV="1">
            <a:off x="609600" y="990600"/>
            <a:ext cx="0" cy="5105400"/>
          </a:xfrm>
          <a:prstGeom prst="line">
            <a:avLst/>
          </a:prstGeom>
          <a:noFill/>
          <a:ln w="38100">
            <a:solidFill>
              <a:srgbClr val="990000"/>
            </a:solidFill>
            <a:round/>
            <a:headEnd/>
            <a:tailEnd/>
          </a:ln>
          <a:effectLst/>
        </p:spPr>
        <p:txBody>
          <a:bodyPr lIns="0" tIns="0" rIns="0" bIns="0"/>
          <a:lstStyle/>
          <a:p>
            <a:pPr>
              <a:defRPr/>
            </a:pPr>
            <a:endParaRPr lang="en-US" dirty="0"/>
          </a:p>
        </p:txBody>
      </p:sp>
      <p:sp>
        <p:nvSpPr>
          <p:cNvPr id="1578" name="Line 554"/>
          <p:cNvSpPr>
            <a:spLocks noChangeShapeType="1"/>
          </p:cNvSpPr>
          <p:nvPr userDrawn="1"/>
        </p:nvSpPr>
        <p:spPr bwMode="auto">
          <a:xfrm>
            <a:off x="609600" y="990600"/>
            <a:ext cx="6324600" cy="0"/>
          </a:xfrm>
          <a:prstGeom prst="line">
            <a:avLst/>
          </a:prstGeom>
          <a:noFill/>
          <a:ln w="38100">
            <a:solidFill>
              <a:srgbClr val="990000"/>
            </a:solidFill>
            <a:round/>
            <a:headEnd/>
            <a:tailEnd/>
          </a:ln>
          <a:effectLst/>
        </p:spPr>
        <p:txBody>
          <a:bodyPr lIns="0" tIns="0" rIns="0" bIns="0"/>
          <a:lstStyle/>
          <a:p>
            <a:pPr>
              <a:defRPr/>
            </a:pPr>
            <a:endParaRPr lang="en-US" dirty="0"/>
          </a:p>
        </p:txBody>
      </p:sp>
      <p:sp>
        <p:nvSpPr>
          <p:cNvPr id="1580" name="Text Box 556"/>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i="1" dirty="0">
                <a:latin typeface="Times New Roman" pitchFamily="18" charset="0"/>
                <a:cs typeface="Times New Roman" pitchFamily="18" charset="0"/>
              </a:rPr>
              <a:t>Dr. Hany Abd Elshakour</a:t>
            </a: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Excel_97-2003_Worksheet6.xls"/><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xcel_97-2003_Worksheet7.xls"/><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Excel_97-2003_Worksheet8.xls"/><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75841CBE-AAF9-4C77-BE65-D645C0C5E297}" type="datetime8">
              <a:rPr lang="en-US" smtClean="0"/>
              <a:pPr/>
              <a:t>3/13/2017 1:23 PM</a:t>
            </a:fld>
            <a:endParaRPr lang="en-US" smtClean="0"/>
          </a:p>
        </p:txBody>
      </p:sp>
      <p:sp>
        <p:nvSpPr>
          <p:cNvPr id="23555" name="Slide Number Placeholder 4"/>
          <p:cNvSpPr>
            <a:spLocks noGrp="1"/>
          </p:cNvSpPr>
          <p:nvPr>
            <p:ph type="sldNum" sz="quarter" idx="11"/>
          </p:nvPr>
        </p:nvSpPr>
        <p:spPr>
          <a:noFill/>
        </p:spPr>
        <p:txBody>
          <a:bodyPr/>
          <a:lstStyle/>
          <a:p>
            <a:fld id="{69366FD0-568F-4387-A24D-B527D2C20F9E}" type="slidenum">
              <a:rPr lang="ar-SA" smtClean="0"/>
              <a:pPr/>
              <a:t>1</a:t>
            </a:fld>
            <a:endParaRPr lang="en-US" smtClean="0"/>
          </a:p>
        </p:txBody>
      </p:sp>
      <p:sp>
        <p:nvSpPr>
          <p:cNvPr id="543746" name="AutoShape 2"/>
          <p:cNvSpPr>
            <a:spLocks noChangeArrowheads="1"/>
          </p:cNvSpPr>
          <p:nvPr/>
        </p:nvSpPr>
        <p:spPr bwMode="auto">
          <a:xfrm>
            <a:off x="1295400" y="2057400"/>
            <a:ext cx="7315200" cy="27432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p:spPr>
        <p:txBody>
          <a:bodyPr wrap="none" lIns="0" tIns="0" rIns="0" bIns="0" anchor="ctr"/>
          <a:lstStyle/>
          <a:p>
            <a:pPr>
              <a:defRPr/>
            </a:pPr>
            <a:endParaRPr lang="en-US" dirty="0"/>
          </a:p>
        </p:txBody>
      </p:sp>
      <p:sp>
        <p:nvSpPr>
          <p:cNvPr id="23557" name="Rectangle 3"/>
          <p:cNvSpPr>
            <a:spLocks noGrp="1" noChangeArrowheads="1"/>
          </p:cNvSpPr>
          <p:nvPr>
            <p:ph type="title"/>
          </p:nvPr>
        </p:nvSpPr>
        <p:spPr>
          <a:xfrm>
            <a:off x="1524000" y="2209800"/>
            <a:ext cx="6858000" cy="2362200"/>
          </a:xfrm>
          <a:noFill/>
        </p:spPr>
        <p:txBody>
          <a:bodyPr/>
          <a:lstStyle/>
          <a:p>
            <a:pPr algn="ctr">
              <a:buFont typeface="Webdings" pitchFamily="18" charset="2"/>
              <a:buNone/>
            </a:pPr>
            <a:r>
              <a:rPr lang="de-DE" sz="1200" smtClean="0">
                <a:solidFill>
                  <a:schemeClr val="bg1"/>
                </a:solidFill>
              </a:rPr>
              <a:t/>
            </a:r>
            <a:br>
              <a:rPr lang="de-DE" sz="1200" smtClean="0">
                <a:solidFill>
                  <a:schemeClr val="bg1"/>
                </a:solidFill>
              </a:rPr>
            </a:br>
            <a:r>
              <a:rPr lang="de-DE" sz="3600" smtClean="0">
                <a:solidFill>
                  <a:schemeClr val="bg1"/>
                </a:solidFill>
                <a:latin typeface="Albertus Extra Bold" pitchFamily="34" charset="0"/>
              </a:rPr>
              <a:t>Time Planning and Con</a:t>
            </a:r>
            <a:r>
              <a:rPr lang="de-DE" sz="3600" smtClean="0">
                <a:solidFill>
                  <a:schemeClr val="bg1"/>
                </a:solidFill>
              </a:rPr>
              <a:t>trol</a:t>
            </a:r>
            <a:br>
              <a:rPr lang="de-DE" sz="3600" smtClean="0">
                <a:solidFill>
                  <a:schemeClr val="bg1"/>
                </a:solidFill>
              </a:rPr>
            </a:br>
            <a:r>
              <a:rPr lang="de-DE" sz="3600" smtClean="0">
                <a:solidFill>
                  <a:schemeClr val="bg1"/>
                </a:solidFill>
              </a:rPr>
              <a:t/>
            </a:r>
            <a:br>
              <a:rPr lang="de-DE" sz="3600" smtClean="0">
                <a:solidFill>
                  <a:schemeClr val="bg1"/>
                </a:solidFill>
              </a:rPr>
            </a:br>
            <a:r>
              <a:rPr lang="en-US" sz="2800" smtClean="0">
                <a:solidFill>
                  <a:schemeClr val="bg1"/>
                </a:solidFill>
                <a:latin typeface="Arial Black" pitchFamily="34" charset="0"/>
              </a:rPr>
              <a:t>Activity on Node Network and Precedence Diagramming</a:t>
            </a:r>
            <a:endParaRPr lang="de-DE" sz="2800" smtClean="0">
              <a:solidFill>
                <a:schemeClr val="bg1"/>
              </a:solidFill>
              <a:latin typeface="Arial Black" pitchFamily="34" charset="0"/>
            </a:endParaRPr>
          </a:p>
        </p:txBody>
      </p:sp>
      <p:sp>
        <p:nvSpPr>
          <p:cNvPr id="23558" name="Line 4"/>
          <p:cNvSpPr>
            <a:spLocks noChangeShapeType="1"/>
          </p:cNvSpPr>
          <p:nvPr/>
        </p:nvSpPr>
        <p:spPr bwMode="auto">
          <a:xfrm>
            <a:off x="6934200" y="990600"/>
            <a:ext cx="0" cy="1066800"/>
          </a:xfrm>
          <a:prstGeom prst="line">
            <a:avLst/>
          </a:prstGeom>
          <a:noFill/>
          <a:ln w="38100">
            <a:solidFill>
              <a:srgbClr val="990000"/>
            </a:solidFill>
            <a:round/>
            <a:headEnd/>
            <a:tailEnd/>
          </a:ln>
        </p:spPr>
        <p:txBody>
          <a:bodyPr lIns="0" tIns="0" rIns="0" bIns="0"/>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8BF2A5CD-B59F-4E33-8D29-01DD2DE7BEE3}" type="datetime8">
              <a:rPr lang="en-US" smtClean="0"/>
              <a:pPr/>
              <a:t>3/13/2017 1:23 PM</a:t>
            </a:fld>
            <a:endParaRPr lang="en-US" smtClean="0"/>
          </a:p>
        </p:txBody>
      </p:sp>
      <p:sp>
        <p:nvSpPr>
          <p:cNvPr id="31747" name="Slide Number Placeholder 4"/>
          <p:cNvSpPr>
            <a:spLocks noGrp="1"/>
          </p:cNvSpPr>
          <p:nvPr>
            <p:ph type="sldNum" sz="quarter" idx="11"/>
          </p:nvPr>
        </p:nvSpPr>
        <p:spPr>
          <a:noFill/>
        </p:spPr>
        <p:txBody>
          <a:bodyPr/>
          <a:lstStyle/>
          <a:p>
            <a:fld id="{840ADB4A-FD12-41E1-8EDE-8B786383BFD9}" type="slidenum">
              <a:rPr lang="ar-SA" smtClean="0"/>
              <a:pPr/>
              <a:t>10</a:t>
            </a:fld>
            <a:endParaRPr lang="en-US" smtClean="0"/>
          </a:p>
        </p:txBody>
      </p:sp>
      <p:sp>
        <p:nvSpPr>
          <p:cNvPr id="522243" name="Rectangle 3"/>
          <p:cNvSpPr>
            <a:spLocks noGrp="1" noChangeArrowheads="1"/>
          </p:cNvSpPr>
          <p:nvPr>
            <p:ph type="body" idx="1"/>
          </p:nvPr>
        </p:nvSpPr>
        <p:spPr>
          <a:xfrm>
            <a:off x="838200" y="1454150"/>
            <a:ext cx="7924800" cy="4108450"/>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lvl="1" indent="-363538" algn="just">
              <a:buClr>
                <a:srgbClr val="CC3300"/>
              </a:buClr>
              <a:buSzPct val="100000"/>
              <a:buFont typeface="Wingdings" pitchFamily="2" charset="2"/>
              <a:buAutoNum type="arabicPeriod"/>
              <a:defRPr/>
            </a:pPr>
            <a:r>
              <a:rPr lang="en-US" sz="2400" dirty="0" smtClean="0"/>
              <a:t>The "Early Start" (ES) or "Earliest Start" of an activity is the earliest time that the activity can possibly start allowing for the time required to complete the preceding activities.</a:t>
            </a:r>
          </a:p>
          <a:p>
            <a:pPr marL="690563" lvl="1" indent="-304800" algn="just">
              <a:buClr>
                <a:srgbClr val="CC3300"/>
              </a:buClr>
              <a:buFont typeface="Wingdings" pitchFamily="2" charset="2"/>
              <a:buAutoNum type="arabicPeriod"/>
              <a:defRPr/>
            </a:pPr>
            <a:endParaRPr lang="en-US" sz="1400" dirty="0" smtClean="0"/>
          </a:p>
          <a:p>
            <a:pPr marL="363538" lvl="1" indent="-363538" algn="just">
              <a:buClr>
                <a:srgbClr val="CC3300"/>
              </a:buClr>
              <a:buSzPct val="100000"/>
              <a:buFont typeface="Wingdings" pitchFamily="2" charset="2"/>
              <a:buAutoNum type="arabicPeriod"/>
              <a:defRPr/>
            </a:pPr>
            <a:r>
              <a:rPr lang="en-US" sz="2400" dirty="0" smtClean="0"/>
              <a:t>The "Early Finish" (EF) or "Earliest Finish" of an activity is the earliest possible time that it can be completed and is determined by adding that activity's duration to its early start time.</a:t>
            </a:r>
          </a:p>
        </p:txBody>
      </p:sp>
      <p:sp>
        <p:nvSpPr>
          <p:cNvPr id="522245" name="Rectangle 5"/>
          <p:cNvSpPr>
            <a:spLocks noGrp="1" noChangeArrowheads="1"/>
          </p:cNvSpPr>
          <p:nvPr>
            <p:ph type="title"/>
          </p:nvPr>
        </p:nvSpPr>
        <p:spPr>
          <a:xfrm>
            <a:off x="623888" y="322263"/>
            <a:ext cx="4176712" cy="515937"/>
          </a:xfrm>
          <a:solidFill>
            <a:schemeClr val="bg1"/>
          </a:solidFill>
          <a:ln>
            <a:solidFill>
              <a:schemeClr val="tx2"/>
            </a:solidFill>
          </a:ln>
        </p:spPr>
        <p:txBody>
          <a:bodyPr/>
          <a:lstStyle/>
          <a:p>
            <a:pPr>
              <a:buClr>
                <a:srgbClr val="CC3300"/>
              </a:buClr>
              <a:defRPr/>
            </a:pPr>
            <a:r>
              <a:rPr lang="en-US" sz="2400" dirty="0" smtClean="0">
                <a:solidFill>
                  <a:srgbClr val="CC3300"/>
                </a:solidFill>
                <a:effectLst>
                  <a:outerShdw blurRad="38100" dist="38100" dir="2700000" algn="tl">
                    <a:srgbClr val="C0C0C0"/>
                  </a:outerShdw>
                </a:effectLst>
              </a:rPr>
              <a:t>EARLY ACTIVITY TIMES</a:t>
            </a:r>
            <a:endParaRPr lang="de-DE" sz="1700"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18D4BAAC-90DA-4607-8250-CA915C62BFE0}" type="datetime8">
              <a:rPr lang="en-US" smtClean="0"/>
              <a:pPr/>
              <a:t>3/13/2017 1:23 PM</a:t>
            </a:fld>
            <a:endParaRPr lang="en-US" smtClean="0"/>
          </a:p>
        </p:txBody>
      </p:sp>
      <p:sp>
        <p:nvSpPr>
          <p:cNvPr id="32771" name="Slide Number Placeholder 4"/>
          <p:cNvSpPr>
            <a:spLocks noGrp="1"/>
          </p:cNvSpPr>
          <p:nvPr>
            <p:ph type="sldNum" sz="quarter" idx="11"/>
          </p:nvPr>
        </p:nvSpPr>
        <p:spPr>
          <a:noFill/>
        </p:spPr>
        <p:txBody>
          <a:bodyPr/>
          <a:lstStyle/>
          <a:p>
            <a:fld id="{18123CD5-18FE-4770-A639-BC879035ACE3}" type="slidenum">
              <a:rPr lang="ar-SA" smtClean="0"/>
              <a:pPr/>
              <a:t>11</a:t>
            </a:fld>
            <a:endParaRPr lang="en-US" smtClean="0"/>
          </a:p>
        </p:txBody>
      </p:sp>
      <p:sp>
        <p:nvSpPr>
          <p:cNvPr id="528386" name="Rectangle 2"/>
          <p:cNvSpPr>
            <a:spLocks noGrp="1" noChangeArrowheads="1"/>
          </p:cNvSpPr>
          <p:nvPr>
            <p:ph type="body" idx="1"/>
          </p:nvPr>
        </p:nvSpPr>
        <p:spPr>
          <a:xfrm>
            <a:off x="838200" y="1371600"/>
            <a:ext cx="8001000" cy="444658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Direction</a:t>
            </a:r>
            <a:r>
              <a:rPr lang="en-US" sz="1800" dirty="0" smtClean="0"/>
              <a:t>: Proceed from project start to project finish, from </a:t>
            </a:r>
            <a:r>
              <a:rPr lang="en-US" sz="1800" b="1" dirty="0" smtClean="0">
                <a:solidFill>
                  <a:schemeClr val="accent2"/>
                </a:solidFill>
                <a:effectLst>
                  <a:outerShdw blurRad="38100" dist="38100" dir="2700000" algn="tl">
                    <a:srgbClr val="000000">
                      <a:alpha val="43137"/>
                    </a:srgbClr>
                  </a:outerShdw>
                </a:effectLst>
              </a:rPr>
              <a:t>left to right</a:t>
            </a:r>
            <a:r>
              <a:rPr lang="en-US" sz="1800" dirty="0" smtClean="0"/>
              <a:t>. </a:t>
            </a:r>
          </a:p>
          <a:p>
            <a:pPr marL="454025" indent="-454025" algn="just">
              <a:lnSpc>
                <a:spcPct val="140000"/>
              </a:lnSpc>
              <a:buClr>
                <a:srgbClr val="CC3300"/>
              </a:buClr>
              <a:buSzTx/>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Name</a:t>
            </a:r>
            <a:r>
              <a:rPr lang="en-US" sz="1800" dirty="0" smtClean="0"/>
              <a:t>: This process is called the "</a:t>
            </a:r>
            <a:r>
              <a:rPr lang="en-US" sz="1800" b="1" dirty="0" smtClean="0">
                <a:solidFill>
                  <a:schemeClr val="accent2"/>
                </a:solidFill>
                <a:effectLst>
                  <a:outerShdw blurRad="38100" dist="38100" dir="2700000" algn="tl">
                    <a:srgbClr val="000000">
                      <a:alpha val="43137"/>
                    </a:srgbClr>
                  </a:outerShdw>
                </a:effectLst>
              </a:rPr>
              <a:t>forward pass</a:t>
            </a:r>
            <a:r>
              <a:rPr lang="en-US" sz="1800" dirty="0" smtClean="0"/>
              <a:t>".</a:t>
            </a:r>
          </a:p>
          <a:p>
            <a:pPr marL="454025" indent="-454025" algn="just">
              <a:lnSpc>
                <a:spcPct val="140000"/>
              </a:lnSpc>
              <a:buClr>
                <a:srgbClr val="CC3300"/>
              </a:buClr>
              <a:buSzTx/>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Assumption</a:t>
            </a:r>
            <a:r>
              <a:rPr lang="en-US" sz="1800" dirty="0" smtClean="0"/>
              <a:t>: every activity will start as early as possible. That is to say, each activity will start just as soon as the last of its predecessors is finished. </a:t>
            </a:r>
          </a:p>
          <a:p>
            <a:pPr marL="454025" indent="-454025" algn="just">
              <a:lnSpc>
                <a:spcPct val="140000"/>
              </a:lnSpc>
              <a:buClr>
                <a:srgbClr val="CC3300"/>
              </a:buClr>
              <a:buSzTx/>
              <a:buFont typeface="Wingdings" pitchFamily="2" charset="2"/>
              <a:buChar char="Ø"/>
              <a:defRPr/>
            </a:pPr>
            <a:r>
              <a:rPr lang="en-US" sz="1800" dirty="0" smtClean="0"/>
              <a:t>The </a:t>
            </a:r>
            <a:r>
              <a:rPr lang="en-US" sz="1800" b="1" dirty="0" smtClean="0">
                <a:solidFill>
                  <a:schemeClr val="accent2"/>
                </a:solidFill>
                <a:effectLst>
                  <a:outerShdw blurRad="38100" dist="38100" dir="2700000" algn="tl">
                    <a:srgbClr val="000000">
                      <a:alpha val="43137"/>
                    </a:srgbClr>
                  </a:outerShdw>
                </a:effectLst>
              </a:rPr>
              <a:t>ES</a:t>
            </a:r>
            <a:r>
              <a:rPr lang="en-US" sz="1800" dirty="0" smtClean="0"/>
              <a:t> value of each activity is determined first.</a:t>
            </a:r>
          </a:p>
          <a:p>
            <a:pPr marL="454025" indent="-454025" algn="just">
              <a:lnSpc>
                <a:spcPct val="140000"/>
              </a:lnSpc>
              <a:buClr>
                <a:srgbClr val="CC3300"/>
              </a:buClr>
              <a:buSzTx/>
              <a:buFont typeface="Wingdings" pitchFamily="2" charset="2"/>
              <a:buChar char="Ø"/>
              <a:defRPr/>
            </a:pPr>
            <a:r>
              <a:rPr lang="en-US" sz="1800" dirty="0" smtClean="0"/>
              <a:t>The </a:t>
            </a:r>
            <a:r>
              <a:rPr lang="en-US" sz="1800" b="1" dirty="0" smtClean="0">
                <a:solidFill>
                  <a:schemeClr val="accent2"/>
                </a:solidFill>
                <a:effectLst>
                  <a:outerShdw blurRad="38100" dist="38100" dir="2700000" algn="tl">
                    <a:srgbClr val="000000">
                      <a:alpha val="43137"/>
                    </a:srgbClr>
                  </a:outerShdw>
                </a:effectLst>
              </a:rPr>
              <a:t>EF</a:t>
            </a:r>
            <a:r>
              <a:rPr lang="en-US" sz="1800" dirty="0" smtClean="0"/>
              <a:t> time is obtained by adding the activity duration to the ES time.</a:t>
            </a:r>
          </a:p>
          <a:p>
            <a:pPr marL="454025" indent="-454025" algn="ctr">
              <a:lnSpc>
                <a:spcPct val="140000"/>
              </a:lnSpc>
              <a:buClr>
                <a:srgbClr val="CC3300"/>
              </a:buClr>
              <a:buSzTx/>
              <a:buFontTx/>
              <a:buNone/>
              <a:defRPr/>
            </a:pPr>
            <a:r>
              <a:rPr lang="en-US" sz="2400" b="1" dirty="0" smtClean="0">
                <a:solidFill>
                  <a:schemeClr val="accent6"/>
                </a:solidFill>
                <a:effectLst>
                  <a:outerShdw blurRad="38100" dist="38100" dir="2700000" algn="tl">
                    <a:srgbClr val="000000">
                      <a:alpha val="43137"/>
                    </a:srgbClr>
                  </a:outerShdw>
                </a:effectLst>
              </a:rPr>
              <a:t>EF = ES + D</a:t>
            </a:r>
          </a:p>
          <a:p>
            <a:pPr marL="454025" indent="-454025" algn="just">
              <a:lnSpc>
                <a:spcPct val="140000"/>
              </a:lnSpc>
              <a:buClr>
                <a:srgbClr val="CC3300"/>
              </a:buClr>
              <a:buSzTx/>
              <a:buFont typeface="Wingdings" pitchFamily="2" charset="2"/>
              <a:buChar char="Ø"/>
              <a:defRPr/>
            </a:pPr>
            <a:r>
              <a:rPr lang="en-US" sz="1800" dirty="0" smtClean="0"/>
              <a:t>In case of merge activities the earliest possible start time is equal to the latest (or </a:t>
            </a:r>
            <a:r>
              <a:rPr lang="en-US" sz="1800" b="1" dirty="0" smtClean="0">
                <a:solidFill>
                  <a:schemeClr val="accent2"/>
                </a:solidFill>
                <a:effectLst>
                  <a:outerShdw blurRad="38100" dist="38100" dir="2700000" algn="tl">
                    <a:srgbClr val="000000">
                      <a:alpha val="43137"/>
                    </a:srgbClr>
                  </a:outerShdw>
                </a:effectLst>
              </a:rPr>
              <a:t>largest</a:t>
            </a:r>
            <a:r>
              <a:rPr lang="en-US" sz="1800" dirty="0" smtClean="0"/>
              <a:t>) of the EF values of the immediately preceding activities. </a:t>
            </a:r>
            <a:endParaRPr lang="de-DE" sz="1800" dirty="0" smtClean="0"/>
          </a:p>
        </p:txBody>
      </p:sp>
      <p:sp>
        <p:nvSpPr>
          <p:cNvPr id="528387" name="Rectangle 3"/>
          <p:cNvSpPr>
            <a:spLocks noChangeArrowheads="1"/>
          </p:cNvSpPr>
          <p:nvPr/>
        </p:nvSpPr>
        <p:spPr bwMode="auto">
          <a:xfrm>
            <a:off x="623888" y="322263"/>
            <a:ext cx="7224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COMPUTATIONS OF EARLY ACTIVITY TIMES</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p:cNvSpPr>
            <a:spLocks noGrp="1"/>
          </p:cNvSpPr>
          <p:nvPr>
            <p:ph type="dt" sz="quarter" idx="10"/>
          </p:nvPr>
        </p:nvSpPr>
        <p:spPr>
          <a:noFill/>
        </p:spPr>
        <p:txBody>
          <a:bodyPr/>
          <a:lstStyle/>
          <a:p>
            <a:fld id="{FBC65BE8-20A1-426E-A53A-DB8023B8659A}" type="datetime8">
              <a:rPr lang="en-US" smtClean="0"/>
              <a:pPr/>
              <a:t>3/13/2017 1:23 PM</a:t>
            </a:fld>
            <a:endParaRPr lang="en-US" smtClean="0"/>
          </a:p>
        </p:txBody>
      </p:sp>
      <p:sp>
        <p:nvSpPr>
          <p:cNvPr id="2052" name="Slide Number Placeholder 4"/>
          <p:cNvSpPr>
            <a:spLocks noGrp="1"/>
          </p:cNvSpPr>
          <p:nvPr>
            <p:ph type="sldNum" sz="quarter" idx="11"/>
          </p:nvPr>
        </p:nvSpPr>
        <p:spPr>
          <a:noFill/>
        </p:spPr>
        <p:txBody>
          <a:bodyPr/>
          <a:lstStyle/>
          <a:p>
            <a:fld id="{F845C69A-F08A-4B70-BC5B-39B1A354980D}" type="slidenum">
              <a:rPr lang="ar-SA" smtClean="0"/>
              <a:pPr/>
              <a:t>12</a:t>
            </a:fld>
            <a:endParaRPr lang="en-US" smtClean="0"/>
          </a:p>
        </p:txBody>
      </p:sp>
      <p:sp>
        <p:nvSpPr>
          <p:cNvPr id="540674" name="Rectangle 2"/>
          <p:cNvSpPr>
            <a:spLocks noGrp="1" noChangeArrowheads="1"/>
          </p:cNvSpPr>
          <p:nvPr>
            <p:ph type="title"/>
          </p:nvPr>
        </p:nvSpPr>
        <p:spPr>
          <a:xfrm>
            <a:off x="623888" y="322263"/>
            <a:ext cx="2195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2050" name="Object 39"/>
          <p:cNvGraphicFramePr>
            <a:graphicFrameLocks noGrp="1" noChangeAspect="1"/>
          </p:cNvGraphicFramePr>
          <p:nvPr>
            <p:ph idx="1"/>
            <p:extLst>
              <p:ext uri="{D42A27DB-BD31-4B8C-83A1-F6EECF244321}">
                <p14:modId xmlns:p14="http://schemas.microsoft.com/office/powerpoint/2010/main" val="1315184784"/>
              </p:ext>
            </p:extLst>
          </p:nvPr>
        </p:nvGraphicFramePr>
        <p:xfrm>
          <a:off x="838200" y="1890713"/>
          <a:ext cx="8001000" cy="3760787"/>
        </p:xfrm>
        <a:graphic>
          <a:graphicData uri="http://schemas.openxmlformats.org/presentationml/2006/ole">
            <mc:AlternateContent xmlns:mc="http://schemas.openxmlformats.org/markup-compatibility/2006">
              <mc:Choice xmlns:v="urn:schemas-microsoft-com:vml" Requires="v">
                <p:oleObj spid="_x0000_s2058" name="Worksheet" r:id="rId3" imgW="7315200" imgH="3438632" progId="Excel.Sheet.8">
                  <p:embed/>
                </p:oleObj>
              </mc:Choice>
              <mc:Fallback>
                <p:oleObj name="Worksheet" r:id="rId3" imgW="7315200" imgH="3438632" progId="Excel.Sheet.8">
                  <p:embed/>
                  <p:pic>
                    <p:nvPicPr>
                      <p:cNvPr id="0" name="Object 39"/>
                      <p:cNvPicPr>
                        <a:picLocks noChangeAspect="1" noChangeArrowheads="1"/>
                      </p:cNvPicPr>
                      <p:nvPr/>
                    </p:nvPicPr>
                    <p:blipFill>
                      <a:blip r:embed="rId4"/>
                      <a:srcRect/>
                      <a:stretch>
                        <a:fillRect/>
                      </a:stretch>
                    </p:blipFill>
                    <p:spPr bwMode="auto">
                      <a:xfrm>
                        <a:off x="838200" y="1890713"/>
                        <a:ext cx="8001000" cy="3760787"/>
                      </a:xfrm>
                      <a:prstGeom prst="rect">
                        <a:avLst/>
                      </a:prstGeom>
                      <a:solidFill>
                        <a:schemeClr val="bg1"/>
                      </a:solidFill>
                      <a:ln w="9525">
                        <a:solidFill>
                          <a:schemeClr val="tx1"/>
                        </a:solidFill>
                        <a:miter lim="800000"/>
                        <a:headEnd/>
                        <a:tailEnd/>
                      </a:ln>
                    </p:spPr>
                  </p:pic>
                </p:oleObj>
              </mc:Fallback>
            </mc:AlternateContent>
          </a:graphicData>
        </a:graphic>
      </p:graphicFrame>
      <p:sp>
        <p:nvSpPr>
          <p:cNvPr id="2054" name="TextBox 5"/>
          <p:cNvSpPr txBox="1">
            <a:spLocks noChangeArrowheads="1"/>
          </p:cNvSpPr>
          <p:nvPr/>
        </p:nvSpPr>
        <p:spPr bwMode="auto">
          <a:xfrm>
            <a:off x="838200" y="1066800"/>
            <a:ext cx="8001000" cy="369888"/>
          </a:xfrm>
          <a:prstGeom prst="rect">
            <a:avLst/>
          </a:prstGeom>
          <a:solidFill>
            <a:srgbClr val="F8F9BD"/>
          </a:solidFill>
          <a:ln w="9525">
            <a:solidFill>
              <a:schemeClr val="tx1"/>
            </a:solidFill>
            <a:miter lim="800000"/>
            <a:headEnd/>
            <a:tailEnd/>
          </a:ln>
        </p:spPr>
        <p:txBody>
          <a:bodyPr>
            <a:spAutoFit/>
          </a:bodyPr>
          <a:lstStyle/>
          <a:p>
            <a:pPr algn="just"/>
            <a:r>
              <a:rPr lang="en-US" sz="1800" b="0">
                <a:ea typeface="Times New Roman" pitchFamily="18" charset="0"/>
                <a:cs typeface="Arial" charset="0"/>
              </a:rPr>
              <a:t>Calculate the early activity times (ES and EF) and determine project time.</a:t>
            </a:r>
            <a:endParaRPr lang="en-US" sz="1800">
              <a:ea typeface="Times New Roman" pitchFamily="18"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3"/>
          <p:cNvSpPr>
            <a:spLocks noGrp="1"/>
          </p:cNvSpPr>
          <p:nvPr>
            <p:ph type="dt" sz="quarter" idx="10"/>
          </p:nvPr>
        </p:nvSpPr>
        <p:spPr>
          <a:noFill/>
        </p:spPr>
        <p:txBody>
          <a:bodyPr/>
          <a:lstStyle/>
          <a:p>
            <a:fld id="{E9C5453A-38A6-428D-87C2-669232941A93}" type="datetime8">
              <a:rPr lang="en-US" smtClean="0"/>
              <a:pPr/>
              <a:t>3/13/2017 1:23 PM</a:t>
            </a:fld>
            <a:endParaRPr lang="en-US" smtClean="0"/>
          </a:p>
        </p:txBody>
      </p:sp>
      <p:sp>
        <p:nvSpPr>
          <p:cNvPr id="3076" name="Slide Number Placeholder 4"/>
          <p:cNvSpPr>
            <a:spLocks noGrp="1"/>
          </p:cNvSpPr>
          <p:nvPr>
            <p:ph type="sldNum" sz="quarter" idx="11"/>
          </p:nvPr>
        </p:nvSpPr>
        <p:spPr>
          <a:noFill/>
        </p:spPr>
        <p:txBody>
          <a:bodyPr/>
          <a:lstStyle/>
          <a:p>
            <a:fld id="{9745276C-3446-46C9-A9E1-580A0C78FC16}" type="slidenum">
              <a:rPr lang="ar-SA" smtClean="0"/>
              <a:pPr/>
              <a:t>13</a:t>
            </a:fld>
            <a:endParaRPr lang="en-US" smtClean="0"/>
          </a:p>
        </p:txBody>
      </p:sp>
      <p:sp>
        <p:nvSpPr>
          <p:cNvPr id="540674" name="Rectangle 2"/>
          <p:cNvSpPr>
            <a:spLocks noGrp="1" noChangeArrowheads="1"/>
          </p:cNvSpPr>
          <p:nvPr>
            <p:ph type="title"/>
          </p:nvPr>
        </p:nvSpPr>
        <p:spPr>
          <a:xfrm>
            <a:off x="623888" y="322263"/>
            <a:ext cx="22717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3074" name="Object 39"/>
          <p:cNvGraphicFramePr>
            <a:graphicFrameLocks noGrp="1" noChangeAspect="1"/>
          </p:cNvGraphicFramePr>
          <p:nvPr>
            <p:ph idx="1"/>
            <p:extLst>
              <p:ext uri="{D42A27DB-BD31-4B8C-83A1-F6EECF244321}">
                <p14:modId xmlns:p14="http://schemas.microsoft.com/office/powerpoint/2010/main" val="4246997613"/>
              </p:ext>
            </p:extLst>
          </p:nvPr>
        </p:nvGraphicFramePr>
        <p:xfrm>
          <a:off x="914400" y="2117725"/>
          <a:ext cx="7848600" cy="3689350"/>
        </p:xfrm>
        <a:graphic>
          <a:graphicData uri="http://schemas.openxmlformats.org/presentationml/2006/ole">
            <mc:AlternateContent xmlns:mc="http://schemas.openxmlformats.org/markup-compatibility/2006">
              <mc:Choice xmlns:v="urn:schemas-microsoft-com:vml" Requires="v">
                <p:oleObj spid="_x0000_s3082" name="Worksheet" r:id="rId3" imgW="7315200" imgH="3438632" progId="Excel.Sheet.8">
                  <p:embed/>
                </p:oleObj>
              </mc:Choice>
              <mc:Fallback>
                <p:oleObj name="Worksheet" r:id="rId3" imgW="7315200" imgH="3438632" progId="Excel.Sheet.8">
                  <p:embed/>
                  <p:pic>
                    <p:nvPicPr>
                      <p:cNvPr id="0" name="Object 39"/>
                      <p:cNvPicPr>
                        <a:picLocks noChangeAspect="1" noChangeArrowheads="1"/>
                      </p:cNvPicPr>
                      <p:nvPr/>
                    </p:nvPicPr>
                    <p:blipFill>
                      <a:blip r:embed="rId4"/>
                      <a:srcRect/>
                      <a:stretch>
                        <a:fillRect/>
                      </a:stretch>
                    </p:blipFill>
                    <p:spPr bwMode="auto">
                      <a:xfrm>
                        <a:off x="914400" y="2117725"/>
                        <a:ext cx="7848600" cy="3689350"/>
                      </a:xfrm>
                      <a:prstGeom prst="rect">
                        <a:avLst/>
                      </a:prstGeom>
                      <a:solidFill>
                        <a:schemeClr val="bg1"/>
                      </a:solidFill>
                      <a:ln w="9525">
                        <a:solidFill>
                          <a:schemeClr val="tx1"/>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695D9B46-3124-436C-81FA-197CAE388B49}" type="datetime8">
              <a:rPr lang="en-US" smtClean="0"/>
              <a:pPr/>
              <a:t>3/13/2017 1:23 PM</a:t>
            </a:fld>
            <a:endParaRPr lang="en-US" smtClean="0"/>
          </a:p>
        </p:txBody>
      </p:sp>
      <p:sp>
        <p:nvSpPr>
          <p:cNvPr id="33795" name="Slide Number Placeholder 4"/>
          <p:cNvSpPr>
            <a:spLocks noGrp="1"/>
          </p:cNvSpPr>
          <p:nvPr>
            <p:ph type="sldNum" sz="quarter" idx="11"/>
          </p:nvPr>
        </p:nvSpPr>
        <p:spPr>
          <a:noFill/>
        </p:spPr>
        <p:txBody>
          <a:bodyPr/>
          <a:lstStyle/>
          <a:p>
            <a:fld id="{E9879A35-28B6-4D89-8F42-DB13C3B5128B}" type="slidenum">
              <a:rPr lang="ar-SA" smtClean="0"/>
              <a:pPr/>
              <a:t>14</a:t>
            </a:fld>
            <a:endParaRPr lang="en-US" smtClean="0"/>
          </a:p>
        </p:txBody>
      </p:sp>
      <p:sp>
        <p:nvSpPr>
          <p:cNvPr id="498693" name="Rectangle 5"/>
          <p:cNvSpPr>
            <a:spLocks noGrp="1" noChangeArrowheads="1"/>
          </p:cNvSpPr>
          <p:nvPr>
            <p:ph type="body" idx="1"/>
          </p:nvPr>
        </p:nvSpPr>
        <p:spPr>
          <a:xfrm>
            <a:off x="849313" y="1330325"/>
            <a:ext cx="7913687" cy="4308475"/>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lvl="1" indent="-363538" algn="just">
              <a:buClr>
                <a:srgbClr val="CC3300"/>
              </a:buClr>
              <a:buSzPct val="100000"/>
              <a:buFontTx/>
              <a:buAutoNum type="arabicPeriod" startAt="3"/>
              <a:defRPr/>
            </a:pPr>
            <a:r>
              <a:rPr lang="en-US" sz="2400" dirty="0" smtClean="0"/>
              <a:t>The "late finish" (LF) or "Latest Finish" of an activity is the very latest that it can finish and allow the entire project to be completed by a designated time or date.</a:t>
            </a:r>
          </a:p>
          <a:p>
            <a:pPr marL="690563" lvl="1" indent="-304800" algn="just">
              <a:buClr>
                <a:srgbClr val="CC3300"/>
              </a:buClr>
              <a:buFontTx/>
              <a:buAutoNum type="arabicPeriod" startAt="3"/>
              <a:defRPr/>
            </a:pPr>
            <a:endParaRPr lang="en-US" sz="2400" dirty="0" smtClean="0"/>
          </a:p>
          <a:p>
            <a:pPr marL="363538" lvl="1" indent="-363538" algn="just">
              <a:buClr>
                <a:srgbClr val="CC3300"/>
              </a:buClr>
              <a:buSzPct val="100000"/>
              <a:buFontTx/>
              <a:buAutoNum type="arabicPeriod" startAt="3"/>
              <a:defRPr/>
            </a:pPr>
            <a:r>
              <a:rPr lang="en-US" sz="2400" dirty="0" smtClean="0"/>
              <a:t>The “late start” (LS) or "Latest Start" of an activity is the latest possible time that it can be started if the project target completion date is to be met and is obtained by subtracting the activity's duration from its latest finish time.</a:t>
            </a:r>
          </a:p>
        </p:txBody>
      </p:sp>
      <p:sp>
        <p:nvSpPr>
          <p:cNvPr id="498694" name="Rectangle 6"/>
          <p:cNvSpPr>
            <a:spLocks noChangeArrowheads="1"/>
          </p:cNvSpPr>
          <p:nvPr/>
        </p:nvSpPr>
        <p:spPr bwMode="auto">
          <a:xfrm>
            <a:off x="623888" y="322263"/>
            <a:ext cx="4481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LATE ACTIVITY TIMES</a:t>
            </a:r>
            <a:endParaRPr lang="de-DE" sz="1900">
              <a:solidFill>
                <a:schemeClr val="tx2"/>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C4267CED-1238-43FD-92CB-EA7232A4A8A6}" type="datetime8">
              <a:rPr lang="en-US" smtClean="0"/>
              <a:pPr/>
              <a:t>3/13/2017 1:23 PM</a:t>
            </a:fld>
            <a:endParaRPr lang="en-US" smtClean="0"/>
          </a:p>
        </p:txBody>
      </p:sp>
      <p:sp>
        <p:nvSpPr>
          <p:cNvPr id="34819" name="Slide Number Placeholder 4"/>
          <p:cNvSpPr>
            <a:spLocks noGrp="1"/>
          </p:cNvSpPr>
          <p:nvPr>
            <p:ph type="sldNum" sz="quarter" idx="11"/>
          </p:nvPr>
        </p:nvSpPr>
        <p:spPr>
          <a:noFill/>
        </p:spPr>
        <p:txBody>
          <a:bodyPr/>
          <a:lstStyle/>
          <a:p>
            <a:fld id="{895ECC10-DD92-4A0A-AAD6-A39807561080}" type="slidenum">
              <a:rPr lang="ar-SA" smtClean="0"/>
              <a:pPr/>
              <a:t>15</a:t>
            </a:fld>
            <a:endParaRPr lang="en-US" smtClean="0"/>
          </a:p>
        </p:txBody>
      </p:sp>
      <p:sp>
        <p:nvSpPr>
          <p:cNvPr id="529410" name="Rectangle 2"/>
          <p:cNvSpPr>
            <a:spLocks noGrp="1" noChangeArrowheads="1"/>
          </p:cNvSpPr>
          <p:nvPr>
            <p:ph type="body" idx="1"/>
          </p:nvPr>
        </p:nvSpPr>
        <p:spPr>
          <a:xfrm>
            <a:off x="838200" y="1066800"/>
            <a:ext cx="8001000" cy="494188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1900" b="1" dirty="0" smtClean="0">
                <a:solidFill>
                  <a:schemeClr val="accent2"/>
                </a:solidFill>
                <a:effectLst>
                  <a:outerShdw blurRad="38100" dist="38100" dir="2700000" algn="tl">
                    <a:srgbClr val="000000">
                      <a:alpha val="43137"/>
                    </a:srgbClr>
                  </a:outerShdw>
                </a:effectLst>
              </a:rPr>
              <a:t>Direction</a:t>
            </a:r>
            <a:r>
              <a:rPr lang="en-US" sz="1900" dirty="0" smtClean="0"/>
              <a:t>: Proceed from project end to project start, from </a:t>
            </a:r>
            <a:r>
              <a:rPr lang="en-US" sz="1900" b="1" dirty="0" smtClean="0">
                <a:solidFill>
                  <a:schemeClr val="accent2"/>
                </a:solidFill>
                <a:effectLst>
                  <a:outerShdw blurRad="38100" dist="38100" dir="2700000" algn="tl">
                    <a:srgbClr val="000000">
                      <a:alpha val="43137"/>
                    </a:srgbClr>
                  </a:outerShdw>
                </a:effectLst>
              </a:rPr>
              <a:t>right to left</a:t>
            </a:r>
            <a:r>
              <a:rPr lang="en-US" sz="1900" dirty="0" smtClean="0"/>
              <a:t>. </a:t>
            </a:r>
          </a:p>
          <a:p>
            <a:pPr marL="454025" indent="-454025" algn="just">
              <a:lnSpc>
                <a:spcPct val="140000"/>
              </a:lnSpc>
              <a:buClr>
                <a:srgbClr val="CC3300"/>
              </a:buClr>
              <a:buSzTx/>
              <a:buFont typeface="Wingdings" pitchFamily="2" charset="2"/>
              <a:buChar char="Ø"/>
              <a:defRPr/>
            </a:pPr>
            <a:r>
              <a:rPr lang="en-US" sz="1900" b="1" dirty="0" smtClean="0">
                <a:solidFill>
                  <a:schemeClr val="accent2"/>
                </a:solidFill>
                <a:effectLst>
                  <a:outerShdw blurRad="38100" dist="38100" dir="2700000" algn="tl">
                    <a:srgbClr val="000000">
                      <a:alpha val="43137"/>
                    </a:srgbClr>
                  </a:outerShdw>
                </a:effectLst>
              </a:rPr>
              <a:t>Name</a:t>
            </a:r>
            <a:r>
              <a:rPr lang="en-US" sz="1900" dirty="0" smtClean="0"/>
              <a:t>: This process is called the “</a:t>
            </a:r>
            <a:r>
              <a:rPr lang="en-US" sz="1900" b="1" dirty="0" smtClean="0">
                <a:solidFill>
                  <a:schemeClr val="accent2"/>
                </a:solidFill>
                <a:effectLst>
                  <a:outerShdw blurRad="38100" dist="38100" dir="2700000" algn="tl">
                    <a:srgbClr val="000000">
                      <a:alpha val="43137"/>
                    </a:srgbClr>
                  </a:outerShdw>
                </a:effectLst>
              </a:rPr>
              <a:t>backward pass</a:t>
            </a:r>
            <a:r>
              <a:rPr lang="en-US" sz="1900" dirty="0" smtClean="0"/>
              <a:t>".</a:t>
            </a:r>
          </a:p>
          <a:p>
            <a:pPr marL="454025" indent="-454025" algn="just">
              <a:lnSpc>
                <a:spcPct val="140000"/>
              </a:lnSpc>
              <a:buClr>
                <a:srgbClr val="CC3300"/>
              </a:buClr>
              <a:buSzTx/>
              <a:buFont typeface="Wingdings" pitchFamily="2" charset="2"/>
              <a:buChar char="Ø"/>
              <a:defRPr/>
            </a:pPr>
            <a:r>
              <a:rPr lang="en-US" sz="1900" b="1" dirty="0" smtClean="0">
                <a:solidFill>
                  <a:schemeClr val="accent2"/>
                </a:solidFill>
                <a:effectLst>
                  <a:outerShdw blurRad="38100" dist="38100" dir="2700000" algn="tl">
                    <a:srgbClr val="000000">
                      <a:alpha val="43137"/>
                    </a:srgbClr>
                  </a:outerShdw>
                </a:effectLst>
              </a:rPr>
              <a:t>Assumption</a:t>
            </a:r>
            <a:r>
              <a:rPr lang="en-US" sz="1900" dirty="0" smtClean="0"/>
              <a:t>: Each activity finishes as late as possible without delaying project completion. </a:t>
            </a:r>
          </a:p>
          <a:p>
            <a:pPr marL="454025" indent="-454025" algn="just">
              <a:lnSpc>
                <a:spcPct val="140000"/>
              </a:lnSpc>
              <a:buClr>
                <a:srgbClr val="CC3300"/>
              </a:buClr>
              <a:buSzTx/>
              <a:buFont typeface="Wingdings" pitchFamily="2" charset="2"/>
              <a:buChar char="Ø"/>
              <a:defRPr/>
            </a:pPr>
            <a:r>
              <a:rPr lang="en-US" sz="1900" dirty="0" smtClean="0"/>
              <a:t>The </a:t>
            </a:r>
            <a:r>
              <a:rPr lang="en-US" sz="1900" b="1" dirty="0" smtClean="0">
                <a:solidFill>
                  <a:schemeClr val="accent2"/>
                </a:solidFill>
                <a:effectLst>
                  <a:outerShdw blurRad="38100" dist="38100" dir="2700000" algn="tl">
                    <a:srgbClr val="000000">
                      <a:alpha val="43137"/>
                    </a:srgbClr>
                  </a:outerShdw>
                </a:effectLst>
              </a:rPr>
              <a:t>LF</a:t>
            </a:r>
            <a:r>
              <a:rPr lang="en-US" sz="1900" dirty="0" smtClean="0"/>
              <a:t> value of each activity is obtained first and is entered into the lower right portion of the activity box.</a:t>
            </a:r>
          </a:p>
          <a:p>
            <a:pPr marL="454025" indent="-454025" algn="just">
              <a:lnSpc>
                <a:spcPct val="140000"/>
              </a:lnSpc>
              <a:buClr>
                <a:srgbClr val="CC3300"/>
              </a:buClr>
              <a:buSzTx/>
              <a:buFont typeface="Wingdings" pitchFamily="2" charset="2"/>
              <a:buChar char="Ø"/>
              <a:defRPr/>
            </a:pPr>
            <a:r>
              <a:rPr lang="en-US" sz="1900" dirty="0" smtClean="0"/>
              <a:t>The </a:t>
            </a:r>
            <a:r>
              <a:rPr lang="en-US" sz="1900" b="1" dirty="0" smtClean="0">
                <a:solidFill>
                  <a:schemeClr val="accent2"/>
                </a:solidFill>
                <a:effectLst>
                  <a:outerShdw blurRad="38100" dist="38100" dir="2700000" algn="tl">
                    <a:srgbClr val="000000">
                      <a:alpha val="43137"/>
                    </a:srgbClr>
                  </a:outerShdw>
                </a:effectLst>
              </a:rPr>
              <a:t>LS</a:t>
            </a:r>
            <a:r>
              <a:rPr lang="en-US" sz="1900" dirty="0" smtClean="0"/>
              <a:t> is obtained by subtracting the activity duration from the LF value. </a:t>
            </a:r>
          </a:p>
          <a:p>
            <a:pPr marL="454025" indent="-454025" algn="ctr">
              <a:lnSpc>
                <a:spcPct val="140000"/>
              </a:lnSpc>
              <a:buClr>
                <a:srgbClr val="CC3300"/>
              </a:buClr>
              <a:buSzTx/>
              <a:buFontTx/>
              <a:buNone/>
              <a:defRPr/>
            </a:pPr>
            <a:r>
              <a:rPr lang="en-US" sz="2000" b="1" dirty="0" smtClean="0">
                <a:solidFill>
                  <a:schemeClr val="accent6"/>
                </a:solidFill>
                <a:effectLst>
                  <a:outerShdw blurRad="38100" dist="38100" dir="2700000" algn="tl">
                    <a:srgbClr val="000000">
                      <a:alpha val="43137"/>
                    </a:srgbClr>
                  </a:outerShdw>
                </a:effectLst>
              </a:rPr>
              <a:t>LS = LF - D</a:t>
            </a:r>
          </a:p>
          <a:p>
            <a:pPr marL="454025" indent="-454025" algn="just">
              <a:lnSpc>
                <a:spcPct val="140000"/>
              </a:lnSpc>
              <a:buClr>
                <a:srgbClr val="CC3300"/>
              </a:buClr>
              <a:buSzTx/>
              <a:buFont typeface="Wingdings" pitchFamily="2" charset="2"/>
              <a:buChar char="Ø"/>
              <a:defRPr/>
            </a:pPr>
            <a:r>
              <a:rPr lang="en-US" sz="1900" dirty="0" smtClean="0"/>
              <a:t>In case of burst activities LF value is equal to the earliest (or </a:t>
            </a:r>
            <a:r>
              <a:rPr lang="en-US" sz="1900" b="1" dirty="0" smtClean="0">
                <a:solidFill>
                  <a:schemeClr val="accent2"/>
                </a:solidFill>
                <a:effectLst>
                  <a:outerShdw blurRad="38100" dist="38100" dir="2700000" algn="tl">
                    <a:srgbClr val="000000">
                      <a:alpha val="43137"/>
                    </a:srgbClr>
                  </a:outerShdw>
                </a:effectLst>
              </a:rPr>
              <a:t>smallest</a:t>
            </a:r>
            <a:r>
              <a:rPr lang="en-US" sz="1900" dirty="0" smtClean="0"/>
              <a:t>) of the LS times of the activities following. </a:t>
            </a:r>
            <a:endParaRPr lang="de-DE" sz="1900" dirty="0" smtClean="0"/>
          </a:p>
        </p:txBody>
      </p:sp>
      <p:sp>
        <p:nvSpPr>
          <p:cNvPr id="529411" name="Rectangle 3"/>
          <p:cNvSpPr>
            <a:spLocks noChangeArrowheads="1"/>
          </p:cNvSpPr>
          <p:nvPr/>
        </p:nvSpPr>
        <p:spPr bwMode="auto">
          <a:xfrm>
            <a:off x="623888" y="322263"/>
            <a:ext cx="69199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COMPUTATIONS OF LATE ACTIVITY TIMES</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3"/>
          <p:cNvSpPr>
            <a:spLocks noGrp="1"/>
          </p:cNvSpPr>
          <p:nvPr>
            <p:ph type="dt" sz="quarter" idx="10"/>
          </p:nvPr>
        </p:nvSpPr>
        <p:spPr>
          <a:noFill/>
        </p:spPr>
        <p:txBody>
          <a:bodyPr/>
          <a:lstStyle/>
          <a:p>
            <a:fld id="{D0EA8188-3941-400D-A193-64B75D06A03D}" type="datetime8">
              <a:rPr lang="en-US" smtClean="0"/>
              <a:pPr/>
              <a:t>3/13/2017 1:23 PM</a:t>
            </a:fld>
            <a:endParaRPr lang="en-US" smtClean="0"/>
          </a:p>
        </p:txBody>
      </p:sp>
      <p:sp>
        <p:nvSpPr>
          <p:cNvPr id="4100" name="Slide Number Placeholder 4"/>
          <p:cNvSpPr>
            <a:spLocks noGrp="1"/>
          </p:cNvSpPr>
          <p:nvPr>
            <p:ph type="sldNum" sz="quarter" idx="11"/>
          </p:nvPr>
        </p:nvSpPr>
        <p:spPr>
          <a:noFill/>
        </p:spPr>
        <p:txBody>
          <a:bodyPr/>
          <a:lstStyle/>
          <a:p>
            <a:fld id="{73B41950-0483-4CF2-B605-1DAA374A9352}" type="slidenum">
              <a:rPr lang="ar-SA" smtClean="0"/>
              <a:pPr/>
              <a:t>16</a:t>
            </a:fld>
            <a:endParaRPr lang="en-US" smtClean="0"/>
          </a:p>
        </p:txBody>
      </p:sp>
      <p:sp>
        <p:nvSpPr>
          <p:cNvPr id="540674" name="Rectangle 2"/>
          <p:cNvSpPr>
            <a:spLocks noGrp="1" noChangeArrowheads="1"/>
          </p:cNvSpPr>
          <p:nvPr>
            <p:ph type="title"/>
          </p:nvPr>
        </p:nvSpPr>
        <p:spPr>
          <a:xfrm>
            <a:off x="623888" y="322263"/>
            <a:ext cx="2195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4098" name="Object 39"/>
          <p:cNvGraphicFramePr>
            <a:graphicFrameLocks noGrp="1" noChangeAspect="1"/>
          </p:cNvGraphicFramePr>
          <p:nvPr>
            <p:ph idx="1"/>
          </p:nvPr>
        </p:nvGraphicFramePr>
        <p:xfrm>
          <a:off x="838200" y="1524000"/>
          <a:ext cx="7924800" cy="4495800"/>
        </p:xfrm>
        <a:graphic>
          <a:graphicData uri="http://schemas.openxmlformats.org/presentationml/2006/ole">
            <mc:AlternateContent xmlns:mc="http://schemas.openxmlformats.org/markup-compatibility/2006">
              <mc:Choice xmlns:v="urn:schemas-microsoft-com:vml" Requires="v">
                <p:oleObj spid="_x0000_s4106" name="Worksheet" r:id="rId3" imgW="7620000" imgH="3436620" progId="Excel.Sheet.8">
                  <p:embed/>
                </p:oleObj>
              </mc:Choice>
              <mc:Fallback>
                <p:oleObj name="Worksheet" r:id="rId3" imgW="7620000" imgH="3436620" progId="Excel.Sheet.8">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24000"/>
                        <a:ext cx="7924800" cy="4495800"/>
                      </a:xfrm>
                      <a:prstGeom prst="rect">
                        <a:avLst/>
                      </a:prstGeom>
                      <a:solidFill>
                        <a:schemeClr val="bg1"/>
                      </a:solidFill>
                      <a:ln w="9525">
                        <a:solidFill>
                          <a:schemeClr val="tx1"/>
                        </a:solidFill>
                        <a:miter lim="800000"/>
                        <a:headEnd/>
                        <a:tailEnd/>
                      </a:ln>
                    </p:spPr>
                  </p:pic>
                </p:oleObj>
              </mc:Fallback>
            </mc:AlternateContent>
          </a:graphicData>
        </a:graphic>
      </p:graphicFrame>
      <p:sp>
        <p:nvSpPr>
          <p:cNvPr id="4102" name="TextBox 5"/>
          <p:cNvSpPr txBox="1">
            <a:spLocks noChangeArrowheads="1"/>
          </p:cNvSpPr>
          <p:nvPr/>
        </p:nvSpPr>
        <p:spPr bwMode="auto">
          <a:xfrm>
            <a:off x="838200" y="1066800"/>
            <a:ext cx="4876800" cy="369888"/>
          </a:xfrm>
          <a:prstGeom prst="rect">
            <a:avLst/>
          </a:prstGeom>
          <a:solidFill>
            <a:srgbClr val="F8F9BD"/>
          </a:solidFill>
          <a:ln w="9525">
            <a:solidFill>
              <a:schemeClr val="tx1"/>
            </a:solidFill>
            <a:miter lim="800000"/>
            <a:headEnd/>
            <a:tailEnd/>
          </a:ln>
        </p:spPr>
        <p:txBody>
          <a:bodyPr>
            <a:spAutoFit/>
          </a:bodyPr>
          <a:lstStyle/>
          <a:p>
            <a:pPr algn="just"/>
            <a:r>
              <a:rPr lang="en-US" sz="1800" b="0">
                <a:ea typeface="Times New Roman" pitchFamily="18" charset="0"/>
                <a:cs typeface="Arial" charset="0"/>
              </a:rPr>
              <a:t>Calculate the late activity times (LS and LF).</a:t>
            </a:r>
            <a:endParaRPr lang="en-US" sz="1800">
              <a:ea typeface="Times New Roman" pitchFamily="18" charset="0"/>
              <a:cs typeface="Arial"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fld id="{E0879EEC-8374-41EB-B324-74D8B2C5B1BE}" type="datetime8">
              <a:rPr lang="en-US" smtClean="0"/>
              <a:pPr/>
              <a:t>3/13/2017 1:23 PM</a:t>
            </a:fld>
            <a:endParaRPr lang="en-US" smtClean="0"/>
          </a:p>
        </p:txBody>
      </p:sp>
      <p:sp>
        <p:nvSpPr>
          <p:cNvPr id="5124" name="Slide Number Placeholder 4"/>
          <p:cNvSpPr>
            <a:spLocks noGrp="1"/>
          </p:cNvSpPr>
          <p:nvPr>
            <p:ph type="sldNum" sz="quarter" idx="11"/>
          </p:nvPr>
        </p:nvSpPr>
        <p:spPr>
          <a:noFill/>
        </p:spPr>
        <p:txBody>
          <a:bodyPr/>
          <a:lstStyle/>
          <a:p>
            <a:fld id="{7B3918CC-8849-4B5E-8653-282EFA4CE344}" type="slidenum">
              <a:rPr lang="ar-SA" smtClean="0"/>
              <a:pPr/>
              <a:t>17</a:t>
            </a:fld>
            <a:endParaRPr lang="en-US" smtClean="0"/>
          </a:p>
        </p:txBody>
      </p:sp>
      <p:sp>
        <p:nvSpPr>
          <p:cNvPr id="540674" name="Rectangle 2"/>
          <p:cNvSpPr>
            <a:spLocks noGrp="1" noChangeArrowheads="1"/>
          </p:cNvSpPr>
          <p:nvPr>
            <p:ph type="title"/>
          </p:nvPr>
        </p:nvSpPr>
        <p:spPr>
          <a:xfrm>
            <a:off x="623888" y="322263"/>
            <a:ext cx="2195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5122" name="Object 39"/>
          <p:cNvGraphicFramePr>
            <a:graphicFrameLocks noGrp="1" noChangeAspect="1"/>
          </p:cNvGraphicFramePr>
          <p:nvPr>
            <p:ph idx="1"/>
            <p:extLst>
              <p:ext uri="{D42A27DB-BD31-4B8C-83A1-F6EECF244321}">
                <p14:modId xmlns:p14="http://schemas.microsoft.com/office/powerpoint/2010/main" val="1249087388"/>
              </p:ext>
            </p:extLst>
          </p:nvPr>
        </p:nvGraphicFramePr>
        <p:xfrm>
          <a:off x="685800" y="1066800"/>
          <a:ext cx="8305800" cy="4918075"/>
        </p:xfrm>
        <a:graphic>
          <a:graphicData uri="http://schemas.openxmlformats.org/presentationml/2006/ole">
            <mc:AlternateContent xmlns:mc="http://schemas.openxmlformats.org/markup-compatibility/2006">
              <mc:Choice xmlns:v="urn:schemas-microsoft-com:vml" Requires="v">
                <p:oleObj spid="_x0000_s5130" name="Worksheet" r:id="rId3" imgW="7315200" imgH="3438632" progId="Excel.Sheet.8">
                  <p:embed/>
                </p:oleObj>
              </mc:Choice>
              <mc:Fallback>
                <p:oleObj name="Worksheet" r:id="rId3" imgW="7315200" imgH="3438632" progId="Excel.Sheet.8">
                  <p:embed/>
                  <p:pic>
                    <p:nvPicPr>
                      <p:cNvPr id="0" name="Object 39"/>
                      <p:cNvPicPr>
                        <a:picLocks noChangeAspect="1" noChangeArrowheads="1"/>
                      </p:cNvPicPr>
                      <p:nvPr/>
                    </p:nvPicPr>
                    <p:blipFill>
                      <a:blip r:embed="rId4"/>
                      <a:srcRect/>
                      <a:stretch>
                        <a:fillRect/>
                      </a:stretch>
                    </p:blipFill>
                    <p:spPr bwMode="auto">
                      <a:xfrm>
                        <a:off x="685800" y="1066800"/>
                        <a:ext cx="8305800" cy="4918075"/>
                      </a:xfrm>
                      <a:prstGeom prst="rect">
                        <a:avLst/>
                      </a:prstGeom>
                      <a:solidFill>
                        <a:schemeClr val="bg1"/>
                      </a:solidFill>
                      <a:ln w="9525">
                        <a:solidFill>
                          <a:schemeClr val="tx1"/>
                        </a:solidFill>
                        <a:miter lim="800000"/>
                        <a:headEnd/>
                        <a:tailEnd/>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245ABC2D-12D3-401C-96A3-C9E4B2C0998B}" type="datetime8">
              <a:rPr lang="en-US" smtClean="0"/>
              <a:pPr/>
              <a:t>3/13/2017 1:23 PM</a:t>
            </a:fld>
            <a:endParaRPr lang="en-US" smtClean="0"/>
          </a:p>
        </p:txBody>
      </p:sp>
      <p:sp>
        <p:nvSpPr>
          <p:cNvPr id="35843" name="Slide Number Placeholder 4"/>
          <p:cNvSpPr>
            <a:spLocks noGrp="1"/>
          </p:cNvSpPr>
          <p:nvPr>
            <p:ph type="sldNum" sz="quarter" idx="11"/>
          </p:nvPr>
        </p:nvSpPr>
        <p:spPr>
          <a:noFill/>
        </p:spPr>
        <p:txBody>
          <a:bodyPr/>
          <a:lstStyle/>
          <a:p>
            <a:fld id="{F8CF6C99-6D9A-4799-B84B-BA3BE0C8A9E0}" type="slidenum">
              <a:rPr lang="ar-SA" smtClean="0"/>
              <a:pPr/>
              <a:t>18</a:t>
            </a:fld>
            <a:endParaRPr lang="en-US" smtClean="0"/>
          </a:p>
        </p:txBody>
      </p:sp>
      <p:sp>
        <p:nvSpPr>
          <p:cNvPr id="499717" name="Rectangle 1029"/>
          <p:cNvSpPr>
            <a:spLocks noChangeArrowheads="1"/>
          </p:cNvSpPr>
          <p:nvPr/>
        </p:nvSpPr>
        <p:spPr bwMode="auto">
          <a:xfrm>
            <a:off x="623888" y="322263"/>
            <a:ext cx="2424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FLOAT Time</a:t>
            </a:r>
            <a:endParaRPr lang="de-DE" sz="1700" dirty="0">
              <a:solidFill>
                <a:schemeClr val="tx2"/>
              </a:solidFill>
            </a:endParaRPr>
          </a:p>
        </p:txBody>
      </p:sp>
      <p:sp>
        <p:nvSpPr>
          <p:cNvPr id="8" name="Rectangle 3"/>
          <p:cNvSpPr txBox="1">
            <a:spLocks noChangeArrowheads="1"/>
          </p:cNvSpPr>
          <p:nvPr/>
        </p:nvSpPr>
        <p:spPr bwMode="auto">
          <a:xfrm>
            <a:off x="990600" y="1436688"/>
            <a:ext cx="7543800" cy="2677656"/>
          </a:xfrm>
          <a:prstGeom prst="rect">
            <a:avLst/>
          </a:prstGeom>
          <a:solidFill>
            <a:schemeClr val="bg1"/>
          </a:solidFill>
          <a:ln w="9525">
            <a:solidFill>
              <a:schemeClr val="tx2"/>
            </a:solidFill>
            <a:miter lim="800000"/>
            <a:headEnd/>
            <a:tailEnd/>
          </a:ln>
          <a:effectLst>
            <a:outerShdw dist="107763" dir="18900000" algn="ctr" rotWithShape="0">
              <a:schemeClr val="bg2">
                <a:alpha val="50000"/>
              </a:schemeClr>
            </a:outerShdw>
          </a:effectLst>
        </p:spPr>
        <p:txBody>
          <a:bodyPr lIns="0" tIns="0" rIns="0" bIns="0">
            <a:spAutoFit/>
          </a:bodyPr>
          <a:lstStyle/>
          <a:p>
            <a:pPr marL="454025" indent="-454025" algn="just">
              <a:lnSpc>
                <a:spcPct val="140000"/>
              </a:lnSpc>
              <a:spcBef>
                <a:spcPct val="25000"/>
              </a:spcBef>
              <a:buClr>
                <a:srgbClr val="CC3300"/>
              </a:buClr>
              <a:buFont typeface="Wingdings" pitchFamily="2" charset="2"/>
              <a:buChar char="Ø"/>
              <a:defRPr/>
            </a:pPr>
            <a:r>
              <a:rPr lang="en-US" sz="2400" b="0" kern="0" dirty="0">
                <a:latin typeface="+mn-lt"/>
              </a:rPr>
              <a:t>Float or leeway is a measure of the time available for a given activity above and beyond its estimated duration</a:t>
            </a:r>
            <a:r>
              <a:rPr lang="en-US" sz="2400" b="0" kern="0" dirty="0" smtClean="0">
                <a:latin typeface="+mn-lt"/>
              </a:rPr>
              <a:t>.</a:t>
            </a:r>
            <a:endParaRPr lang="en-US" sz="2400" b="0" kern="0" dirty="0">
              <a:latin typeface="+mn-lt"/>
            </a:endParaRPr>
          </a:p>
          <a:p>
            <a:pPr marL="454025" indent="-454025" algn="just">
              <a:lnSpc>
                <a:spcPct val="140000"/>
              </a:lnSpc>
              <a:spcBef>
                <a:spcPct val="25000"/>
              </a:spcBef>
              <a:buClr>
                <a:srgbClr val="CC3300"/>
              </a:buClr>
              <a:buFont typeface="Wingdings" pitchFamily="2" charset="2"/>
              <a:buChar char="Ø"/>
              <a:defRPr/>
            </a:pPr>
            <a:r>
              <a:rPr lang="en-US" sz="2400" b="0" kern="0" dirty="0">
                <a:latin typeface="+mn-lt"/>
              </a:rPr>
              <a:t>Two classifications of which are in general usage: </a:t>
            </a:r>
            <a:r>
              <a:rPr lang="en-US" sz="2400" kern="0" dirty="0">
                <a:effectLst>
                  <a:outerShdw blurRad="38100" dist="38100" dir="2700000" algn="tl">
                    <a:srgbClr val="000000">
                      <a:alpha val="43137"/>
                    </a:srgbClr>
                  </a:outerShdw>
                </a:effectLst>
                <a:latin typeface="+mn-lt"/>
              </a:rPr>
              <a:t>total float and free float</a:t>
            </a:r>
            <a:r>
              <a:rPr lang="en-US" sz="2400" b="0" kern="0" dirty="0">
                <a:latin typeface="+mn-lt"/>
              </a:rPr>
              <a:t>.</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922D55B8-33A3-42FB-AB27-3C808C3E68F4}" type="datetime8">
              <a:rPr lang="en-US" smtClean="0"/>
              <a:pPr/>
              <a:t>3/13/2017 1:23 PM</a:t>
            </a:fld>
            <a:endParaRPr lang="en-US" smtClean="0"/>
          </a:p>
        </p:txBody>
      </p:sp>
      <p:sp>
        <p:nvSpPr>
          <p:cNvPr id="36867" name="Slide Number Placeholder 4"/>
          <p:cNvSpPr>
            <a:spLocks noGrp="1"/>
          </p:cNvSpPr>
          <p:nvPr>
            <p:ph type="sldNum" sz="quarter" idx="11"/>
          </p:nvPr>
        </p:nvSpPr>
        <p:spPr>
          <a:noFill/>
        </p:spPr>
        <p:txBody>
          <a:bodyPr/>
          <a:lstStyle/>
          <a:p>
            <a:fld id="{58CC85FF-D00D-4A86-BAF9-5F6A9E7C73C6}" type="slidenum">
              <a:rPr lang="ar-SA" smtClean="0"/>
              <a:pPr/>
              <a:t>19</a:t>
            </a:fld>
            <a:endParaRPr lang="en-US" smtClean="0"/>
          </a:p>
        </p:txBody>
      </p:sp>
      <p:sp>
        <p:nvSpPr>
          <p:cNvPr id="497667" name="Rectangle 3"/>
          <p:cNvSpPr>
            <a:spLocks noGrp="1" noChangeArrowheads="1"/>
          </p:cNvSpPr>
          <p:nvPr>
            <p:ph type="body" idx="1"/>
          </p:nvPr>
        </p:nvSpPr>
        <p:spPr>
          <a:xfrm>
            <a:off x="990600" y="1447800"/>
            <a:ext cx="7620000" cy="377983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2000" dirty="0" smtClean="0"/>
              <a:t>The total float of an activity is obtained by subtracting its ES time from its LS time. Subtracting the EF from the LF gives the same result.</a:t>
            </a:r>
          </a:p>
          <a:p>
            <a:pPr marL="0" indent="0" algn="ctr">
              <a:lnSpc>
                <a:spcPct val="140000"/>
              </a:lnSpc>
              <a:buClr>
                <a:srgbClr val="CC3300"/>
              </a:buClr>
              <a:buSzTx/>
              <a:buFontTx/>
              <a:buNone/>
              <a:tabLst>
                <a:tab pos="1527175" algn="l"/>
              </a:tabLst>
              <a:defRPr/>
            </a:pPr>
            <a:r>
              <a:rPr lang="en-US" sz="2400" b="1" dirty="0" smtClean="0">
                <a:solidFill>
                  <a:schemeClr val="accent6"/>
                </a:solidFill>
              </a:rPr>
              <a:t>Total float (TF) = LS - ES = LF - EF</a:t>
            </a:r>
          </a:p>
          <a:p>
            <a:pPr marL="454025" indent="-454025" algn="just">
              <a:lnSpc>
                <a:spcPct val="140000"/>
              </a:lnSpc>
              <a:buClr>
                <a:srgbClr val="CC3300"/>
              </a:buClr>
              <a:buSzTx/>
              <a:buFont typeface="Wingdings" pitchFamily="2" charset="2"/>
              <a:buChar char="Ø"/>
              <a:defRPr/>
            </a:pPr>
            <a:r>
              <a:rPr lang="en-US" sz="2000" dirty="0" smtClean="0"/>
              <a:t> An activity with </a:t>
            </a:r>
            <a:r>
              <a:rPr lang="en-US" sz="2000" b="1" dirty="0" smtClean="0">
                <a:solidFill>
                  <a:schemeClr val="accent2"/>
                </a:solidFill>
                <a:effectLst>
                  <a:outerShdw blurRad="38100" dist="38100" dir="2700000" algn="tl">
                    <a:srgbClr val="000000">
                      <a:alpha val="43137"/>
                    </a:srgbClr>
                  </a:outerShdw>
                </a:effectLst>
              </a:rPr>
              <a:t>zero</a:t>
            </a:r>
            <a:r>
              <a:rPr lang="en-US" sz="2000" dirty="0" smtClean="0"/>
              <a:t> total float has </a:t>
            </a:r>
            <a:r>
              <a:rPr lang="en-US" sz="2000" b="1" dirty="0" smtClean="0">
                <a:solidFill>
                  <a:schemeClr val="accent2"/>
                </a:solidFill>
                <a:effectLst>
                  <a:outerShdw blurRad="38100" dist="38100" dir="2700000" algn="tl">
                    <a:srgbClr val="000000">
                      <a:alpha val="43137"/>
                    </a:srgbClr>
                  </a:outerShdw>
                </a:effectLst>
              </a:rPr>
              <a:t>no spare time</a:t>
            </a:r>
            <a:r>
              <a:rPr lang="en-US" sz="2000" dirty="0" smtClean="0"/>
              <a:t> and is, therefore, one of the operations that controls project completion time.</a:t>
            </a:r>
          </a:p>
          <a:p>
            <a:pPr marL="454025" indent="-454025" algn="just">
              <a:lnSpc>
                <a:spcPct val="140000"/>
              </a:lnSpc>
              <a:buClr>
                <a:srgbClr val="CC3300"/>
              </a:buClr>
              <a:buSzTx/>
              <a:buFont typeface="Wingdings" pitchFamily="2" charset="2"/>
              <a:buChar char="Ø"/>
              <a:defRPr/>
            </a:pPr>
            <a:r>
              <a:rPr lang="en-US" sz="2000" dirty="0" smtClean="0"/>
              <a:t> Activities with zero total float are called "</a:t>
            </a:r>
            <a:r>
              <a:rPr lang="en-US" sz="2000" b="1" dirty="0" smtClean="0">
                <a:solidFill>
                  <a:schemeClr val="accent2"/>
                </a:solidFill>
                <a:effectLst>
                  <a:outerShdw blurRad="38100" dist="38100" dir="2700000" algn="tl">
                    <a:srgbClr val="000000">
                      <a:alpha val="43137"/>
                    </a:srgbClr>
                  </a:outerShdw>
                </a:effectLst>
              </a:rPr>
              <a:t>critical activities</a:t>
            </a:r>
            <a:r>
              <a:rPr lang="en-US" sz="2000" dirty="0" smtClean="0"/>
              <a:t>“.</a:t>
            </a:r>
          </a:p>
        </p:txBody>
      </p:sp>
      <p:sp>
        <p:nvSpPr>
          <p:cNvPr id="499717" name="Rectangle 1029"/>
          <p:cNvSpPr>
            <a:spLocks noChangeArrowheads="1"/>
          </p:cNvSpPr>
          <p:nvPr/>
        </p:nvSpPr>
        <p:spPr bwMode="auto">
          <a:xfrm>
            <a:off x="623888" y="322263"/>
            <a:ext cx="2805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TOTAL FLOAT</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4AF317C3-3647-457F-837F-B3C867F6CE87}" type="datetime8">
              <a:rPr lang="en-US" smtClean="0"/>
              <a:pPr/>
              <a:t>3/13/2017 1:23 PM</a:t>
            </a:fld>
            <a:endParaRPr lang="en-US" smtClean="0"/>
          </a:p>
        </p:txBody>
      </p:sp>
      <p:sp>
        <p:nvSpPr>
          <p:cNvPr id="24579" name="Slide Number Placeholder 4"/>
          <p:cNvSpPr>
            <a:spLocks noGrp="1"/>
          </p:cNvSpPr>
          <p:nvPr>
            <p:ph type="sldNum" sz="quarter" idx="11"/>
          </p:nvPr>
        </p:nvSpPr>
        <p:spPr>
          <a:noFill/>
        </p:spPr>
        <p:txBody>
          <a:bodyPr/>
          <a:lstStyle/>
          <a:p>
            <a:fld id="{32041126-2D00-4D3D-A466-C97785B61DFF}" type="slidenum">
              <a:rPr lang="ar-SA" smtClean="0"/>
              <a:pPr/>
              <a:t>2</a:t>
            </a:fld>
            <a:endParaRPr lang="en-US" smtClean="0"/>
          </a:p>
        </p:txBody>
      </p:sp>
      <p:sp>
        <p:nvSpPr>
          <p:cNvPr id="524291" name="Rectangle 3"/>
          <p:cNvSpPr>
            <a:spLocks noGrp="1" noChangeArrowheads="1"/>
          </p:cNvSpPr>
          <p:nvPr>
            <p:ph type="body" idx="1"/>
          </p:nvPr>
        </p:nvSpPr>
        <p:spPr>
          <a:xfrm>
            <a:off x="1001713" y="1236663"/>
            <a:ext cx="7380287" cy="4630737"/>
          </a:xfrm>
          <a:solidFill>
            <a:srgbClr val="F8F9BD"/>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40000"/>
              </a:lnSpc>
              <a:buClr>
                <a:srgbClr val="CC3300"/>
              </a:buClr>
              <a:buFontTx/>
              <a:buAutoNum type="arabicPeriod"/>
              <a:defRPr/>
            </a:pPr>
            <a:r>
              <a:rPr lang="en-US" sz="2400" dirty="0" smtClean="0"/>
              <a:t>Visualize and define the </a:t>
            </a:r>
            <a:r>
              <a:rPr lang="en-US" sz="2400" b="1" u="sng" dirty="0" smtClean="0">
                <a:effectLst>
                  <a:outerShdw blurRad="38100" dist="38100" dir="2700000" algn="tl">
                    <a:srgbClr val="C0C0C0"/>
                  </a:outerShdw>
                </a:effectLst>
              </a:rPr>
              <a:t>activities</a:t>
            </a:r>
            <a:r>
              <a:rPr lang="en-US" sz="2400" dirty="0" smtClean="0"/>
              <a:t>.</a:t>
            </a:r>
          </a:p>
          <a:p>
            <a:pPr marL="304800" indent="-304800" algn="just">
              <a:lnSpc>
                <a:spcPct val="140000"/>
              </a:lnSpc>
              <a:buClr>
                <a:srgbClr val="CC3300"/>
              </a:buClr>
              <a:buFontTx/>
              <a:buAutoNum type="arabicPeriod"/>
              <a:defRPr/>
            </a:pPr>
            <a:r>
              <a:rPr lang="en-US" sz="2400" dirty="0" smtClean="0"/>
              <a:t>Sequence the activities (</a:t>
            </a:r>
            <a:r>
              <a:rPr lang="en-US" sz="2400" b="1" u="sng" dirty="0" smtClean="0">
                <a:effectLst>
                  <a:outerShdw blurRad="38100" dist="38100" dir="2700000" algn="tl">
                    <a:srgbClr val="C0C0C0"/>
                  </a:outerShdw>
                </a:effectLst>
              </a:rPr>
              <a:t>Job Logic</a:t>
            </a:r>
            <a:r>
              <a:rPr lang="en-US" sz="2400" dirty="0" smtClean="0"/>
              <a:t>).</a:t>
            </a:r>
          </a:p>
          <a:p>
            <a:pPr marL="304800" indent="-304800" algn="just">
              <a:lnSpc>
                <a:spcPct val="140000"/>
              </a:lnSpc>
              <a:buClr>
                <a:srgbClr val="CC3300"/>
              </a:buClr>
              <a:buFontTx/>
              <a:buAutoNum type="arabicPeriod"/>
              <a:defRPr/>
            </a:pPr>
            <a:r>
              <a:rPr lang="en-US" sz="2400" dirty="0" smtClean="0"/>
              <a:t>Estimate the </a:t>
            </a:r>
            <a:r>
              <a:rPr lang="en-US" sz="2400" b="1" u="sng" dirty="0" smtClean="0">
                <a:effectLst>
                  <a:outerShdw blurRad="38100" dist="38100" dir="2700000" algn="tl">
                    <a:srgbClr val="C0C0C0"/>
                  </a:outerShdw>
                </a:effectLst>
              </a:rPr>
              <a:t>activity duration</a:t>
            </a:r>
            <a:r>
              <a:rPr lang="en-US" sz="2400" dirty="0" smtClean="0"/>
              <a:t>.</a:t>
            </a:r>
          </a:p>
          <a:p>
            <a:pPr marL="304800" indent="-304800" algn="just">
              <a:lnSpc>
                <a:spcPct val="140000"/>
              </a:lnSpc>
              <a:buClr>
                <a:srgbClr val="CC3300"/>
              </a:buClr>
              <a:buFontTx/>
              <a:buAutoNum type="arabicPeriod"/>
              <a:defRPr/>
            </a:pPr>
            <a:r>
              <a:rPr lang="en-US" sz="2400" b="1" u="sng" dirty="0" smtClean="0">
                <a:effectLst>
                  <a:outerShdw blurRad="38100" dist="38100" dir="2700000" algn="tl">
                    <a:srgbClr val="C0C0C0"/>
                  </a:outerShdw>
                </a:effectLst>
              </a:rPr>
              <a:t>Schedule</a:t>
            </a:r>
            <a:r>
              <a:rPr lang="en-US" sz="2400" dirty="0" smtClean="0"/>
              <a:t> of the project or phase.</a:t>
            </a:r>
          </a:p>
          <a:p>
            <a:pPr marL="304800" indent="-304800" algn="just">
              <a:lnSpc>
                <a:spcPct val="140000"/>
              </a:lnSpc>
              <a:buClr>
                <a:srgbClr val="CC3300"/>
              </a:buClr>
              <a:buFontTx/>
              <a:buAutoNum type="arabicPeriod"/>
              <a:defRPr/>
            </a:pPr>
            <a:r>
              <a:rPr lang="en-US" sz="2400" dirty="0" smtClean="0"/>
              <a:t>Allocate and balance </a:t>
            </a:r>
            <a:r>
              <a:rPr lang="en-US" sz="2400" b="1" u="sng" dirty="0" smtClean="0">
                <a:effectLst>
                  <a:outerShdw blurRad="38100" dist="38100" dir="2700000" algn="tl">
                    <a:srgbClr val="C0C0C0"/>
                  </a:outerShdw>
                </a:effectLst>
              </a:rPr>
              <a:t>resources</a:t>
            </a:r>
            <a:r>
              <a:rPr lang="en-US" sz="2400" dirty="0" smtClean="0"/>
              <a:t>.</a:t>
            </a:r>
          </a:p>
          <a:p>
            <a:pPr marL="304800" indent="-304800" algn="just">
              <a:lnSpc>
                <a:spcPct val="140000"/>
              </a:lnSpc>
              <a:buClr>
                <a:srgbClr val="CC3300"/>
              </a:buClr>
              <a:buFontTx/>
              <a:buAutoNum type="arabicPeriod"/>
              <a:defRPr/>
            </a:pPr>
            <a:r>
              <a:rPr lang="en-US" sz="2400" dirty="0" smtClean="0"/>
              <a:t>Compare target, planned and actual dates and </a:t>
            </a:r>
            <a:r>
              <a:rPr lang="en-US" sz="2400" b="1" u="sng" dirty="0" smtClean="0">
                <a:effectLst>
                  <a:outerShdw blurRad="38100" dist="38100" dir="2700000" algn="tl">
                    <a:srgbClr val="C0C0C0"/>
                  </a:outerShdw>
                </a:effectLst>
              </a:rPr>
              <a:t>update</a:t>
            </a:r>
            <a:r>
              <a:rPr lang="en-US" sz="2400" dirty="0" smtClean="0"/>
              <a:t> as necessary.</a:t>
            </a:r>
          </a:p>
          <a:p>
            <a:pPr marL="304800" indent="-304800" algn="just">
              <a:lnSpc>
                <a:spcPct val="140000"/>
              </a:lnSpc>
              <a:buClr>
                <a:srgbClr val="CC3300"/>
              </a:buClr>
              <a:buFontTx/>
              <a:buAutoNum type="arabicPeriod"/>
              <a:defRPr/>
            </a:pPr>
            <a:r>
              <a:rPr lang="en-US" sz="2400" b="1" u="sng" dirty="0" smtClean="0">
                <a:effectLst>
                  <a:outerShdw blurRad="38100" dist="38100" dir="2700000" algn="tl">
                    <a:srgbClr val="C0C0C0"/>
                  </a:outerShdw>
                </a:effectLst>
              </a:rPr>
              <a:t>Control</a:t>
            </a:r>
            <a:r>
              <a:rPr lang="en-US" sz="2400" dirty="0" smtClean="0"/>
              <a:t> the time schedule with respect to </a:t>
            </a:r>
            <a:r>
              <a:rPr lang="en-US" sz="2400" b="1" u="sng" dirty="0" smtClean="0">
                <a:effectLst>
                  <a:outerShdw blurRad="38100" dist="38100" dir="2700000" algn="tl">
                    <a:srgbClr val="C0C0C0"/>
                  </a:outerShdw>
                </a:effectLst>
              </a:rPr>
              <a:t>changes</a:t>
            </a:r>
            <a:r>
              <a:rPr lang="en-US" sz="2400" dirty="0" smtClean="0"/>
              <a:t>.</a:t>
            </a:r>
            <a:endParaRPr lang="de-DE" sz="2400" dirty="0" smtClean="0"/>
          </a:p>
        </p:txBody>
      </p:sp>
      <p:sp>
        <p:nvSpPr>
          <p:cNvPr id="6" name="Rectangle 5"/>
          <p:cNvSpPr>
            <a:spLocks noChangeArrowheads="1"/>
          </p:cNvSpPr>
          <p:nvPr/>
        </p:nvSpPr>
        <p:spPr bwMode="auto">
          <a:xfrm>
            <a:off x="609600" y="246062"/>
            <a:ext cx="7467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Processes of Time Planning and Control</a:t>
            </a:r>
            <a:endParaRPr lang="de-DE" sz="280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1DAF4FA-32FE-4734-8FF3-BBE8638FDEA8}" type="datetime8">
              <a:rPr lang="en-US" smtClean="0"/>
              <a:pPr/>
              <a:t>3/13/2017 1:23 PM</a:t>
            </a:fld>
            <a:endParaRPr lang="en-US" smtClean="0"/>
          </a:p>
        </p:txBody>
      </p:sp>
      <p:sp>
        <p:nvSpPr>
          <p:cNvPr id="37891" name="Slide Number Placeholder 4"/>
          <p:cNvSpPr>
            <a:spLocks noGrp="1"/>
          </p:cNvSpPr>
          <p:nvPr>
            <p:ph type="sldNum" sz="quarter" idx="11"/>
          </p:nvPr>
        </p:nvSpPr>
        <p:spPr>
          <a:noFill/>
        </p:spPr>
        <p:txBody>
          <a:bodyPr/>
          <a:lstStyle/>
          <a:p>
            <a:fld id="{48856867-2685-451E-A1CC-B71C8AD3A3E3}" type="slidenum">
              <a:rPr lang="ar-SA" smtClean="0"/>
              <a:pPr/>
              <a:t>20</a:t>
            </a:fld>
            <a:endParaRPr lang="en-US" smtClean="0"/>
          </a:p>
        </p:txBody>
      </p:sp>
      <p:sp>
        <p:nvSpPr>
          <p:cNvPr id="530434" name="Rectangle 2"/>
          <p:cNvSpPr>
            <a:spLocks noGrp="1" noChangeArrowheads="1"/>
          </p:cNvSpPr>
          <p:nvPr>
            <p:ph type="body" idx="1"/>
          </p:nvPr>
        </p:nvSpPr>
        <p:spPr>
          <a:xfrm>
            <a:off x="838200" y="1295400"/>
            <a:ext cx="8001000" cy="44418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Font typeface="Wingdings" pitchFamily="2" charset="2"/>
              <a:buChar char="Ø"/>
              <a:defRPr/>
            </a:pPr>
            <a:r>
              <a:rPr lang="en-US" sz="1800" dirty="0" smtClean="0"/>
              <a:t>Critical activity is quickly identified as one whose two start times at the left of the activity box are equal. Also equal are the two finish times at the right of the activity box.</a:t>
            </a:r>
          </a:p>
          <a:p>
            <a:pPr marL="454025" indent="-454025" algn="just">
              <a:buClr>
                <a:srgbClr val="CC3300"/>
              </a:buClr>
              <a:buFont typeface="Wingdings" pitchFamily="2" charset="2"/>
              <a:buNone/>
              <a:defRPr/>
            </a:pPr>
            <a:endParaRPr lang="en-US" sz="800" dirty="0" smtClean="0"/>
          </a:p>
          <a:p>
            <a:pPr marL="454025" indent="-454025" algn="just">
              <a:buClr>
                <a:srgbClr val="CC3300"/>
              </a:buClr>
              <a:buFont typeface="Wingdings" pitchFamily="2" charset="2"/>
              <a:buChar char="Ø"/>
              <a:defRPr/>
            </a:pPr>
            <a:r>
              <a:rPr lang="en-US" sz="1800" dirty="0" smtClean="0"/>
              <a:t>The critical activities must form a continuous path from project beginning to project end, this chain of critical activities is called the "critical path".</a:t>
            </a:r>
          </a:p>
          <a:p>
            <a:pPr marL="454025" indent="-454025" algn="just">
              <a:buClr>
                <a:srgbClr val="CC3300"/>
              </a:buClr>
              <a:buFont typeface="Wingdings" pitchFamily="2" charset="2"/>
              <a:buNone/>
              <a:defRPr/>
            </a:pPr>
            <a:endParaRPr lang="en-US" sz="800" dirty="0" smtClean="0"/>
          </a:p>
          <a:p>
            <a:pPr marL="454025" indent="-454025" algn="just">
              <a:buClr>
                <a:srgbClr val="CC3300"/>
              </a:buClr>
              <a:buFont typeface="Wingdings" pitchFamily="2" charset="2"/>
              <a:buChar char="Ø"/>
              <a:defRPr/>
            </a:pPr>
            <a:r>
              <a:rPr lang="en-US" sz="1800" dirty="0" smtClean="0"/>
              <a:t>The critical path is normally indicated on the diagram in some distinctive way such as with colors, heavy lines, or double lines.</a:t>
            </a:r>
          </a:p>
          <a:p>
            <a:pPr marL="454025" indent="-454025" algn="just">
              <a:buClr>
                <a:srgbClr val="CC3300"/>
              </a:buClr>
              <a:buFont typeface="Wingdings" pitchFamily="2" charset="2"/>
              <a:buChar char="Ø"/>
              <a:defRPr/>
            </a:pPr>
            <a:endParaRPr lang="en-US" sz="800" dirty="0" smtClean="0"/>
          </a:p>
          <a:p>
            <a:pPr marL="454025" indent="-454025" algn="just">
              <a:buClr>
                <a:srgbClr val="CC3300"/>
              </a:buClr>
              <a:buFont typeface="Wingdings" pitchFamily="2" charset="2"/>
              <a:buChar char="Ø"/>
              <a:defRPr/>
            </a:pPr>
            <a:r>
              <a:rPr lang="en-US" sz="1800" dirty="0" smtClean="0"/>
              <a:t>The critical path is the longest path in the network.</a:t>
            </a:r>
          </a:p>
          <a:p>
            <a:pPr marL="454025" indent="-454025" algn="just">
              <a:buClr>
                <a:srgbClr val="CC3300"/>
              </a:buClr>
              <a:buFont typeface="Wingdings" pitchFamily="2" charset="2"/>
              <a:buChar char="Ø"/>
              <a:defRPr/>
            </a:pPr>
            <a:endParaRPr lang="en-US" sz="800" dirty="0" smtClean="0"/>
          </a:p>
          <a:p>
            <a:pPr marL="454025" indent="-454025" algn="just">
              <a:buClr>
                <a:srgbClr val="CC3300"/>
              </a:buClr>
              <a:buFont typeface="Wingdings" pitchFamily="2" charset="2"/>
              <a:buChar char="Ø"/>
              <a:defRPr/>
            </a:pPr>
            <a:r>
              <a:rPr lang="en-US" sz="1800" dirty="0" smtClean="0"/>
              <a:t>Any delay in the finish date of a critical activity, for whatever reason, automatically prolongs project completion by the same amount.</a:t>
            </a:r>
          </a:p>
        </p:txBody>
      </p:sp>
      <p:sp>
        <p:nvSpPr>
          <p:cNvPr id="530435" name="Rectangle 3"/>
          <p:cNvSpPr>
            <a:spLocks noChangeArrowheads="1"/>
          </p:cNvSpPr>
          <p:nvPr/>
        </p:nvSpPr>
        <p:spPr bwMode="auto">
          <a:xfrm>
            <a:off x="623888" y="322263"/>
            <a:ext cx="3338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CRITICAL PATH</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1C61E448-194E-4C7B-AD84-A4308C4A8C11}" type="datetime8">
              <a:rPr lang="en-US" smtClean="0"/>
              <a:pPr/>
              <a:t>3/13/2017 1:23 PM</a:t>
            </a:fld>
            <a:endParaRPr lang="en-US" smtClean="0"/>
          </a:p>
        </p:txBody>
      </p:sp>
      <p:sp>
        <p:nvSpPr>
          <p:cNvPr id="38915" name="Slide Number Placeholder 4"/>
          <p:cNvSpPr>
            <a:spLocks noGrp="1"/>
          </p:cNvSpPr>
          <p:nvPr>
            <p:ph type="sldNum" sz="quarter" idx="11"/>
          </p:nvPr>
        </p:nvSpPr>
        <p:spPr>
          <a:noFill/>
        </p:spPr>
        <p:txBody>
          <a:bodyPr/>
          <a:lstStyle/>
          <a:p>
            <a:fld id="{A2367B33-62C8-4B44-8895-8CB80984B253}" type="slidenum">
              <a:rPr lang="ar-SA" smtClean="0"/>
              <a:pPr/>
              <a:t>21</a:t>
            </a:fld>
            <a:endParaRPr lang="en-US" smtClean="0"/>
          </a:p>
        </p:txBody>
      </p:sp>
      <p:sp>
        <p:nvSpPr>
          <p:cNvPr id="531458" name="Rectangle 2"/>
          <p:cNvSpPr>
            <a:spLocks noGrp="1" noChangeArrowheads="1"/>
          </p:cNvSpPr>
          <p:nvPr>
            <p:ph type="body" idx="1"/>
          </p:nvPr>
        </p:nvSpPr>
        <p:spPr>
          <a:xfrm>
            <a:off x="762000" y="1235075"/>
            <a:ext cx="8077200" cy="47085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SzTx/>
              <a:buFont typeface="Wingdings" pitchFamily="2" charset="2"/>
              <a:buChar char="Ø"/>
              <a:defRPr/>
            </a:pPr>
            <a:r>
              <a:rPr lang="en-US" sz="2000" dirty="0" smtClean="0"/>
              <a:t>The free float of an activity is the amount of time by which the completion of that activity can be deferred without delaying the early start of the following activities.</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The free float of an activity is found by subtracting its earliest finish time from the earliest start time of the activities directly following.</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b="1" dirty="0" smtClean="0">
                <a:solidFill>
                  <a:schemeClr val="accent6"/>
                </a:solidFill>
              </a:rPr>
              <a:t>FF</a:t>
            </a:r>
            <a:r>
              <a:rPr lang="en-US" sz="2000" dirty="0" smtClean="0"/>
              <a:t> = The smallest of the ES value of those activities immediately following - EF of the activity.</a:t>
            </a:r>
          </a:p>
          <a:p>
            <a:pPr marL="1081088" lvl="2" indent="-269875" algn="just">
              <a:buClr>
                <a:srgbClr val="CC3300"/>
              </a:buClr>
              <a:buSzTx/>
              <a:buFontTx/>
              <a:buNone/>
              <a:defRPr/>
            </a:pPr>
            <a:r>
              <a:rPr lang="en-US" sz="2000" dirty="0" smtClean="0"/>
              <a:t>= the smallest of the earliest start time of the successor activities minus the earliest finish time of the activity in question.</a:t>
            </a:r>
          </a:p>
          <a:p>
            <a:pPr marL="1081088" lvl="2" indent="-269875" algn="ctr">
              <a:buClr>
                <a:srgbClr val="CC3300"/>
              </a:buClr>
              <a:buSzTx/>
              <a:buFontTx/>
              <a:buNone/>
              <a:defRPr/>
            </a:pPr>
            <a:r>
              <a:rPr lang="en-US" sz="2400" b="1" dirty="0" smtClean="0">
                <a:solidFill>
                  <a:schemeClr val="accent6"/>
                </a:solidFill>
              </a:rPr>
              <a:t>FF</a:t>
            </a:r>
            <a:r>
              <a:rPr lang="en-US" sz="2400" b="1" baseline="-25000" dirty="0" smtClean="0">
                <a:solidFill>
                  <a:schemeClr val="accent6"/>
                </a:solidFill>
              </a:rPr>
              <a:t>i</a:t>
            </a:r>
            <a:r>
              <a:rPr lang="en-US" sz="2400" b="1" dirty="0" smtClean="0">
                <a:solidFill>
                  <a:schemeClr val="accent6"/>
                </a:solidFill>
              </a:rPr>
              <a:t> = Min. (ES</a:t>
            </a:r>
            <a:r>
              <a:rPr lang="en-US" sz="2400" b="1" baseline="-25000" dirty="0" smtClean="0">
                <a:solidFill>
                  <a:schemeClr val="accent6"/>
                </a:solidFill>
              </a:rPr>
              <a:t>j</a:t>
            </a:r>
            <a:r>
              <a:rPr lang="en-US" sz="2400" b="1" dirty="0" smtClean="0">
                <a:solidFill>
                  <a:schemeClr val="accent6"/>
                </a:solidFill>
              </a:rPr>
              <a:t>) - EF</a:t>
            </a:r>
            <a:r>
              <a:rPr lang="en-US" sz="2400" b="1" baseline="-25000" dirty="0" smtClean="0">
                <a:solidFill>
                  <a:schemeClr val="accent6"/>
                </a:solidFill>
              </a:rPr>
              <a:t>i</a:t>
            </a:r>
          </a:p>
        </p:txBody>
      </p:sp>
      <p:sp>
        <p:nvSpPr>
          <p:cNvPr id="531459" name="Rectangle 3"/>
          <p:cNvSpPr>
            <a:spLocks noChangeArrowheads="1"/>
          </p:cNvSpPr>
          <p:nvPr/>
        </p:nvSpPr>
        <p:spPr bwMode="auto">
          <a:xfrm>
            <a:off x="623888" y="322263"/>
            <a:ext cx="3338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FREE FLOAT</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5EAC09BE-B27E-4282-B680-A9B25CC1D17E}" type="datetime8">
              <a:rPr lang="en-US" smtClean="0"/>
              <a:pPr/>
              <a:t>3/13/2017 1:23 PM</a:t>
            </a:fld>
            <a:endParaRPr lang="en-US" smtClean="0"/>
          </a:p>
        </p:txBody>
      </p:sp>
      <p:sp>
        <p:nvSpPr>
          <p:cNvPr id="39939" name="Slide Number Placeholder 4"/>
          <p:cNvSpPr>
            <a:spLocks noGrp="1"/>
          </p:cNvSpPr>
          <p:nvPr>
            <p:ph type="sldNum" sz="quarter" idx="11"/>
          </p:nvPr>
        </p:nvSpPr>
        <p:spPr>
          <a:noFill/>
        </p:spPr>
        <p:txBody>
          <a:bodyPr/>
          <a:lstStyle/>
          <a:p>
            <a:fld id="{B8C40A5A-3CA5-4D26-88A0-6BA5D63EB069}" type="slidenum">
              <a:rPr lang="ar-SA" smtClean="0"/>
              <a:pPr/>
              <a:t>22</a:t>
            </a:fld>
            <a:endParaRPr lang="en-US" smtClean="0"/>
          </a:p>
        </p:txBody>
      </p:sp>
      <p:sp>
        <p:nvSpPr>
          <p:cNvPr id="533506" name="Rectangle 2"/>
          <p:cNvSpPr>
            <a:spLocks noGrp="1" noChangeArrowheads="1"/>
          </p:cNvSpPr>
          <p:nvPr>
            <p:ph type="body" idx="1"/>
          </p:nvPr>
        </p:nvSpPr>
        <p:spPr>
          <a:xfrm>
            <a:off x="914400" y="1438275"/>
            <a:ext cx="7772400" cy="41243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Low">
              <a:buClr>
                <a:srgbClr val="CC3300"/>
              </a:buClr>
              <a:buSzTx/>
              <a:buFont typeface="Wingdings" pitchFamily="2" charset="2"/>
              <a:buChar char="Ø"/>
              <a:defRPr/>
            </a:pPr>
            <a:r>
              <a:rPr lang="en-US" sz="2000" dirty="0" smtClean="0"/>
              <a:t>Activity times (ES, EF, LS, LF) obtained from previous calculations are expressed in terms of expired </a:t>
            </a:r>
            <a:r>
              <a:rPr lang="en-US" sz="2000" b="1" u="sng" dirty="0" smtClean="0">
                <a:effectLst>
                  <a:outerShdw blurRad="38100" dist="38100" dir="2700000" algn="tl">
                    <a:srgbClr val="C0C0C0"/>
                  </a:outerShdw>
                </a:effectLst>
              </a:rPr>
              <a:t>working days</a:t>
            </a:r>
            <a:r>
              <a:rPr lang="en-US" sz="2000" dirty="0" smtClean="0"/>
              <a:t>.</a:t>
            </a:r>
          </a:p>
          <a:p>
            <a:pPr marL="454025" indent="-454025" algn="justLow">
              <a:buClr>
                <a:srgbClr val="CC3300"/>
              </a:buClr>
              <a:buSzTx/>
              <a:buFont typeface="Wingdings" pitchFamily="2" charset="2"/>
              <a:buNone/>
              <a:defRPr/>
            </a:pPr>
            <a:endParaRPr lang="en-US" sz="2000" dirty="0" smtClean="0"/>
          </a:p>
          <a:p>
            <a:pPr marL="454025" indent="-454025" algn="justLow">
              <a:buClr>
                <a:srgbClr val="CC3300"/>
              </a:buClr>
              <a:buSzTx/>
              <a:buFont typeface="Wingdings" pitchFamily="2" charset="2"/>
              <a:buChar char="Ø"/>
              <a:defRPr/>
            </a:pPr>
            <a:r>
              <a:rPr lang="en-US" sz="2000" dirty="0" smtClean="0"/>
              <a:t>For purposes of project directing, monitoring and control, it is necessary to convert these times to </a:t>
            </a:r>
            <a:r>
              <a:rPr lang="en-US" sz="2000" b="1" u="sng" dirty="0" smtClean="0">
                <a:effectLst>
                  <a:outerShdw blurRad="38100" dist="38100" dir="2700000" algn="tl">
                    <a:srgbClr val="C0C0C0"/>
                  </a:outerShdw>
                </a:effectLst>
              </a:rPr>
              <a:t>calendar dates</a:t>
            </a:r>
            <a:r>
              <a:rPr lang="en-US" sz="2000" dirty="0" smtClean="0"/>
              <a:t> on which each activity is expected to start and finish.</a:t>
            </a:r>
          </a:p>
          <a:p>
            <a:pPr marL="454025" indent="-454025" algn="justLow">
              <a:buClr>
                <a:srgbClr val="CC3300"/>
              </a:buClr>
              <a:buSzTx/>
              <a:buFont typeface="Wingdings" pitchFamily="2" charset="2"/>
              <a:buNone/>
              <a:defRPr/>
            </a:pPr>
            <a:endParaRPr lang="en-US" sz="2000" dirty="0" smtClean="0"/>
          </a:p>
          <a:p>
            <a:pPr marL="454025" indent="-454025" algn="justLow">
              <a:buClr>
                <a:srgbClr val="CC3300"/>
              </a:buClr>
              <a:buSzTx/>
              <a:buFont typeface="Wingdings" pitchFamily="2" charset="2"/>
              <a:buChar char="Ø"/>
              <a:defRPr/>
            </a:pPr>
            <a:r>
              <a:rPr lang="en-US" sz="2000" dirty="0" smtClean="0"/>
              <a:t>This is done with the aid of a </a:t>
            </a:r>
            <a:r>
              <a:rPr lang="en-US" sz="2000" b="1" u="sng" dirty="0" smtClean="0">
                <a:effectLst>
                  <a:outerShdw blurRad="38100" dist="38100" dir="2700000" algn="tl">
                    <a:srgbClr val="C0C0C0"/>
                  </a:outerShdw>
                </a:effectLst>
              </a:rPr>
              <a:t>calendar</a:t>
            </a:r>
            <a:r>
              <a:rPr lang="en-US" sz="2000" dirty="0" smtClean="0"/>
              <a:t> on which the working days are numbered consecutively, starting with number 1 on the anticipated start date and skipping weekends and holidays. </a:t>
            </a:r>
          </a:p>
        </p:txBody>
      </p:sp>
      <p:sp>
        <p:nvSpPr>
          <p:cNvPr id="533507" name="Rectangle 3"/>
          <p:cNvSpPr>
            <a:spLocks noChangeArrowheads="1"/>
          </p:cNvSpPr>
          <p:nvPr/>
        </p:nvSpPr>
        <p:spPr bwMode="auto">
          <a:xfrm>
            <a:off x="623888" y="322263"/>
            <a:ext cx="5853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CALENDAR-DATE SCHEDULE</a:t>
            </a:r>
            <a:endParaRPr lang="de-DE" sz="1900">
              <a:solidFill>
                <a:srgbClr val="CC3300"/>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02220557-D6A6-4529-BEA6-32379FF82E4D}" type="datetime8">
              <a:rPr lang="en-US" smtClean="0"/>
              <a:pPr/>
              <a:t>3/13/2017 1:23 PM</a:t>
            </a:fld>
            <a:endParaRPr lang="en-US" smtClean="0"/>
          </a:p>
        </p:txBody>
      </p:sp>
      <p:sp>
        <p:nvSpPr>
          <p:cNvPr id="40963" name="Slide Number Placeholder 4"/>
          <p:cNvSpPr>
            <a:spLocks noGrp="1"/>
          </p:cNvSpPr>
          <p:nvPr>
            <p:ph type="sldNum" sz="quarter" idx="11"/>
          </p:nvPr>
        </p:nvSpPr>
        <p:spPr>
          <a:noFill/>
        </p:spPr>
        <p:txBody>
          <a:bodyPr/>
          <a:lstStyle/>
          <a:p>
            <a:fld id="{DF622C03-B450-41E2-B8F1-4A8CD0BA057E}" type="slidenum">
              <a:rPr lang="ar-SA" smtClean="0"/>
              <a:pPr/>
              <a:t>23</a:t>
            </a:fld>
            <a:endParaRPr lang="en-US" smtClean="0"/>
          </a:p>
        </p:txBody>
      </p:sp>
      <p:sp>
        <p:nvSpPr>
          <p:cNvPr id="534531"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Diagramming</a:t>
            </a:r>
            <a:endParaRPr lang="de-DE" sz="1900" dirty="0">
              <a:solidFill>
                <a:srgbClr val="CC3300"/>
              </a:solidFill>
            </a:endParaRPr>
          </a:p>
        </p:txBody>
      </p:sp>
      <p:sp>
        <p:nvSpPr>
          <p:cNvPr id="10" name="TextBox 9"/>
          <p:cNvSpPr txBox="1"/>
          <p:nvPr/>
        </p:nvSpPr>
        <p:spPr>
          <a:xfrm>
            <a:off x="838200" y="1137821"/>
            <a:ext cx="7848600" cy="4678204"/>
          </a:xfrm>
          <a:prstGeom prst="rect">
            <a:avLst/>
          </a:prstGeom>
          <a:solidFill>
            <a:schemeClr val="bg1"/>
          </a:solidFill>
          <a:ln>
            <a:solidFill>
              <a:schemeClr val="tx1"/>
            </a:solidFill>
          </a:ln>
          <a:effectLst>
            <a:innerShdw blurRad="63500" dist="50800" dir="18900000">
              <a:prstClr val="black">
                <a:alpha val="50000"/>
              </a:prstClr>
            </a:innerShdw>
          </a:effectLst>
        </p:spPr>
        <p:txBody>
          <a:bodyPr>
            <a:spAutoFit/>
          </a:bodyPr>
          <a:lstStyle/>
          <a:p>
            <a:pPr marL="363538" indent="-363538" algn="just">
              <a:buClr>
                <a:srgbClr val="FF0000"/>
              </a:buClr>
              <a:buFont typeface="Wingdings" pitchFamily="2" charset="2"/>
              <a:buChar char="q"/>
              <a:defRPr/>
            </a:pPr>
            <a:r>
              <a:rPr lang="en-US" sz="2400" b="0" dirty="0"/>
              <a:t>An important extension to the original activity-on-node concept appeared around 1964.</a:t>
            </a:r>
          </a:p>
          <a:p>
            <a:pPr marL="363538" indent="-363538" algn="just">
              <a:buClr>
                <a:srgbClr val="FF0000"/>
              </a:buClr>
              <a:defRPr/>
            </a:pPr>
            <a:endParaRPr lang="en-US" sz="1200" b="0" dirty="0"/>
          </a:p>
          <a:p>
            <a:pPr marL="363538" indent="-363538" algn="just">
              <a:buClr>
                <a:srgbClr val="FF0000"/>
              </a:buClr>
              <a:buFont typeface="Wingdings" pitchFamily="2" charset="2"/>
              <a:buChar char="q"/>
              <a:defRPr/>
            </a:pPr>
            <a:r>
              <a:rPr lang="en-US" sz="2400" b="0" dirty="0"/>
              <a:t>The sole relationship used in PERT/CPM network is finish to start type of dependency, with Fs</a:t>
            </a:r>
            <a:r>
              <a:rPr lang="en-US" sz="2400" b="0" baseline="-25000" dirty="0"/>
              <a:t>ij </a:t>
            </a:r>
            <a:r>
              <a:rPr lang="en-US" sz="2400" b="0" dirty="0"/>
              <a:t>= 0 .</a:t>
            </a:r>
          </a:p>
          <a:p>
            <a:pPr marL="363538" indent="-363538" algn="just">
              <a:buClr>
                <a:srgbClr val="FF0000"/>
              </a:buClr>
              <a:defRPr/>
            </a:pPr>
            <a:endParaRPr lang="en-US" sz="1200" b="0" dirty="0"/>
          </a:p>
          <a:p>
            <a:pPr marL="363538" indent="-363538" algn="just">
              <a:buClr>
                <a:srgbClr val="FF0000"/>
              </a:buClr>
              <a:buFont typeface="Wingdings" pitchFamily="2" charset="2"/>
              <a:buChar char="q"/>
              <a:defRPr/>
            </a:pPr>
            <a:r>
              <a:rPr lang="en-US" sz="2400" b="0" dirty="0"/>
              <a:t>Precedence diagramming includes precedence relationships among the activities. In Addition, one may specify a “lag time” associated with any of the precedence relationships, which can be used to account for overlapping times among activities.</a:t>
            </a:r>
          </a:p>
          <a:p>
            <a:pPr marL="363538" indent="-363538" algn="just">
              <a:buClr>
                <a:srgbClr val="FF0000"/>
              </a:buClr>
              <a:defRPr/>
            </a:pPr>
            <a:r>
              <a:rPr lang="en-US" sz="1000" b="0" dirty="0"/>
              <a:t> </a:t>
            </a:r>
          </a:p>
          <a:p>
            <a:pPr marL="363538" indent="-363538" algn="just">
              <a:buClr>
                <a:srgbClr val="FF0000"/>
              </a:buClr>
              <a:buFont typeface="Wingdings" pitchFamily="2" charset="2"/>
              <a:buChar char="q"/>
              <a:defRPr/>
            </a:pPr>
            <a:r>
              <a:rPr lang="en-US" sz="2400" b="0" dirty="0"/>
              <a:t>The computation of activity times (published in 1973) is more complex than AON.</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81688FFE-0416-430A-B866-88195A373E85}" type="datetime8">
              <a:rPr lang="en-US" smtClean="0"/>
              <a:pPr/>
              <a:t>3/13/2017 1:23 PM</a:t>
            </a:fld>
            <a:endParaRPr lang="en-US" smtClean="0"/>
          </a:p>
        </p:txBody>
      </p:sp>
      <p:sp>
        <p:nvSpPr>
          <p:cNvPr id="41987" name="Slide Number Placeholder 4"/>
          <p:cNvSpPr>
            <a:spLocks noGrp="1"/>
          </p:cNvSpPr>
          <p:nvPr>
            <p:ph type="sldNum" sz="quarter" idx="11"/>
          </p:nvPr>
        </p:nvSpPr>
        <p:spPr>
          <a:noFill/>
        </p:spPr>
        <p:txBody>
          <a:bodyPr/>
          <a:lstStyle/>
          <a:p>
            <a:fld id="{5D1590F1-AD2E-4C5E-80C0-CB2EA77D7C7F}" type="slidenum">
              <a:rPr lang="ar-SA" smtClean="0"/>
              <a:pPr/>
              <a:t>24</a:t>
            </a:fld>
            <a:endParaRPr lang="en-US" smtClean="0"/>
          </a:p>
        </p:txBody>
      </p:sp>
      <p:sp>
        <p:nvSpPr>
          <p:cNvPr id="534530" name="Rectangle 2"/>
          <p:cNvSpPr>
            <a:spLocks noGrp="1" noChangeArrowheads="1"/>
          </p:cNvSpPr>
          <p:nvPr>
            <p:ph type="body" idx="1"/>
          </p:nvPr>
        </p:nvSpPr>
        <p:spPr>
          <a:xfrm>
            <a:off x="914400" y="1196975"/>
            <a:ext cx="7772400" cy="46704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Low">
              <a:buClr>
                <a:srgbClr val="CC3300"/>
              </a:buClr>
              <a:buSzTx/>
              <a:buFont typeface="Wingdings" pitchFamily="2" charset="2"/>
              <a:buChar char="Ø"/>
              <a:defRPr/>
            </a:pPr>
            <a:r>
              <a:rPr lang="en-US" sz="1800" dirty="0" smtClean="0"/>
              <a:t>In many cases,  there is a delay between the completion of one activity and the start of another following or there is a need to show that one activity will </a:t>
            </a:r>
            <a:r>
              <a:rPr lang="en-US" sz="1800" b="1" dirty="0" smtClean="0">
                <a:effectLst>
                  <a:outerShdw blurRad="38100" dist="38100" dir="2700000" algn="tl">
                    <a:srgbClr val="000000">
                      <a:alpha val="43137"/>
                    </a:srgbClr>
                  </a:outerShdw>
                </a:effectLst>
              </a:rPr>
              <a:t>overlap</a:t>
            </a:r>
            <a:r>
              <a:rPr lang="en-US" sz="1800" dirty="0" smtClean="0"/>
              <a:t> another in some fashion.</a:t>
            </a:r>
          </a:p>
          <a:p>
            <a:pPr marL="454025" indent="-454025" algn="justLow">
              <a:buClr>
                <a:srgbClr val="CC3300"/>
              </a:buClr>
              <a:buSzTx/>
              <a:buFont typeface="Wingdings" pitchFamily="2" charset="2"/>
              <a:buNone/>
              <a:defRPr/>
            </a:pPr>
            <a:endParaRPr lang="en-US" sz="800" dirty="0" smtClean="0"/>
          </a:p>
          <a:p>
            <a:pPr marL="454025" indent="-454025" algn="justLow">
              <a:buClr>
                <a:srgbClr val="CC3300"/>
              </a:buClr>
              <a:buSzTx/>
              <a:buFont typeface="Wingdings" pitchFamily="2" charset="2"/>
              <a:buChar char="Ø"/>
              <a:defRPr/>
            </a:pPr>
            <a:r>
              <a:rPr lang="en-US" sz="1800" dirty="0" smtClean="0"/>
              <a:t>A successor "</a:t>
            </a:r>
            <a:r>
              <a:rPr lang="en-US" sz="1800" b="1" u="sng" dirty="0" smtClean="0">
                <a:effectLst>
                  <a:outerShdw blurRad="38100" dist="38100" dir="2700000" algn="tl">
                    <a:srgbClr val="C0C0C0"/>
                  </a:outerShdw>
                </a:effectLst>
              </a:rPr>
              <a:t>lags</a:t>
            </a:r>
            <a:r>
              <a:rPr lang="en-US" sz="1800" dirty="0" smtClean="0"/>
              <a:t>" a predecessor, but a predecessor "</a:t>
            </a:r>
            <a:r>
              <a:rPr lang="en-US" sz="1800" b="1" u="sng" dirty="0" smtClean="0">
                <a:effectLst>
                  <a:outerShdw blurRad="38100" dist="38100" dir="2700000" algn="tl">
                    <a:srgbClr val="C0C0C0"/>
                  </a:outerShdw>
                </a:effectLst>
              </a:rPr>
              <a:t>leads</a:t>
            </a:r>
            <a:r>
              <a:rPr lang="en-US" sz="1800" dirty="0" smtClean="0"/>
              <a:t>" a successor.</a:t>
            </a:r>
          </a:p>
          <a:p>
            <a:pPr marL="454025" indent="-454025" algn="justLow">
              <a:buClr>
                <a:srgbClr val="CC3300"/>
              </a:buClr>
              <a:buSzTx/>
              <a:buFont typeface="Wingdings" pitchFamily="2" charset="2"/>
              <a:buNone/>
              <a:defRPr/>
            </a:pPr>
            <a:endParaRPr lang="en-US" sz="800" dirty="0" smtClean="0"/>
          </a:p>
          <a:p>
            <a:pPr marL="454025" indent="-454025" algn="just">
              <a:buClr>
                <a:srgbClr val="CC3300"/>
              </a:buClr>
              <a:buSzTx/>
              <a:buFont typeface="Wingdings" pitchFamily="2" charset="2"/>
              <a:buChar char="Ø"/>
              <a:defRPr/>
            </a:pPr>
            <a:r>
              <a:rPr lang="en-US" sz="1800" dirty="0" smtClean="0"/>
              <a:t>Lag time can be designated on a dependency line with a positive, negative, or zero value.</a:t>
            </a:r>
          </a:p>
          <a:p>
            <a:pPr marL="454025" indent="-454025" algn="just">
              <a:buClr>
                <a:srgbClr val="CC3300"/>
              </a:buClr>
              <a:buSzTx/>
              <a:buFont typeface="Wingdings" pitchFamily="2" charset="2"/>
              <a:buNone/>
              <a:defRPr/>
            </a:pPr>
            <a:endParaRPr lang="en-US" sz="800" dirty="0" smtClean="0"/>
          </a:p>
          <a:p>
            <a:pPr marL="454025" indent="-454025" algn="just">
              <a:buClr>
                <a:srgbClr val="CC3300"/>
              </a:buClr>
              <a:buSzTx/>
              <a:buFont typeface="Wingdings" pitchFamily="2" charset="2"/>
              <a:buChar char="Ø"/>
              <a:defRPr/>
            </a:pPr>
            <a:r>
              <a:rPr lang="en-US" sz="1800" b="1" dirty="0" smtClean="0"/>
              <a:t>Limitations and Disadvantages of Lag</a:t>
            </a:r>
            <a:r>
              <a:rPr lang="en-US" sz="1800" dirty="0" smtClean="0"/>
              <a:t>: </a:t>
            </a:r>
          </a:p>
          <a:p>
            <a:pPr marL="938213" lvl="1" indent="-304800">
              <a:buClr>
                <a:schemeClr val="accent2"/>
              </a:buClr>
              <a:buSzTx/>
              <a:buFont typeface="Wingdings" pitchFamily="2" charset="2"/>
              <a:buChar char="q"/>
              <a:defRPr/>
            </a:pPr>
            <a:r>
              <a:rPr lang="en-US" sz="1800" dirty="0" smtClean="0"/>
              <a:t>Lag would complicate the scheduling process.</a:t>
            </a:r>
          </a:p>
          <a:p>
            <a:pPr marL="938213" lvl="1" indent="-304800">
              <a:buClr>
                <a:schemeClr val="accent2"/>
              </a:buClr>
              <a:buSzTx/>
              <a:buFont typeface="Wingdings" pitchFamily="2" charset="2"/>
              <a:buChar char="q"/>
              <a:defRPr/>
            </a:pPr>
            <a:r>
              <a:rPr lang="en-US" sz="1800" dirty="0" smtClean="0"/>
              <a:t>Lags are not extensively used except where the time effects are substantial for special project type. </a:t>
            </a:r>
          </a:p>
        </p:txBody>
      </p:sp>
      <p:sp>
        <p:nvSpPr>
          <p:cNvPr id="534531" name="Rectangle 3"/>
          <p:cNvSpPr>
            <a:spLocks noChangeArrowheads="1"/>
          </p:cNvSpPr>
          <p:nvPr/>
        </p:nvSpPr>
        <p:spPr bwMode="auto">
          <a:xfrm>
            <a:off x="623888" y="322263"/>
            <a:ext cx="3414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Lag / Lead Times</a:t>
            </a:r>
            <a:r>
              <a:rPr lang="en-US" sz="1900" dirty="0">
                <a:solidFill>
                  <a:srgbClr val="CC3300"/>
                </a:solidFill>
              </a:rPr>
              <a:t> </a:t>
            </a:r>
            <a:endParaRPr lang="de-DE" sz="1900" dirty="0">
              <a:solidFill>
                <a:srgbClr val="CC3300"/>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492B4BB5-CB5E-4DCA-A132-07E540733051}" type="datetime8">
              <a:rPr lang="en-US" smtClean="0"/>
              <a:pPr/>
              <a:t>3/13/2017 1:23 PM</a:t>
            </a:fld>
            <a:endParaRPr lang="en-US" smtClean="0"/>
          </a:p>
        </p:txBody>
      </p:sp>
      <p:sp>
        <p:nvSpPr>
          <p:cNvPr id="43011" name="Slide Number Placeholder 4"/>
          <p:cNvSpPr>
            <a:spLocks noGrp="1"/>
          </p:cNvSpPr>
          <p:nvPr>
            <p:ph type="sldNum" sz="quarter" idx="11"/>
          </p:nvPr>
        </p:nvSpPr>
        <p:spPr>
          <a:noFill/>
        </p:spPr>
        <p:txBody>
          <a:bodyPr/>
          <a:lstStyle/>
          <a:p>
            <a:fld id="{FE7C0BA6-3A53-47D1-AF70-5B69A0CA13F7}" type="slidenum">
              <a:rPr lang="ar-SA" smtClean="0"/>
              <a:pPr/>
              <a:t>25</a:t>
            </a:fld>
            <a:endParaRPr lang="en-US" smtClean="0"/>
          </a:p>
        </p:txBody>
      </p:sp>
      <p:sp>
        <p:nvSpPr>
          <p:cNvPr id="534531" name="Rectangle 3"/>
          <p:cNvSpPr>
            <a:spLocks noChangeArrowheads="1"/>
          </p:cNvSpPr>
          <p:nvPr/>
        </p:nvSpPr>
        <p:spPr bwMode="auto">
          <a:xfrm>
            <a:off x="623888" y="322263"/>
            <a:ext cx="7377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Diagramming Relationships</a:t>
            </a:r>
            <a:endParaRPr lang="de-DE" sz="1900" dirty="0">
              <a:solidFill>
                <a:srgbClr val="CC3300"/>
              </a:solidFill>
            </a:endParaRPr>
          </a:p>
        </p:txBody>
      </p:sp>
      <p:sp>
        <p:nvSpPr>
          <p:cNvPr id="10" name="TextBox 9"/>
          <p:cNvSpPr txBox="1"/>
          <p:nvPr/>
        </p:nvSpPr>
        <p:spPr>
          <a:xfrm>
            <a:off x="838200" y="1143000"/>
            <a:ext cx="7848600" cy="4801314"/>
          </a:xfrm>
          <a:prstGeom prst="rect">
            <a:avLst/>
          </a:prstGeom>
          <a:solidFill>
            <a:schemeClr val="bg1"/>
          </a:solidFill>
          <a:ln>
            <a:solidFill>
              <a:schemeClr val="tx1"/>
            </a:solidFill>
          </a:ln>
          <a:effectLst>
            <a:innerShdw blurRad="63500" dist="50800" dir="18900000">
              <a:prstClr val="black">
                <a:alpha val="50000"/>
              </a:prstClr>
            </a:innerShdw>
          </a:effectLst>
        </p:spPr>
        <p:txBody>
          <a:bodyPr>
            <a:spAutoFit/>
          </a:bodyPr>
          <a:lstStyle/>
          <a:p>
            <a:pPr marL="342900" indent="-342900" algn="just">
              <a:buClr>
                <a:srgbClr val="FF0000"/>
              </a:buClr>
              <a:buFont typeface="+mj-lt"/>
              <a:buAutoNum type="arabicPeriod"/>
              <a:defRPr/>
            </a:pPr>
            <a:r>
              <a:rPr lang="en-US" sz="2200" dirty="0">
                <a:effectLst>
                  <a:outerShdw blurRad="38100" dist="38100" dir="2700000" algn="tl">
                    <a:srgbClr val="000000">
                      <a:alpha val="43137"/>
                    </a:srgbClr>
                  </a:outerShdw>
                </a:effectLst>
              </a:rPr>
              <a:t>Start-to-Start (SS</a:t>
            </a:r>
            <a:r>
              <a:rPr lang="en-US" sz="2200" baseline="-25000" dirty="0">
                <a:effectLst>
                  <a:outerShdw blurRad="38100" dist="38100" dir="2700000" algn="tl">
                    <a:srgbClr val="000000">
                      <a:alpha val="43137"/>
                    </a:srgbClr>
                  </a:outerShdw>
                </a:effectLst>
              </a:rPr>
              <a:t>ij</a:t>
            </a:r>
            <a:r>
              <a:rPr lang="en-US" sz="2200" dirty="0">
                <a:effectLst>
                  <a:outerShdw blurRad="38100" dist="38100" dir="2700000" algn="tl">
                    <a:srgbClr val="000000">
                      <a:alpha val="43137"/>
                    </a:srgbClr>
                  </a:outerShdw>
                </a:effectLst>
              </a:rPr>
              <a:t>)</a:t>
            </a:r>
          </a:p>
          <a:p>
            <a:pPr marL="363538" algn="just">
              <a:defRPr/>
            </a:pPr>
            <a:r>
              <a:rPr lang="en-US" sz="2200" b="0" dirty="0"/>
              <a:t>SS</a:t>
            </a:r>
            <a:r>
              <a:rPr lang="en-US" sz="2200" b="0" baseline="-25000" dirty="0"/>
              <a:t>ij</a:t>
            </a:r>
            <a:r>
              <a:rPr lang="en-US" sz="2200" b="0" dirty="0"/>
              <a:t> is equal to the minimum number of time units that must be complete on the preceding activity (i) prior to the start of the successor (j). “Lag” is always applied to SS relation.</a:t>
            </a:r>
          </a:p>
          <a:p>
            <a:pPr algn="just">
              <a:defRPr/>
            </a:pPr>
            <a:endParaRPr lang="en-US" sz="1000" b="0" dirty="0"/>
          </a:p>
          <a:p>
            <a:pPr marL="342900" indent="-342900" algn="just">
              <a:buClr>
                <a:srgbClr val="FF0000"/>
              </a:buClr>
              <a:buFont typeface="+mj-lt"/>
              <a:buAutoNum type="arabicPeriod" startAt="2"/>
              <a:defRPr/>
            </a:pPr>
            <a:r>
              <a:rPr lang="en-US" sz="2200" dirty="0">
                <a:effectLst>
                  <a:outerShdw blurRad="38100" dist="38100" dir="2700000" algn="tl">
                    <a:srgbClr val="000000">
                      <a:alpha val="43137"/>
                    </a:srgbClr>
                  </a:outerShdw>
                </a:effectLst>
              </a:rPr>
              <a:t>Finish-to-Finish (FF</a:t>
            </a:r>
            <a:r>
              <a:rPr lang="en-US" sz="2200" baseline="-25000" dirty="0">
                <a:effectLst>
                  <a:outerShdw blurRad="38100" dist="38100" dir="2700000" algn="tl">
                    <a:srgbClr val="000000">
                      <a:alpha val="43137"/>
                    </a:srgbClr>
                  </a:outerShdw>
                </a:effectLst>
              </a:rPr>
              <a:t>ij</a:t>
            </a:r>
            <a:r>
              <a:rPr lang="en-US" sz="2200" dirty="0">
                <a:effectLst>
                  <a:outerShdw blurRad="38100" dist="38100" dir="2700000" algn="tl">
                    <a:srgbClr val="000000">
                      <a:alpha val="43137"/>
                    </a:srgbClr>
                  </a:outerShdw>
                </a:effectLst>
              </a:rPr>
              <a:t>)</a:t>
            </a:r>
          </a:p>
          <a:p>
            <a:pPr marL="363538" algn="just">
              <a:defRPr/>
            </a:pPr>
            <a:r>
              <a:rPr lang="en-US" sz="2200" b="0" dirty="0"/>
              <a:t>FF</a:t>
            </a:r>
            <a:r>
              <a:rPr lang="en-US" sz="2200" b="0" baseline="-25000" dirty="0"/>
              <a:t>ij</a:t>
            </a:r>
            <a:r>
              <a:rPr lang="en-US" sz="2200" b="0" dirty="0"/>
              <a:t> is equal to the minimum number of time units that must remain to be completed on the successor (j) after the completion of the predecessor (</a:t>
            </a:r>
            <a:r>
              <a:rPr lang="en-US" sz="2200" b="0" dirty="0" err="1"/>
              <a:t>i</a:t>
            </a:r>
            <a:r>
              <a:rPr lang="en-US" sz="2200" b="0" dirty="0"/>
              <a:t>).</a:t>
            </a:r>
          </a:p>
          <a:p>
            <a:pPr algn="just">
              <a:defRPr/>
            </a:pPr>
            <a:endParaRPr lang="en-US" sz="1000" b="0" dirty="0"/>
          </a:p>
          <a:p>
            <a:pPr marL="342900" indent="-342900" algn="just">
              <a:buClr>
                <a:srgbClr val="FF0000"/>
              </a:buClr>
              <a:buFont typeface="+mj-lt"/>
              <a:buAutoNum type="arabicPeriod" startAt="3"/>
              <a:defRPr/>
            </a:pPr>
            <a:r>
              <a:rPr lang="en-US" sz="2200" dirty="0">
                <a:effectLst>
                  <a:outerShdw blurRad="38100" dist="38100" dir="2700000" algn="tl">
                    <a:srgbClr val="000000">
                      <a:alpha val="43137"/>
                    </a:srgbClr>
                  </a:outerShdw>
                </a:effectLst>
              </a:rPr>
              <a:t>Finish-to-Start (FS</a:t>
            </a:r>
            <a:r>
              <a:rPr lang="en-US" sz="2200" baseline="-25000" dirty="0">
                <a:effectLst>
                  <a:outerShdw blurRad="38100" dist="38100" dir="2700000" algn="tl">
                    <a:srgbClr val="000000">
                      <a:alpha val="43137"/>
                    </a:srgbClr>
                  </a:outerShdw>
                </a:effectLst>
              </a:rPr>
              <a:t>ij</a:t>
            </a:r>
            <a:r>
              <a:rPr lang="en-US" sz="2200" dirty="0">
                <a:effectLst>
                  <a:outerShdw blurRad="38100" dist="38100" dir="2700000" algn="tl">
                    <a:srgbClr val="000000">
                      <a:alpha val="43137"/>
                    </a:srgbClr>
                  </a:outerShdw>
                </a:effectLst>
              </a:rPr>
              <a:t>)</a:t>
            </a:r>
          </a:p>
          <a:p>
            <a:pPr marL="363538" algn="just">
              <a:defRPr/>
            </a:pPr>
            <a:r>
              <a:rPr lang="en-US" sz="2200" b="0" dirty="0"/>
              <a:t>FS</a:t>
            </a:r>
            <a:r>
              <a:rPr lang="en-US" sz="2200" b="0" baseline="-25000" dirty="0"/>
              <a:t>ij</a:t>
            </a:r>
            <a:r>
              <a:rPr lang="en-US" sz="2200" b="0" dirty="0"/>
              <a:t> is equal to the minimum number of time units that must transpire from the completion of the predecessor (i) prior to the start of the successor (j).</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DB403AF9-2A8B-4B8F-BD61-C453FC495F19}" type="datetime8">
              <a:rPr lang="en-US" smtClean="0"/>
              <a:pPr/>
              <a:t>3/13/2017 1:23 PM</a:t>
            </a:fld>
            <a:endParaRPr lang="en-US" smtClean="0"/>
          </a:p>
        </p:txBody>
      </p:sp>
      <p:sp>
        <p:nvSpPr>
          <p:cNvPr id="44035" name="Slide Number Placeholder 4"/>
          <p:cNvSpPr>
            <a:spLocks noGrp="1"/>
          </p:cNvSpPr>
          <p:nvPr>
            <p:ph type="sldNum" sz="quarter" idx="11"/>
          </p:nvPr>
        </p:nvSpPr>
        <p:spPr>
          <a:noFill/>
        </p:spPr>
        <p:txBody>
          <a:bodyPr/>
          <a:lstStyle/>
          <a:p>
            <a:fld id="{D5A77619-AC7C-498C-9E64-159C4A67577A}" type="slidenum">
              <a:rPr lang="ar-SA" smtClean="0"/>
              <a:pPr/>
              <a:t>26</a:t>
            </a:fld>
            <a:endParaRPr lang="en-US" smtClean="0"/>
          </a:p>
        </p:txBody>
      </p:sp>
      <p:sp>
        <p:nvSpPr>
          <p:cNvPr id="534531" name="Rectangle 3"/>
          <p:cNvSpPr>
            <a:spLocks noChangeArrowheads="1"/>
          </p:cNvSpPr>
          <p:nvPr/>
        </p:nvSpPr>
        <p:spPr bwMode="auto">
          <a:xfrm>
            <a:off x="623888" y="322263"/>
            <a:ext cx="7377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Diagramming Relationships</a:t>
            </a:r>
            <a:endParaRPr lang="de-DE" sz="1900" dirty="0">
              <a:solidFill>
                <a:srgbClr val="CC3300"/>
              </a:solidFill>
            </a:endParaRPr>
          </a:p>
        </p:txBody>
      </p:sp>
      <p:sp>
        <p:nvSpPr>
          <p:cNvPr id="10" name="TextBox 9"/>
          <p:cNvSpPr txBox="1"/>
          <p:nvPr/>
        </p:nvSpPr>
        <p:spPr>
          <a:xfrm>
            <a:off x="838200" y="1143000"/>
            <a:ext cx="7848600" cy="3416320"/>
          </a:xfrm>
          <a:prstGeom prst="rect">
            <a:avLst/>
          </a:prstGeom>
          <a:solidFill>
            <a:schemeClr val="bg1"/>
          </a:solidFill>
          <a:ln>
            <a:solidFill>
              <a:schemeClr val="tx1"/>
            </a:solidFill>
          </a:ln>
          <a:effectLst>
            <a:innerShdw blurRad="63500" dist="50800" dir="18900000">
              <a:prstClr val="black">
                <a:alpha val="50000"/>
              </a:prstClr>
            </a:innerShdw>
          </a:effectLst>
        </p:spPr>
        <p:txBody>
          <a:bodyPr>
            <a:spAutoFit/>
          </a:bodyPr>
          <a:lstStyle/>
          <a:p>
            <a:pPr marL="342900" indent="-342900" algn="just">
              <a:buClr>
                <a:srgbClr val="FF0000"/>
              </a:buClr>
              <a:buFont typeface="+mj-lt"/>
              <a:buAutoNum type="arabicPeriod" startAt="4"/>
              <a:defRPr/>
            </a:pPr>
            <a:r>
              <a:rPr lang="en-US" sz="2400" dirty="0">
                <a:effectLst>
                  <a:outerShdw blurRad="38100" dist="38100" dir="2700000" algn="tl">
                    <a:srgbClr val="000000">
                      <a:alpha val="43137"/>
                    </a:srgbClr>
                  </a:outerShdw>
                </a:effectLst>
              </a:rPr>
              <a:t>Start-to-Finish (SF</a:t>
            </a:r>
            <a:r>
              <a:rPr lang="en-US" sz="2400" baseline="-25000" dirty="0">
                <a:effectLst>
                  <a:outerShdw blurRad="38100" dist="38100" dir="2700000" algn="tl">
                    <a:srgbClr val="000000">
                      <a:alpha val="43137"/>
                    </a:srgbClr>
                  </a:outerShdw>
                </a:effectLst>
              </a:rPr>
              <a:t>ij</a:t>
            </a:r>
            <a:r>
              <a:rPr lang="en-US" sz="2400" dirty="0">
                <a:effectLst>
                  <a:outerShdw blurRad="38100" dist="38100" dir="2700000" algn="tl">
                    <a:srgbClr val="000000">
                      <a:alpha val="43137"/>
                    </a:srgbClr>
                  </a:outerShdw>
                </a:effectLst>
              </a:rPr>
              <a:t>)</a:t>
            </a:r>
          </a:p>
          <a:p>
            <a:pPr marL="363538" algn="just">
              <a:defRPr/>
            </a:pPr>
            <a:r>
              <a:rPr lang="en-US" sz="2400" b="0" dirty="0"/>
              <a:t>SF</a:t>
            </a:r>
            <a:r>
              <a:rPr lang="en-US" sz="2400" b="0" baseline="-25000" dirty="0"/>
              <a:t>ij</a:t>
            </a:r>
            <a:r>
              <a:rPr lang="en-US" sz="2400" b="0" dirty="0"/>
              <a:t> is equal to the minimum number of time units that must transpire from the start of the predecessor (i) to the completion of the successor (j).</a:t>
            </a:r>
          </a:p>
          <a:p>
            <a:pPr algn="just">
              <a:defRPr/>
            </a:pPr>
            <a:endParaRPr lang="en-US" sz="2400" b="0" dirty="0"/>
          </a:p>
          <a:p>
            <a:pPr marL="342900" indent="-342900" algn="just">
              <a:buClr>
                <a:srgbClr val="FF0000"/>
              </a:buClr>
              <a:buFont typeface="+mj-lt"/>
              <a:buAutoNum type="arabicPeriod" startAt="5"/>
              <a:defRPr/>
            </a:pPr>
            <a:r>
              <a:rPr lang="en-US" sz="2400" dirty="0">
                <a:effectLst>
                  <a:outerShdw blurRad="38100" dist="38100" dir="2700000" algn="tl">
                    <a:srgbClr val="000000">
                      <a:alpha val="43137"/>
                    </a:srgbClr>
                  </a:outerShdw>
                </a:effectLst>
              </a:rPr>
              <a:t>Start-to-Start and Finish-to-Finish (ZZ</a:t>
            </a:r>
            <a:r>
              <a:rPr lang="en-US" sz="2400" i="1" baseline="-25000" dirty="0">
                <a:effectLst>
                  <a:outerShdw blurRad="38100" dist="38100" dir="2700000" algn="tl">
                    <a:srgbClr val="000000">
                      <a:alpha val="43137"/>
                    </a:srgbClr>
                  </a:outerShdw>
                </a:effectLst>
              </a:rPr>
              <a:t>ij</a:t>
            </a:r>
            <a:r>
              <a:rPr lang="en-US" sz="2400" dirty="0">
                <a:effectLst>
                  <a:outerShdw blurRad="38100" dist="38100" dir="2700000" algn="tl">
                    <a:srgbClr val="000000">
                      <a:alpha val="43137"/>
                    </a:srgbClr>
                  </a:outerShdw>
                </a:effectLst>
              </a:rPr>
              <a:t>):</a:t>
            </a:r>
          </a:p>
          <a:p>
            <a:pPr marL="363538" algn="just">
              <a:defRPr/>
            </a:pPr>
            <a:r>
              <a:rPr lang="en-US" sz="2400" b="0" dirty="0"/>
              <a:t>ZZ</a:t>
            </a:r>
            <a:r>
              <a:rPr lang="en-US" sz="2400" b="0" i="1" baseline="-25000" dirty="0"/>
              <a:t>ij</a:t>
            </a:r>
            <a:r>
              <a:rPr lang="en-US" sz="2400" b="0" dirty="0"/>
              <a:t> is a combination of two constraints, i.e., a start-to-start and finish-to-finish relationship. It is written with the SS</a:t>
            </a:r>
            <a:r>
              <a:rPr lang="en-US" sz="2400" b="0" i="1" baseline="-25000" dirty="0"/>
              <a:t>ij</a:t>
            </a:r>
            <a:r>
              <a:rPr lang="en-US" sz="2400" b="0" dirty="0"/>
              <a:t> time units first, followed by the FF</a:t>
            </a:r>
            <a:r>
              <a:rPr lang="en-US" sz="2400" b="0" i="1" baseline="-25000" dirty="0"/>
              <a:t>ij</a:t>
            </a:r>
            <a:r>
              <a:rPr lang="en-US" sz="2400" b="0" dirty="0"/>
              <a:t> time units.</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3A94534D-E49B-4756-8DB8-4343B658A71F}" type="datetime8">
              <a:rPr lang="en-US" smtClean="0"/>
              <a:pPr/>
              <a:t>3/13/2017 1:23 PM</a:t>
            </a:fld>
            <a:endParaRPr lang="en-US" smtClean="0"/>
          </a:p>
        </p:txBody>
      </p:sp>
      <p:sp>
        <p:nvSpPr>
          <p:cNvPr id="45059" name="Slide Number Placeholder 4"/>
          <p:cNvSpPr>
            <a:spLocks noGrp="1"/>
          </p:cNvSpPr>
          <p:nvPr>
            <p:ph type="sldNum" sz="quarter" idx="11"/>
          </p:nvPr>
        </p:nvSpPr>
        <p:spPr>
          <a:noFill/>
        </p:spPr>
        <p:txBody>
          <a:bodyPr/>
          <a:lstStyle/>
          <a:p>
            <a:fld id="{177A0F16-B9DD-40D5-87C6-4E866EA3E94B}" type="slidenum">
              <a:rPr lang="ar-SA" smtClean="0"/>
              <a:pPr/>
              <a:t>27</a:t>
            </a:fld>
            <a:endParaRPr lang="en-US" smtClean="0"/>
          </a:p>
        </p:txBody>
      </p:sp>
      <p:sp>
        <p:nvSpPr>
          <p:cNvPr id="534531" name="Rectangle 3"/>
          <p:cNvSpPr>
            <a:spLocks noChangeArrowheads="1"/>
          </p:cNvSpPr>
          <p:nvPr/>
        </p:nvSpPr>
        <p:spPr bwMode="auto">
          <a:xfrm>
            <a:off x="623888" y="322263"/>
            <a:ext cx="6462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 Computation</a:t>
            </a:r>
            <a:endParaRPr lang="de-DE" sz="1900" dirty="0">
              <a:solidFill>
                <a:srgbClr val="CC3300"/>
              </a:solidFill>
            </a:endParaRPr>
          </a:p>
        </p:txBody>
      </p:sp>
      <p:graphicFrame>
        <p:nvGraphicFramePr>
          <p:cNvPr id="14" name="Table 13"/>
          <p:cNvGraphicFramePr>
            <a:graphicFrameLocks noGrp="1"/>
          </p:cNvGraphicFramePr>
          <p:nvPr/>
        </p:nvGraphicFramePr>
        <p:xfrm>
          <a:off x="1447800" y="1573213"/>
          <a:ext cx="6477000" cy="3684905"/>
        </p:xfrm>
        <a:graphic>
          <a:graphicData uri="http://schemas.openxmlformats.org/drawingml/2006/table">
            <a:tbl>
              <a:tblPr>
                <a:tableStyleId>{8EC20E35-A176-4012-BC5E-935CFFF8708E}</a:tableStyleId>
              </a:tblPr>
              <a:tblGrid>
                <a:gridCol w="1524000"/>
                <a:gridCol w="1524000"/>
                <a:gridCol w="457200"/>
                <a:gridCol w="2971800"/>
              </a:tblGrid>
              <a:tr h="576000">
                <a:tc gridSpan="4">
                  <a:txBody>
                    <a:bodyPr/>
                    <a:lstStyle/>
                    <a:p>
                      <a:pPr algn="l" rtl="0">
                        <a:spcAft>
                          <a:spcPts val="0"/>
                        </a:spcAft>
                      </a:pPr>
                      <a:r>
                        <a:rPr lang="en-US" sz="2400" b="1" dirty="0" smtClean="0">
                          <a:solidFill>
                            <a:schemeClr val="accent6"/>
                          </a:solidFill>
                          <a:effectLst>
                            <a:outerShdw blurRad="38100" dist="38100" dir="2700000" algn="tl">
                              <a:srgbClr val="000000">
                                <a:alpha val="43137"/>
                              </a:srgbClr>
                            </a:outerShdw>
                          </a:effectLst>
                        </a:rPr>
                        <a:t>Forward Pass Computations</a:t>
                      </a:r>
                      <a:endParaRPr lang="en-US" sz="2400" b="1" dirty="0">
                        <a:solidFill>
                          <a:schemeClr val="accent6"/>
                        </a:solidFill>
                        <a:effectLst>
                          <a:outerShdw blurRad="38100" dist="38100" dir="2700000" algn="tl">
                            <a:srgbClr val="000000">
                              <a:alpha val="43137"/>
                            </a:srgbClr>
                          </a:outerShdw>
                        </a:effectLst>
                        <a:latin typeface="+mj-lt"/>
                        <a:ea typeface="Times New Roman"/>
                      </a:endParaRPr>
                    </a:p>
                  </a:txBody>
                  <a:tcPr marL="68580" marR="68580" marT="0" marB="0" anchor="ctr"/>
                </a:tc>
                <a:tc hMerge="1">
                  <a:txBody>
                    <a:bodyPr/>
                    <a:lstStyle/>
                    <a:p>
                      <a:pPr algn="l" rtl="0">
                        <a:spcAft>
                          <a:spcPts val="0"/>
                        </a:spcAft>
                      </a:pPr>
                      <a:endParaRPr lang="en-US" sz="2000" b="1" dirty="0">
                        <a:solidFill>
                          <a:schemeClr val="accent6"/>
                        </a:solidFill>
                        <a:latin typeface="+mj-lt"/>
                        <a:ea typeface="Times New Roman"/>
                      </a:endParaRPr>
                    </a:p>
                  </a:txBody>
                  <a:tcPr marL="68580" marR="68580" marT="0" marB="0" anchor="ctr">
                    <a:solidFill>
                      <a:schemeClr val="bg1"/>
                    </a:solidFill>
                  </a:tcPr>
                </a:tc>
                <a:tc hMerge="1">
                  <a:txBody>
                    <a:bodyPr/>
                    <a:lstStyle/>
                    <a:p>
                      <a:endParaRPr lang="en-US" b="1" dirty="0">
                        <a:solidFill>
                          <a:schemeClr val="accent6"/>
                        </a:solidFill>
                      </a:endParaRPr>
                    </a:p>
                  </a:txBody>
                  <a:tcPr marL="68580" marR="68580" marT="0" marB="0">
                    <a:solidFill>
                      <a:schemeClr val="bg1"/>
                    </a:solidFill>
                  </a:tcPr>
                </a:tc>
                <a:tc hMerge="1">
                  <a:txBody>
                    <a:bodyPr/>
                    <a:lstStyle/>
                    <a:p>
                      <a:pPr algn="l" rtl="0">
                        <a:spcAft>
                          <a:spcPts val="0"/>
                        </a:spcAft>
                      </a:pPr>
                      <a:endParaRPr lang="en-US" sz="2000" b="1" dirty="0">
                        <a:solidFill>
                          <a:schemeClr val="accent6"/>
                        </a:solidFill>
                        <a:latin typeface="+mj-lt"/>
                        <a:ea typeface="Times New Roman"/>
                      </a:endParaRPr>
                    </a:p>
                  </a:txBody>
                  <a:tcPr marL="68580" marR="68580" marT="0" marB="0">
                    <a:solidFill>
                      <a:schemeClr val="bg1"/>
                    </a:solidFill>
                  </a:tcPr>
                </a:tc>
              </a:tr>
              <a:tr h="2011625">
                <a:tc>
                  <a:txBody>
                    <a:bodyPr/>
                    <a:lstStyle/>
                    <a:p>
                      <a:pPr algn="l" rtl="0">
                        <a:spcAft>
                          <a:spcPts val="0"/>
                        </a:spcAft>
                      </a:pPr>
                      <a:r>
                        <a:rPr lang="en-US" sz="2400" dirty="0"/>
                        <a:t>[1] ES</a:t>
                      </a:r>
                      <a:r>
                        <a:rPr lang="en-US" sz="2400" baseline="-25000" dirty="0"/>
                        <a:t>j</a:t>
                      </a:r>
                      <a:r>
                        <a:rPr lang="en-US" sz="2400" dirty="0"/>
                        <a:t> = </a:t>
                      </a:r>
                      <a:endParaRPr lang="en-US" sz="2400" b="1" dirty="0">
                        <a:solidFill>
                          <a:schemeClr val="accent6"/>
                        </a:solidFill>
                        <a:latin typeface="+mj-lt"/>
                        <a:ea typeface="Times New Roman"/>
                      </a:endParaRPr>
                    </a:p>
                  </a:txBody>
                  <a:tcPr marL="68580" marR="68580" marT="0" marB="0" anchor="ctr"/>
                </a:tc>
                <a:tc>
                  <a:txBody>
                    <a:bodyPr/>
                    <a:lstStyle/>
                    <a:p>
                      <a:pPr algn="l" rtl="0">
                        <a:spcAft>
                          <a:spcPts val="0"/>
                        </a:spcAft>
                      </a:pPr>
                      <a:r>
                        <a:rPr lang="en-US" sz="2400" dirty="0" smtClean="0"/>
                        <a:t>Max. all </a:t>
                      </a:r>
                      <a:r>
                        <a:rPr lang="en-US" sz="2400" baseline="-25000" dirty="0" smtClean="0"/>
                        <a:t>i</a:t>
                      </a:r>
                      <a:endParaRPr lang="en-US" sz="2400" b="1" dirty="0">
                        <a:solidFill>
                          <a:schemeClr val="accent6"/>
                        </a:solidFill>
                        <a:latin typeface="+mj-lt"/>
                        <a:ea typeface="Times New Roman"/>
                      </a:endParaRPr>
                    </a:p>
                  </a:txBody>
                  <a:tcPr marL="68580" marR="68580" marT="0" marB="0" anchor="ctr"/>
                </a:tc>
                <a:tc>
                  <a:txBody>
                    <a:bodyPr/>
                    <a:lstStyle/>
                    <a:p>
                      <a:endParaRPr lang="en-US" sz="2400" b="1" dirty="0">
                        <a:solidFill>
                          <a:schemeClr val="accent6"/>
                        </a:solidFill>
                      </a:endParaRPr>
                    </a:p>
                  </a:txBody>
                  <a:tcPr marL="68580" marR="68580" marT="0" marB="0"/>
                </a:tc>
                <a:tc>
                  <a:txBody>
                    <a:bodyPr/>
                    <a:lstStyle/>
                    <a:p>
                      <a:pPr algn="l" rtl="0">
                        <a:spcAft>
                          <a:spcPts val="0"/>
                        </a:spcAft>
                      </a:pPr>
                      <a:r>
                        <a:rPr lang="en-US" sz="2400" dirty="0"/>
                        <a:t>Initial Time</a:t>
                      </a:r>
                    </a:p>
                    <a:p>
                      <a:pPr algn="l" rtl="0">
                        <a:spcAft>
                          <a:spcPts val="0"/>
                        </a:spcAft>
                      </a:pPr>
                      <a:r>
                        <a:rPr lang="en-US" sz="2400" dirty="0"/>
                        <a:t>EF</a:t>
                      </a:r>
                      <a:r>
                        <a:rPr lang="en-US" sz="2400" baseline="-25000" dirty="0"/>
                        <a:t>i</a:t>
                      </a:r>
                      <a:r>
                        <a:rPr lang="en-US" sz="2400" dirty="0"/>
                        <a:t> + FS</a:t>
                      </a:r>
                      <a:r>
                        <a:rPr lang="en-US" sz="2400" baseline="-25000" dirty="0"/>
                        <a:t>ij</a:t>
                      </a:r>
                      <a:endParaRPr lang="en-US" sz="2400" dirty="0"/>
                    </a:p>
                    <a:p>
                      <a:pPr algn="l" rtl="0">
                        <a:spcAft>
                          <a:spcPts val="0"/>
                        </a:spcAft>
                      </a:pPr>
                      <a:r>
                        <a:rPr lang="en-US" sz="2400" dirty="0"/>
                        <a:t>ES</a:t>
                      </a:r>
                      <a:r>
                        <a:rPr lang="en-US" sz="2400" baseline="-25000" dirty="0"/>
                        <a:t>i</a:t>
                      </a:r>
                      <a:r>
                        <a:rPr lang="en-US" sz="2400" dirty="0"/>
                        <a:t> + SS</a:t>
                      </a:r>
                      <a:r>
                        <a:rPr lang="en-US" sz="2400" baseline="-25000" dirty="0"/>
                        <a:t>ij</a:t>
                      </a:r>
                      <a:endParaRPr lang="en-US" sz="2400" dirty="0"/>
                    </a:p>
                    <a:p>
                      <a:pPr algn="l" rtl="0">
                        <a:spcAft>
                          <a:spcPts val="0"/>
                        </a:spcAft>
                      </a:pPr>
                      <a:r>
                        <a:rPr lang="en-US" sz="2400" dirty="0"/>
                        <a:t>EF</a:t>
                      </a:r>
                      <a:r>
                        <a:rPr lang="en-US" sz="2400" baseline="-25000" dirty="0"/>
                        <a:t>i</a:t>
                      </a:r>
                      <a:r>
                        <a:rPr lang="en-US" sz="2400" dirty="0"/>
                        <a:t> + FF</a:t>
                      </a:r>
                      <a:r>
                        <a:rPr lang="en-US" sz="2400" baseline="-25000" dirty="0"/>
                        <a:t>ij</a:t>
                      </a:r>
                      <a:r>
                        <a:rPr lang="en-US" sz="2400" dirty="0"/>
                        <a:t> – D</a:t>
                      </a:r>
                      <a:r>
                        <a:rPr lang="en-US" sz="2400" baseline="-25000" dirty="0"/>
                        <a:t>j</a:t>
                      </a:r>
                      <a:endParaRPr lang="en-US" sz="2400" dirty="0"/>
                    </a:p>
                    <a:p>
                      <a:pPr algn="l" rtl="0">
                        <a:spcAft>
                          <a:spcPts val="0"/>
                        </a:spcAft>
                      </a:pPr>
                      <a:r>
                        <a:rPr lang="en-US" sz="2400" dirty="0"/>
                        <a:t>ES</a:t>
                      </a:r>
                      <a:r>
                        <a:rPr lang="en-US" sz="2400" baseline="-25000" dirty="0"/>
                        <a:t>i</a:t>
                      </a:r>
                      <a:r>
                        <a:rPr lang="en-US" sz="2400" dirty="0"/>
                        <a:t> + SF</a:t>
                      </a:r>
                      <a:r>
                        <a:rPr lang="en-US" sz="2400" baseline="-25000" dirty="0"/>
                        <a:t>ij</a:t>
                      </a:r>
                      <a:r>
                        <a:rPr lang="en-US" sz="2400" dirty="0"/>
                        <a:t> - D</a:t>
                      </a:r>
                      <a:r>
                        <a:rPr lang="en-US" sz="2400" baseline="-25000" dirty="0"/>
                        <a:t>j</a:t>
                      </a:r>
                      <a:endParaRPr lang="en-US" sz="2400" b="1" dirty="0">
                        <a:solidFill>
                          <a:schemeClr val="accent6"/>
                        </a:solidFill>
                        <a:latin typeface="+mj-lt"/>
                        <a:ea typeface="Times New Roman"/>
                      </a:endParaRPr>
                    </a:p>
                  </a:txBody>
                  <a:tcPr marL="68580" marR="68580" marT="0" marB="0"/>
                </a:tc>
              </a:tr>
              <a:tr h="576000">
                <a:tc gridSpan="4">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u="none" strike="noStrike" cap="none" normalizeH="0" baseline="0" dirty="0" smtClean="0">
                          <a:ln>
                            <a:noFill/>
                          </a:ln>
                          <a:effectLst/>
                        </a:rPr>
                        <a:t>[2] EF</a:t>
                      </a:r>
                      <a:r>
                        <a:rPr kumimoji="0" lang="en-US" sz="2400" u="none" strike="noStrike" cap="none" normalizeH="0" baseline="-30000" dirty="0" smtClean="0">
                          <a:ln>
                            <a:noFill/>
                          </a:ln>
                          <a:effectLst/>
                        </a:rPr>
                        <a:t>j</a:t>
                      </a:r>
                      <a:r>
                        <a:rPr kumimoji="0" lang="en-US" sz="2400" u="none" strike="noStrike" cap="none" normalizeH="0" baseline="0" dirty="0" smtClean="0">
                          <a:ln>
                            <a:noFill/>
                          </a:ln>
                          <a:effectLst/>
                        </a:rPr>
                        <a:t> = ES</a:t>
                      </a:r>
                      <a:r>
                        <a:rPr kumimoji="0" lang="en-US" sz="2400" u="none" strike="noStrike" cap="none" normalizeH="0" baseline="-30000" dirty="0" smtClean="0">
                          <a:ln>
                            <a:noFill/>
                          </a:ln>
                          <a:effectLst/>
                        </a:rPr>
                        <a:t>j</a:t>
                      </a:r>
                      <a:r>
                        <a:rPr kumimoji="0" lang="en-US" sz="2400" u="none" strike="noStrike" cap="none" normalizeH="0" baseline="0" dirty="0" smtClean="0">
                          <a:ln>
                            <a:noFill/>
                          </a:ln>
                          <a:effectLst/>
                        </a:rPr>
                        <a:t> + D</a:t>
                      </a:r>
                      <a:r>
                        <a:rPr kumimoji="0" lang="en-US" sz="2400" u="none" strike="noStrike" cap="none" normalizeH="0" baseline="-30000" dirty="0" smtClean="0">
                          <a:ln>
                            <a:noFill/>
                          </a:ln>
                          <a:effectLst/>
                        </a:rPr>
                        <a:t>j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cap="none" normalizeH="0" baseline="0" dirty="0" smtClean="0">
                        <a:ln>
                          <a:noFill/>
                        </a:ln>
                        <a:solidFill>
                          <a:schemeClr val="accent6"/>
                        </a:solidFill>
                        <a:effectLst/>
                        <a:latin typeface="+mj-l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5070" name="AutoShape 7"/>
          <p:cNvSpPr>
            <a:spLocks/>
          </p:cNvSpPr>
          <p:nvPr/>
        </p:nvSpPr>
        <p:spPr bwMode="auto">
          <a:xfrm>
            <a:off x="6934200" y="2209800"/>
            <a:ext cx="533400" cy="1752600"/>
          </a:xfrm>
          <a:prstGeom prst="rightBrace">
            <a:avLst>
              <a:gd name="adj1" fmla="val 58337"/>
              <a:gd name="adj2" fmla="val 50000"/>
            </a:avLst>
          </a:prstGeom>
          <a:noFill/>
          <a:ln w="9525">
            <a:solidFill>
              <a:srgbClr val="000000"/>
            </a:solidFill>
            <a:round/>
            <a:headEnd/>
            <a:tailEnd/>
          </a:ln>
        </p:spPr>
        <p:txBody>
          <a:bodyPr/>
          <a:lstStyle/>
          <a:p>
            <a:endParaRPr lang="en-US"/>
          </a:p>
        </p:txBody>
      </p:sp>
      <p:sp>
        <p:nvSpPr>
          <p:cNvPr id="45071" name="AutoShape 8"/>
          <p:cNvSpPr>
            <a:spLocks/>
          </p:cNvSpPr>
          <p:nvPr/>
        </p:nvSpPr>
        <p:spPr bwMode="auto">
          <a:xfrm>
            <a:off x="4495800" y="2209800"/>
            <a:ext cx="381000" cy="1752600"/>
          </a:xfrm>
          <a:prstGeom prst="leftBrace">
            <a:avLst>
              <a:gd name="adj1" fmla="val 58331"/>
              <a:gd name="adj2" fmla="val 49407"/>
            </a:avLst>
          </a:prstGeom>
          <a:noFill/>
          <a:ln w="9525">
            <a:solidFill>
              <a:srgbClr val="000000"/>
            </a:solidFill>
            <a:round/>
            <a:headEnd/>
            <a:tailEnd/>
          </a:ln>
        </p:spPr>
        <p:txBody>
          <a:bodyPr/>
          <a:lstStyle/>
          <a:p>
            <a:endParaRPr lang="en-US"/>
          </a:p>
        </p:txBody>
      </p:sp>
      <p:sp>
        <p:nvSpPr>
          <p:cNvPr id="2" name="Rectangle 1"/>
          <p:cNvSpPr/>
          <p:nvPr/>
        </p:nvSpPr>
        <p:spPr>
          <a:xfrm>
            <a:off x="1356569" y="5300990"/>
            <a:ext cx="1765227" cy="307777"/>
          </a:xfrm>
          <a:prstGeom prst="rect">
            <a:avLst/>
          </a:prstGeom>
        </p:spPr>
        <p:txBody>
          <a:bodyPr wrap="none">
            <a:spAutoFit/>
          </a:bodyPr>
          <a:lstStyle/>
          <a:p>
            <a:pPr algn="just">
              <a:buClr>
                <a:srgbClr val="FF0000"/>
              </a:buClr>
              <a:defRPr/>
            </a:pPr>
            <a:r>
              <a:rPr lang="en-US" sz="1400" dirty="0">
                <a:effectLst>
                  <a:outerShdw blurRad="38100" dist="38100" dir="2700000" algn="tl">
                    <a:srgbClr val="000000">
                      <a:alpha val="43137"/>
                    </a:srgbClr>
                  </a:outerShdw>
                </a:effectLst>
              </a:rPr>
              <a:t>Start-to-Start (</a:t>
            </a:r>
            <a:r>
              <a:rPr lang="en-US" sz="1400" dirty="0" err="1">
                <a:effectLst>
                  <a:outerShdw blurRad="38100" dist="38100" dir="2700000" algn="tl">
                    <a:srgbClr val="000000">
                      <a:alpha val="43137"/>
                    </a:srgbClr>
                  </a:outerShdw>
                </a:effectLst>
              </a:rPr>
              <a:t>SS</a:t>
            </a:r>
            <a:r>
              <a:rPr lang="en-US" sz="1400"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effectLst>
                <a:outerShdw blurRad="38100" dist="38100" dir="2700000" algn="tl">
                  <a:srgbClr val="000000">
                    <a:alpha val="43137"/>
                  </a:srgbClr>
                </a:outerShdw>
              </a:effectLst>
            </a:endParaRPr>
          </a:p>
        </p:txBody>
      </p:sp>
      <p:sp>
        <p:nvSpPr>
          <p:cNvPr id="3" name="Rectangle 2"/>
          <p:cNvSpPr/>
          <p:nvPr/>
        </p:nvSpPr>
        <p:spPr>
          <a:xfrm>
            <a:off x="3661977" y="5638800"/>
            <a:ext cx="1976823" cy="307777"/>
          </a:xfrm>
          <a:prstGeom prst="rect">
            <a:avLst/>
          </a:prstGeom>
        </p:spPr>
        <p:txBody>
          <a:bodyPr wrap="none">
            <a:spAutoFit/>
          </a:bodyPr>
          <a:lstStyle/>
          <a:p>
            <a:pPr algn="just">
              <a:buClr>
                <a:srgbClr val="FF0000"/>
              </a:buClr>
              <a:defRPr/>
            </a:pPr>
            <a:r>
              <a:rPr lang="en-US" sz="1400" dirty="0">
                <a:effectLst>
                  <a:outerShdw blurRad="38100" dist="38100" dir="2700000" algn="tl">
                    <a:srgbClr val="000000">
                      <a:alpha val="43137"/>
                    </a:srgbClr>
                  </a:outerShdw>
                </a:effectLst>
              </a:rPr>
              <a:t>Finish-to-Finish (</a:t>
            </a:r>
            <a:r>
              <a:rPr lang="en-US" sz="1400" dirty="0" err="1">
                <a:effectLst>
                  <a:outerShdw blurRad="38100" dist="38100" dir="2700000" algn="tl">
                    <a:srgbClr val="000000">
                      <a:alpha val="43137"/>
                    </a:srgbClr>
                  </a:outerShdw>
                </a:effectLst>
              </a:rPr>
              <a:t>FF</a:t>
            </a:r>
            <a:r>
              <a:rPr lang="en-US" sz="1400"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effectLst>
                <a:outerShdw blurRad="38100" dist="38100" dir="2700000" algn="tl">
                  <a:srgbClr val="000000">
                    <a:alpha val="43137"/>
                  </a:srgbClr>
                </a:outerShdw>
              </a:effectLst>
            </a:endParaRPr>
          </a:p>
        </p:txBody>
      </p:sp>
      <p:sp>
        <p:nvSpPr>
          <p:cNvPr id="4" name="Rectangle 3"/>
          <p:cNvSpPr/>
          <p:nvPr/>
        </p:nvSpPr>
        <p:spPr>
          <a:xfrm>
            <a:off x="1470323" y="5562600"/>
            <a:ext cx="1730077" cy="307777"/>
          </a:xfrm>
          <a:prstGeom prst="rect">
            <a:avLst/>
          </a:prstGeom>
        </p:spPr>
        <p:txBody>
          <a:bodyPr wrap="none">
            <a:spAutoFit/>
          </a:bodyPr>
          <a:lstStyle/>
          <a:p>
            <a:r>
              <a:rPr lang="en-US" sz="1400" dirty="0">
                <a:effectLst>
                  <a:outerShdw blurRad="38100" dist="38100" dir="2700000" algn="tl">
                    <a:srgbClr val="000000">
                      <a:alpha val="43137"/>
                    </a:srgbClr>
                  </a:outerShdw>
                </a:effectLst>
              </a:rPr>
              <a:t>Finish-to-Start (</a:t>
            </a:r>
            <a:r>
              <a:rPr lang="en-US" sz="1400" dirty="0" err="1">
                <a:effectLst>
                  <a:outerShdw blurRad="38100" dist="38100" dir="2700000" algn="tl">
                    <a:srgbClr val="000000">
                      <a:alpha val="43137"/>
                    </a:srgbClr>
                  </a:outerShdw>
                </a:effectLst>
              </a:rPr>
              <a:t>FS</a:t>
            </a:r>
            <a:r>
              <a:rPr lang="en-US" sz="12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p>
        </p:txBody>
      </p:sp>
      <p:sp>
        <p:nvSpPr>
          <p:cNvPr id="5" name="Rectangle 4"/>
          <p:cNvSpPr/>
          <p:nvPr/>
        </p:nvSpPr>
        <p:spPr>
          <a:xfrm>
            <a:off x="3636487" y="5334000"/>
            <a:ext cx="1871025" cy="307777"/>
          </a:xfrm>
          <a:prstGeom prst="rect">
            <a:avLst/>
          </a:prstGeom>
        </p:spPr>
        <p:txBody>
          <a:bodyPr wrap="none">
            <a:spAutoFit/>
          </a:bodyPr>
          <a:lstStyle/>
          <a:p>
            <a:pPr algn="just">
              <a:buClr>
                <a:srgbClr val="FF0000"/>
              </a:buClr>
              <a:defRPr/>
            </a:pPr>
            <a:r>
              <a:rPr lang="en-US" sz="1400" dirty="0">
                <a:effectLst>
                  <a:outerShdw blurRad="38100" dist="38100" dir="2700000" algn="tl">
                    <a:srgbClr val="000000">
                      <a:alpha val="43137"/>
                    </a:srgbClr>
                  </a:outerShdw>
                </a:effectLst>
              </a:rPr>
              <a:t>Start-to-Finish (</a:t>
            </a:r>
            <a:r>
              <a:rPr lang="en-US" sz="1400" dirty="0" err="1">
                <a:effectLst>
                  <a:outerShdw blurRad="38100" dist="38100" dir="2700000" algn="tl">
                    <a:srgbClr val="000000">
                      <a:alpha val="43137"/>
                    </a:srgbClr>
                  </a:outerShdw>
                </a:effectLst>
              </a:rPr>
              <a:t>SF</a:t>
            </a:r>
            <a:r>
              <a:rPr lang="en-US" sz="1400"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effectLst>
                <a:outerShdw blurRad="38100" dist="38100" dir="2700000" algn="tl">
                  <a:srgbClr val="000000">
                    <a:alpha val="43137"/>
                  </a:srgbClr>
                </a:outerShdw>
              </a:effectLst>
            </a:endParaRPr>
          </a:p>
        </p:txBody>
      </p:sp>
      <p:sp>
        <p:nvSpPr>
          <p:cNvPr id="6" name="Rectangle 5"/>
          <p:cNvSpPr/>
          <p:nvPr/>
        </p:nvSpPr>
        <p:spPr>
          <a:xfrm>
            <a:off x="1752600" y="5943600"/>
            <a:ext cx="3469219" cy="307777"/>
          </a:xfrm>
          <a:prstGeom prst="rect">
            <a:avLst/>
          </a:prstGeom>
        </p:spPr>
        <p:txBody>
          <a:bodyPr wrap="none">
            <a:spAutoFit/>
          </a:bodyPr>
          <a:lstStyle/>
          <a:p>
            <a:r>
              <a:rPr lang="en-US" sz="1400" dirty="0">
                <a:effectLst>
                  <a:outerShdw blurRad="38100" dist="38100" dir="2700000" algn="tl">
                    <a:srgbClr val="000000">
                      <a:alpha val="43137"/>
                    </a:srgbClr>
                  </a:outerShdw>
                </a:effectLst>
              </a:rPr>
              <a:t>Start-to-Start and Finish-to-Finish (</a:t>
            </a:r>
            <a:r>
              <a:rPr lang="en-US" sz="1400" dirty="0" err="1">
                <a:effectLst>
                  <a:outerShdw blurRad="38100" dist="38100" dir="2700000" algn="tl">
                    <a:srgbClr val="000000">
                      <a:alpha val="43137"/>
                    </a:srgbClr>
                  </a:outerShdw>
                </a:effectLst>
              </a:rPr>
              <a:t>ZZ</a:t>
            </a:r>
            <a:r>
              <a:rPr lang="en-US" i="1"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D0A36578-7050-4CC3-A4F5-6EEA82926524}" type="datetime8">
              <a:rPr lang="en-US" smtClean="0"/>
              <a:pPr/>
              <a:t>3/13/2017 1:23 PM</a:t>
            </a:fld>
            <a:endParaRPr lang="en-US" smtClean="0"/>
          </a:p>
        </p:txBody>
      </p:sp>
      <p:sp>
        <p:nvSpPr>
          <p:cNvPr id="46083" name="Slide Number Placeholder 4"/>
          <p:cNvSpPr>
            <a:spLocks noGrp="1"/>
          </p:cNvSpPr>
          <p:nvPr>
            <p:ph type="sldNum" sz="quarter" idx="11"/>
          </p:nvPr>
        </p:nvSpPr>
        <p:spPr>
          <a:noFill/>
        </p:spPr>
        <p:txBody>
          <a:bodyPr/>
          <a:lstStyle/>
          <a:p>
            <a:fld id="{D57F2DFA-9DEF-4E38-A34D-DEC3EFABC5E2}" type="slidenum">
              <a:rPr lang="ar-SA" smtClean="0"/>
              <a:pPr/>
              <a:t>28</a:t>
            </a:fld>
            <a:endParaRPr lang="en-US" smtClean="0"/>
          </a:p>
        </p:txBody>
      </p:sp>
      <p:sp>
        <p:nvSpPr>
          <p:cNvPr id="534531" name="Rectangle 3"/>
          <p:cNvSpPr>
            <a:spLocks noChangeArrowheads="1"/>
          </p:cNvSpPr>
          <p:nvPr/>
        </p:nvSpPr>
        <p:spPr bwMode="auto">
          <a:xfrm>
            <a:off x="623888" y="322263"/>
            <a:ext cx="6462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 Computation</a:t>
            </a:r>
            <a:endParaRPr lang="de-DE" sz="1900" dirty="0">
              <a:solidFill>
                <a:srgbClr val="CC3300"/>
              </a:solidFill>
            </a:endParaRPr>
          </a:p>
        </p:txBody>
      </p:sp>
      <p:graphicFrame>
        <p:nvGraphicFramePr>
          <p:cNvPr id="14" name="Table 13"/>
          <p:cNvGraphicFramePr>
            <a:graphicFrameLocks noGrp="1"/>
          </p:cNvGraphicFramePr>
          <p:nvPr/>
        </p:nvGraphicFramePr>
        <p:xfrm>
          <a:off x="1371600" y="1676400"/>
          <a:ext cx="6477000" cy="3697605"/>
        </p:xfrm>
        <a:graphic>
          <a:graphicData uri="http://schemas.openxmlformats.org/drawingml/2006/table">
            <a:tbl>
              <a:tblPr>
                <a:tableStyleId>{8EC20E35-A176-4012-BC5E-935CFFF8708E}</a:tableStyleId>
              </a:tblPr>
              <a:tblGrid>
                <a:gridCol w="1447800"/>
                <a:gridCol w="1371600"/>
                <a:gridCol w="457200"/>
                <a:gridCol w="3200400"/>
              </a:tblGrid>
              <a:tr h="576000">
                <a:tc gridSpan="4">
                  <a:txBody>
                    <a:bodyPr/>
                    <a:lstStyle/>
                    <a:p>
                      <a:pPr algn="l" rtl="0">
                        <a:spcAft>
                          <a:spcPts val="0"/>
                        </a:spcAft>
                      </a:pPr>
                      <a:r>
                        <a:rPr lang="en-US" sz="2400" b="1" kern="1200" dirty="0" smtClean="0">
                          <a:solidFill>
                            <a:schemeClr val="accent6"/>
                          </a:solidFill>
                          <a:effectLst>
                            <a:outerShdw blurRad="38100" dist="38100" dir="2700000" algn="tl">
                              <a:srgbClr val="000000">
                                <a:alpha val="43137"/>
                              </a:srgbClr>
                            </a:outerShdw>
                          </a:effectLst>
                        </a:rPr>
                        <a:t>Backward Pass Computations</a:t>
                      </a:r>
                      <a:endParaRPr lang="en-US" sz="2400" b="1" kern="1200" dirty="0">
                        <a:solidFill>
                          <a:schemeClr val="accent6"/>
                        </a:solidFill>
                        <a:effectLst>
                          <a:outerShdw blurRad="38100" dist="38100" dir="2700000" algn="tl">
                            <a:srgbClr val="000000">
                              <a:alpha val="43137"/>
                            </a:srgbClr>
                          </a:outerShdw>
                        </a:effectLst>
                        <a:latin typeface="+mn-lt"/>
                        <a:ea typeface="Times New Roman"/>
                        <a:cs typeface="+mn-cs"/>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2024325">
                <a:tc>
                  <a:txBody>
                    <a:bodyPr/>
                    <a:lstStyle/>
                    <a:p>
                      <a:pPr algn="l" rtl="0">
                        <a:spcAft>
                          <a:spcPts val="0"/>
                        </a:spcAft>
                      </a:pPr>
                      <a:r>
                        <a:rPr lang="en-US" sz="2400" dirty="0"/>
                        <a:t>[3] LF</a:t>
                      </a:r>
                      <a:r>
                        <a:rPr lang="en-US" sz="2400" baseline="-25000" dirty="0"/>
                        <a:t>i</a:t>
                      </a:r>
                      <a:r>
                        <a:rPr lang="en-US" sz="2400" dirty="0"/>
                        <a:t> = </a:t>
                      </a:r>
                      <a:endParaRPr lang="en-US" sz="2400" b="1" dirty="0">
                        <a:solidFill>
                          <a:schemeClr val="accent6"/>
                        </a:solidFill>
                        <a:latin typeface="+mj-lt"/>
                        <a:ea typeface="Times New Roman"/>
                      </a:endParaRPr>
                    </a:p>
                  </a:txBody>
                  <a:tcPr marL="68580" marR="68580" marT="0" marB="0" anchor="ctr"/>
                </a:tc>
                <a:tc>
                  <a:txBody>
                    <a:bodyPr/>
                    <a:lstStyle/>
                    <a:p>
                      <a:pPr algn="l" rtl="0">
                        <a:spcAft>
                          <a:spcPts val="0"/>
                        </a:spcAft>
                      </a:pPr>
                      <a:r>
                        <a:rPr lang="en-US" sz="2400" dirty="0" smtClean="0"/>
                        <a:t>Min. all </a:t>
                      </a:r>
                      <a:r>
                        <a:rPr lang="en-US" sz="2400" baseline="-25000" dirty="0"/>
                        <a:t>j</a:t>
                      </a:r>
                      <a:endParaRPr lang="en-US" sz="2400" b="1" dirty="0">
                        <a:solidFill>
                          <a:schemeClr val="accent6"/>
                        </a:solidFill>
                        <a:latin typeface="+mj-lt"/>
                        <a:ea typeface="Times New Roman"/>
                      </a:endParaRPr>
                    </a:p>
                  </a:txBody>
                  <a:tcPr marL="68580" marR="68580" marT="0" marB="0" anchor="ctr"/>
                </a:tc>
                <a:tc>
                  <a:txBody>
                    <a:bodyPr/>
                    <a:lstStyle/>
                    <a:p>
                      <a:endParaRPr lang="en-US" sz="2400" b="1" dirty="0">
                        <a:solidFill>
                          <a:schemeClr val="accent6"/>
                        </a:solidFill>
                      </a:endParaRPr>
                    </a:p>
                  </a:txBody>
                  <a:tcPr marL="68580" marR="68580" marT="0" marB="0"/>
                </a:tc>
                <a:tc>
                  <a:txBody>
                    <a:bodyPr/>
                    <a:lstStyle/>
                    <a:p>
                      <a:pPr algn="l" rtl="0">
                        <a:spcAft>
                          <a:spcPts val="0"/>
                        </a:spcAft>
                      </a:pPr>
                      <a:r>
                        <a:rPr lang="en-US" sz="2400" dirty="0"/>
                        <a:t>Terminal Time</a:t>
                      </a:r>
                    </a:p>
                    <a:p>
                      <a:pPr algn="l" rtl="0">
                        <a:spcAft>
                          <a:spcPts val="0"/>
                        </a:spcAft>
                      </a:pPr>
                      <a:r>
                        <a:rPr lang="en-US" sz="2400" dirty="0"/>
                        <a:t>LS</a:t>
                      </a:r>
                      <a:r>
                        <a:rPr lang="en-US" sz="2400" baseline="-25000" dirty="0"/>
                        <a:t>j</a:t>
                      </a:r>
                      <a:r>
                        <a:rPr lang="en-US" sz="2400" dirty="0"/>
                        <a:t> - FS</a:t>
                      </a:r>
                      <a:r>
                        <a:rPr lang="en-US" sz="2400" baseline="-25000" dirty="0"/>
                        <a:t>ij</a:t>
                      </a:r>
                      <a:endParaRPr lang="en-US" sz="2400" dirty="0"/>
                    </a:p>
                    <a:p>
                      <a:pPr algn="l" rtl="0">
                        <a:spcAft>
                          <a:spcPts val="0"/>
                        </a:spcAft>
                      </a:pPr>
                      <a:r>
                        <a:rPr lang="en-US" sz="2400" dirty="0"/>
                        <a:t>LF</a:t>
                      </a:r>
                      <a:r>
                        <a:rPr lang="en-US" sz="2400" baseline="-25000" dirty="0"/>
                        <a:t>j</a:t>
                      </a:r>
                      <a:r>
                        <a:rPr lang="en-US" sz="2400" dirty="0"/>
                        <a:t> - FF</a:t>
                      </a:r>
                      <a:r>
                        <a:rPr lang="en-US" sz="2400" baseline="-25000" dirty="0"/>
                        <a:t>ij</a:t>
                      </a:r>
                      <a:endParaRPr lang="en-US" sz="2400" dirty="0"/>
                    </a:p>
                    <a:p>
                      <a:pPr algn="l" rtl="0">
                        <a:spcAft>
                          <a:spcPts val="0"/>
                        </a:spcAft>
                      </a:pPr>
                      <a:r>
                        <a:rPr lang="en-US" sz="2400" dirty="0"/>
                        <a:t>LS</a:t>
                      </a:r>
                      <a:r>
                        <a:rPr lang="en-US" sz="2400" baseline="-25000" dirty="0"/>
                        <a:t>j </a:t>
                      </a:r>
                      <a:r>
                        <a:rPr lang="en-US" sz="2400" dirty="0"/>
                        <a:t>- SS</a:t>
                      </a:r>
                      <a:r>
                        <a:rPr lang="en-US" sz="2400" baseline="-25000" dirty="0"/>
                        <a:t>ij</a:t>
                      </a:r>
                      <a:r>
                        <a:rPr lang="en-US" sz="2400" dirty="0"/>
                        <a:t> + D</a:t>
                      </a:r>
                      <a:r>
                        <a:rPr lang="en-US" sz="2400" baseline="-25000" dirty="0"/>
                        <a:t>i</a:t>
                      </a:r>
                      <a:endParaRPr lang="en-US" sz="2400" dirty="0"/>
                    </a:p>
                    <a:p>
                      <a:pPr algn="l" rtl="0">
                        <a:spcAft>
                          <a:spcPts val="0"/>
                        </a:spcAft>
                      </a:pPr>
                      <a:r>
                        <a:rPr lang="en-US" sz="2400" dirty="0"/>
                        <a:t>LF</a:t>
                      </a:r>
                      <a:r>
                        <a:rPr lang="en-US" sz="2400" baseline="-25000" dirty="0"/>
                        <a:t>j </a:t>
                      </a:r>
                      <a:r>
                        <a:rPr lang="en-US" sz="2400" dirty="0"/>
                        <a:t>- SF</a:t>
                      </a:r>
                      <a:r>
                        <a:rPr lang="en-US" sz="2400" baseline="-25000" dirty="0"/>
                        <a:t>ij</a:t>
                      </a:r>
                      <a:r>
                        <a:rPr lang="en-US" sz="2400" dirty="0"/>
                        <a:t> + D</a:t>
                      </a:r>
                      <a:r>
                        <a:rPr lang="en-US" sz="2400" baseline="-25000" dirty="0"/>
                        <a:t>i</a:t>
                      </a:r>
                      <a:endParaRPr lang="en-US" sz="2400" b="1" dirty="0">
                        <a:solidFill>
                          <a:schemeClr val="accent6"/>
                        </a:solidFill>
                        <a:latin typeface="+mj-lt"/>
                        <a:ea typeface="Times New Roman"/>
                      </a:endParaRPr>
                    </a:p>
                  </a:txBody>
                  <a:tcPr marL="68580" marR="68580" marT="0" marB="0"/>
                </a:tc>
              </a:tr>
              <a:tr h="576000">
                <a:tc gridSpan="4">
                  <a:txBody>
                    <a:bodyPr/>
                    <a:lstStyle/>
                    <a:p>
                      <a:pPr algn="just"/>
                      <a:endParaRPr lang="en-US" sz="2400" dirty="0" smtClean="0"/>
                    </a:p>
                    <a:p>
                      <a:pPr algn="just"/>
                      <a:r>
                        <a:rPr lang="en-US" sz="2400" dirty="0" smtClean="0"/>
                        <a:t>[4] LS</a:t>
                      </a:r>
                      <a:r>
                        <a:rPr lang="en-US" sz="2400" baseline="-25000" dirty="0" smtClean="0"/>
                        <a:t>i</a:t>
                      </a:r>
                      <a:r>
                        <a:rPr lang="en-US" sz="2400" dirty="0" smtClean="0"/>
                        <a:t> = LF</a:t>
                      </a:r>
                      <a:r>
                        <a:rPr lang="en-US" sz="2400" baseline="-25000" dirty="0" smtClean="0"/>
                        <a:t>i</a:t>
                      </a:r>
                      <a:r>
                        <a:rPr lang="en-US" sz="2400" dirty="0" smtClean="0"/>
                        <a:t> </a:t>
                      </a:r>
                      <a:r>
                        <a:rPr lang="en-US" sz="2400" dirty="0" smtClean="0">
                          <a:sym typeface="Symbol"/>
                        </a:rPr>
                        <a:t></a:t>
                      </a:r>
                      <a:r>
                        <a:rPr lang="en-US" sz="2400" dirty="0" smtClean="0"/>
                        <a:t> D</a:t>
                      </a:r>
                      <a:r>
                        <a:rPr lang="en-US" sz="2400" baseline="-25000" dirty="0" smtClean="0"/>
                        <a:t>i</a:t>
                      </a:r>
                    </a:p>
                    <a:p>
                      <a:pPr algn="just"/>
                      <a:endParaRPr lang="en-US" sz="2400" b="1" dirty="0">
                        <a:solidFill>
                          <a:schemeClr val="accent6"/>
                        </a:solidFill>
                        <a:latin typeface="+mj-l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6094" name="AutoShape 7"/>
          <p:cNvSpPr>
            <a:spLocks/>
          </p:cNvSpPr>
          <p:nvPr/>
        </p:nvSpPr>
        <p:spPr bwMode="auto">
          <a:xfrm>
            <a:off x="6705600" y="2362200"/>
            <a:ext cx="533400" cy="1752600"/>
          </a:xfrm>
          <a:prstGeom prst="rightBrace">
            <a:avLst>
              <a:gd name="adj1" fmla="val 58337"/>
              <a:gd name="adj2" fmla="val 50000"/>
            </a:avLst>
          </a:prstGeom>
          <a:noFill/>
          <a:ln w="9525">
            <a:solidFill>
              <a:srgbClr val="000000"/>
            </a:solidFill>
            <a:round/>
            <a:headEnd/>
            <a:tailEnd/>
          </a:ln>
        </p:spPr>
        <p:txBody>
          <a:bodyPr/>
          <a:lstStyle/>
          <a:p>
            <a:endParaRPr lang="en-US"/>
          </a:p>
        </p:txBody>
      </p:sp>
      <p:sp>
        <p:nvSpPr>
          <p:cNvPr id="46095" name="AutoShape 8"/>
          <p:cNvSpPr>
            <a:spLocks/>
          </p:cNvSpPr>
          <p:nvPr/>
        </p:nvSpPr>
        <p:spPr bwMode="auto">
          <a:xfrm>
            <a:off x="4191000" y="2362200"/>
            <a:ext cx="381000" cy="1752600"/>
          </a:xfrm>
          <a:prstGeom prst="leftBrace">
            <a:avLst>
              <a:gd name="adj1" fmla="val 58331"/>
              <a:gd name="adj2" fmla="val 50000"/>
            </a:avLst>
          </a:prstGeom>
          <a:noFill/>
          <a:ln w="9525">
            <a:solidFill>
              <a:srgbClr val="000000"/>
            </a:solid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838200" y="2133600"/>
            <a:ext cx="7924800" cy="3886200"/>
          </a:xfrm>
          <a:prstGeom prst="round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lIns="0" tIns="0" rIns="0" bIns="0"/>
          <a:lstStyle/>
          <a:p>
            <a:pPr>
              <a:defRPr/>
            </a:pPr>
            <a:endParaRPr lang="en-US" dirty="0"/>
          </a:p>
        </p:txBody>
      </p:sp>
      <p:sp>
        <p:nvSpPr>
          <p:cNvPr id="6150" name="Date Placeholder 3"/>
          <p:cNvSpPr>
            <a:spLocks noGrp="1"/>
          </p:cNvSpPr>
          <p:nvPr>
            <p:ph type="dt" sz="quarter" idx="10"/>
          </p:nvPr>
        </p:nvSpPr>
        <p:spPr>
          <a:noFill/>
        </p:spPr>
        <p:txBody>
          <a:bodyPr/>
          <a:lstStyle/>
          <a:p>
            <a:fld id="{89A7A6F4-59B1-4C72-8882-002C6587A4A7}" type="datetime8">
              <a:rPr lang="en-US" smtClean="0"/>
              <a:pPr/>
              <a:t>3/13/2017 1:23 PM</a:t>
            </a:fld>
            <a:endParaRPr lang="en-US" smtClean="0"/>
          </a:p>
        </p:txBody>
      </p:sp>
      <p:sp>
        <p:nvSpPr>
          <p:cNvPr id="6151" name="Slide Number Placeholder 4"/>
          <p:cNvSpPr>
            <a:spLocks noGrp="1"/>
          </p:cNvSpPr>
          <p:nvPr>
            <p:ph type="sldNum" sz="quarter" idx="11"/>
          </p:nvPr>
        </p:nvSpPr>
        <p:spPr>
          <a:noFill/>
        </p:spPr>
        <p:txBody>
          <a:bodyPr/>
          <a:lstStyle/>
          <a:p>
            <a:fld id="{3246FFA0-35CE-4EC0-8B06-137A44A6E6E2}" type="slidenum">
              <a:rPr lang="ar-SA" smtClean="0"/>
              <a:pPr/>
              <a:t>29</a:t>
            </a:fld>
            <a:endParaRPr lang="en-US" smtClean="0"/>
          </a:p>
        </p:txBody>
      </p:sp>
      <p:sp>
        <p:nvSpPr>
          <p:cNvPr id="534530" name="Rectangle 2"/>
          <p:cNvSpPr>
            <a:spLocks noGrp="1" noChangeArrowheads="1"/>
          </p:cNvSpPr>
          <p:nvPr>
            <p:ph type="body" idx="1"/>
          </p:nvPr>
        </p:nvSpPr>
        <p:spPr>
          <a:xfrm>
            <a:off x="914400" y="1196975"/>
            <a:ext cx="7772400" cy="830263"/>
          </a:xfrm>
          <a:solidFill>
            <a:srgbClr val="F8F9BD"/>
          </a:solidFill>
          <a:ln>
            <a:solidFill>
              <a:schemeClr val="tx2"/>
            </a:solidFill>
          </a:ln>
          <a:effectLst>
            <a:outerShdw dist="107763" dir="18900000" algn="ctr" rotWithShape="0">
              <a:schemeClr val="bg2">
                <a:alpha val="50000"/>
              </a:schemeClr>
            </a:outerShdw>
          </a:effectLst>
        </p:spPr>
        <p:txBody>
          <a:bodyPr/>
          <a:lstStyle/>
          <a:p>
            <a:pPr marL="0" indent="0" algn="justLow">
              <a:lnSpc>
                <a:spcPct val="100000"/>
              </a:lnSpc>
              <a:buClr>
                <a:srgbClr val="CC3300"/>
              </a:buClr>
              <a:buSzTx/>
              <a:buFontTx/>
              <a:buNone/>
              <a:defRPr/>
            </a:pPr>
            <a:r>
              <a:rPr lang="en-US" sz="1800" dirty="0" smtClean="0"/>
              <a:t>Given the precedence network for a small engineering project with activity durations in working days, it is required to compute the activity times (ES, EF, LS, and LF) and total floats (TF) and then indicate the critical activities.</a:t>
            </a:r>
          </a:p>
        </p:txBody>
      </p:sp>
      <p:sp>
        <p:nvSpPr>
          <p:cNvPr id="7" name="Rectangle 3"/>
          <p:cNvSpPr>
            <a:spLocks noChangeArrowheads="1"/>
          </p:cNvSpPr>
          <p:nvPr/>
        </p:nvSpPr>
        <p:spPr bwMode="auto">
          <a:xfrm>
            <a:off x="623888" y="304800"/>
            <a:ext cx="2195512" cy="515938"/>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1900" dirty="0">
              <a:solidFill>
                <a:srgbClr val="CC3300"/>
              </a:solidFill>
            </a:endParaRPr>
          </a:p>
        </p:txBody>
      </p:sp>
      <p:graphicFrame>
        <p:nvGraphicFramePr>
          <p:cNvPr id="6146" name="Object 4"/>
          <p:cNvGraphicFramePr>
            <a:graphicFrameLocks noChangeAspect="1"/>
          </p:cNvGraphicFramePr>
          <p:nvPr/>
        </p:nvGraphicFramePr>
        <p:xfrm>
          <a:off x="1143000" y="2286000"/>
          <a:ext cx="7239000" cy="3581400"/>
        </p:xfrm>
        <a:graphic>
          <a:graphicData uri="http://schemas.openxmlformats.org/presentationml/2006/ole">
            <mc:AlternateContent xmlns:mc="http://schemas.openxmlformats.org/markup-compatibility/2006">
              <mc:Choice xmlns:v="urn:schemas-microsoft-com:vml" Requires="v">
                <p:oleObj spid="_x0000_s6153" name="Worksheet" r:id="rId3" imgW="6431280" imgH="3436620" progId="Excel.Sheet.8">
                  <p:embed/>
                </p:oleObj>
              </mc:Choice>
              <mc:Fallback>
                <p:oleObj name="Worksheet" r:id="rId3" imgW="6431280" imgH="343662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72390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308F3474-40BC-4615-ACE1-696ED49DECD9}" type="datetime8">
              <a:rPr lang="en-US" smtClean="0"/>
              <a:pPr/>
              <a:t>3/13/2017 1:23 PM</a:t>
            </a:fld>
            <a:endParaRPr lang="en-US" smtClean="0"/>
          </a:p>
        </p:txBody>
      </p:sp>
      <p:sp>
        <p:nvSpPr>
          <p:cNvPr id="25603" name="Slide Number Placeholder 4"/>
          <p:cNvSpPr>
            <a:spLocks noGrp="1"/>
          </p:cNvSpPr>
          <p:nvPr>
            <p:ph type="sldNum" sz="quarter" idx="11"/>
          </p:nvPr>
        </p:nvSpPr>
        <p:spPr>
          <a:noFill/>
        </p:spPr>
        <p:txBody>
          <a:bodyPr/>
          <a:lstStyle/>
          <a:p>
            <a:fld id="{D7BF859E-57C7-49B9-BE04-B142B106C2FD}" type="slidenum">
              <a:rPr lang="ar-SA" smtClean="0"/>
              <a:pPr/>
              <a:t>3</a:t>
            </a:fld>
            <a:endParaRPr lang="en-US" smtClean="0"/>
          </a:p>
        </p:txBody>
      </p:sp>
      <p:sp>
        <p:nvSpPr>
          <p:cNvPr id="513027" name="Rectangle 3"/>
          <p:cNvSpPr>
            <a:spLocks noGrp="1" noChangeArrowheads="1"/>
          </p:cNvSpPr>
          <p:nvPr>
            <p:ph type="body" idx="1"/>
          </p:nvPr>
        </p:nvSpPr>
        <p:spPr>
          <a:xfrm>
            <a:off x="838200" y="1219200"/>
            <a:ext cx="7924800" cy="4597400"/>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indent="-298450" algn="just">
              <a:lnSpc>
                <a:spcPct val="130000"/>
              </a:lnSpc>
              <a:buClr>
                <a:srgbClr val="CC3300"/>
              </a:buClr>
              <a:buFont typeface="Wingdings" pitchFamily="2" charset="2"/>
              <a:buChar char="Ø"/>
              <a:defRPr/>
            </a:pPr>
            <a:r>
              <a:rPr lang="en-US" sz="2400" dirty="0" smtClean="0"/>
              <a:t>Each time-consuming activity is portrayed by a </a:t>
            </a:r>
            <a:r>
              <a:rPr lang="en-US" sz="2400" b="1" u="sng" dirty="0" smtClean="0">
                <a:solidFill>
                  <a:schemeClr val="accent2"/>
                </a:solidFill>
                <a:effectLst>
                  <a:outerShdw blurRad="38100" dist="38100" dir="2700000" algn="tl">
                    <a:srgbClr val="C0C0C0"/>
                  </a:outerShdw>
                </a:effectLst>
              </a:rPr>
              <a:t>rectangular figure</a:t>
            </a:r>
            <a:r>
              <a:rPr lang="en-US" sz="2400" dirty="0" smtClean="0"/>
              <a:t>.</a:t>
            </a:r>
            <a:endParaRPr lang="en-US" sz="800" dirty="0" smtClean="0"/>
          </a:p>
          <a:p>
            <a:pPr marL="363538" indent="-298450" algn="just">
              <a:lnSpc>
                <a:spcPct val="130000"/>
              </a:lnSpc>
              <a:buClr>
                <a:srgbClr val="CC3300"/>
              </a:buClr>
              <a:buFont typeface="Wingdings" pitchFamily="2" charset="2"/>
              <a:buChar char="Ø"/>
              <a:defRPr/>
            </a:pPr>
            <a:r>
              <a:rPr lang="en-US" sz="2400" dirty="0" smtClean="0"/>
              <a:t>The dependencies between activities are indicated by </a:t>
            </a:r>
            <a:r>
              <a:rPr lang="en-US" sz="2400" b="1" u="sng" dirty="0" smtClean="0">
                <a:solidFill>
                  <a:schemeClr val="accent2"/>
                </a:solidFill>
                <a:effectLst>
                  <a:outerShdw blurRad="38100" dist="38100" dir="2700000" algn="tl">
                    <a:srgbClr val="C0C0C0"/>
                  </a:outerShdw>
                </a:effectLst>
              </a:rPr>
              <a:t>dependency lines (arrows)</a:t>
            </a:r>
            <a:r>
              <a:rPr lang="en-US" sz="2400" dirty="0" smtClean="0"/>
              <a:t> going form one activity to another.</a:t>
            </a:r>
            <a:endParaRPr lang="en-US" sz="800" dirty="0" smtClean="0"/>
          </a:p>
          <a:p>
            <a:pPr marL="363538" indent="-298450" algn="just">
              <a:lnSpc>
                <a:spcPct val="130000"/>
              </a:lnSpc>
              <a:buClr>
                <a:srgbClr val="CC3300"/>
              </a:buClr>
              <a:buFont typeface="Wingdings" pitchFamily="2" charset="2"/>
              <a:buChar char="Ø"/>
              <a:defRPr/>
            </a:pPr>
            <a:r>
              <a:rPr lang="en-US" sz="2400" dirty="0" smtClean="0"/>
              <a:t>Each </a:t>
            </a:r>
            <a:r>
              <a:rPr lang="en-US" sz="2400" b="1" u="sng" dirty="0" smtClean="0">
                <a:solidFill>
                  <a:schemeClr val="accent2"/>
                </a:solidFill>
                <a:effectLst>
                  <a:outerShdw blurRad="38100" dist="38100" dir="2700000" algn="tl">
                    <a:srgbClr val="000000">
                      <a:alpha val="43137"/>
                    </a:srgbClr>
                  </a:outerShdw>
                </a:effectLst>
              </a:rPr>
              <a:t>activity duration</a:t>
            </a:r>
            <a:r>
              <a:rPr lang="en-US" sz="2400" dirty="0" smtClean="0"/>
              <a:t> in terms of working days is shown in the lower, central part of the activity box. </a:t>
            </a:r>
          </a:p>
          <a:p>
            <a:pPr marL="363538" indent="-269875" algn="just">
              <a:lnSpc>
                <a:spcPct val="130000"/>
              </a:lnSpc>
              <a:buClr>
                <a:srgbClr val="CC3300"/>
              </a:buClr>
              <a:buFont typeface="Wingdings" pitchFamily="2" charset="2"/>
              <a:buChar char="Ø"/>
              <a:defRPr/>
            </a:pPr>
            <a:r>
              <a:rPr lang="en-US" sz="2400" dirty="0" smtClean="0"/>
              <a:t>The principal advantage of the activity on node network is that it </a:t>
            </a:r>
            <a:r>
              <a:rPr lang="en-US" sz="2400" b="1" u="sng" dirty="0" smtClean="0">
                <a:solidFill>
                  <a:schemeClr val="accent2"/>
                </a:solidFill>
                <a:effectLst>
                  <a:outerShdw blurRad="38100" dist="38100" dir="2700000" algn="tl">
                    <a:srgbClr val="000000">
                      <a:alpha val="43137"/>
                    </a:srgbClr>
                  </a:outerShdw>
                </a:effectLst>
              </a:rPr>
              <a:t>eliminates the need for dummies</a:t>
            </a:r>
            <a:r>
              <a:rPr lang="en-US" sz="2400" dirty="0" smtClean="0"/>
              <a:t>.</a:t>
            </a:r>
            <a:endParaRPr lang="de-DE" sz="2400" dirty="0" smtClean="0"/>
          </a:p>
        </p:txBody>
      </p:sp>
      <p:sp>
        <p:nvSpPr>
          <p:cNvPr id="513029" name="Rectangle 5"/>
          <p:cNvSpPr>
            <a:spLocks noChangeArrowheads="1"/>
          </p:cNvSpPr>
          <p:nvPr/>
        </p:nvSpPr>
        <p:spPr bwMode="auto">
          <a:xfrm>
            <a:off x="685800" y="381000"/>
            <a:ext cx="4953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Activity on Node Notation</a:t>
            </a:r>
            <a:r>
              <a:rPr lang="en-US" sz="2800" dirty="0"/>
              <a:t> </a:t>
            </a:r>
            <a:endParaRPr lang="de-DE" sz="2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3027">
                                            <p:txEl>
                                              <p:pRg st="3" end="3"/>
                                            </p:txEl>
                                          </p:spTgt>
                                        </p:tgtEl>
                                        <p:attrNameLst>
                                          <p:attrName>style.visibility</p:attrName>
                                        </p:attrNameLst>
                                      </p:cBhvr>
                                      <p:to>
                                        <p:strVal val="visible"/>
                                      </p:to>
                                    </p:set>
                                    <p:animEffect transition="in" filter="wipe(down)">
                                      <p:cBhvr>
                                        <p:cTn id="7" dur="580">
                                          <p:stCondLst>
                                            <p:cond delay="0"/>
                                          </p:stCondLst>
                                        </p:cTn>
                                        <p:tgtEl>
                                          <p:spTgt spid="513027">
                                            <p:txEl>
                                              <p:pRg st="3" end="3"/>
                                            </p:txEl>
                                          </p:spTgt>
                                        </p:tgtEl>
                                      </p:cBhvr>
                                    </p:animEffect>
                                    <p:anim calcmode="lin" valueType="num">
                                      <p:cBhvr>
                                        <p:cTn id="8" dur="1822" tmFilter="0,0; 0.14,0.36; 0.43,0.73; 0.71,0.91; 1.0,1.0">
                                          <p:stCondLst>
                                            <p:cond delay="0"/>
                                          </p:stCondLst>
                                        </p:cTn>
                                        <p:tgtEl>
                                          <p:spTgt spid="513027">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3027">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3027">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3027">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3027">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13027">
                                            <p:txEl>
                                              <p:pRg st="3" end="3"/>
                                            </p:txEl>
                                          </p:spTgt>
                                        </p:tgtEl>
                                      </p:cBhvr>
                                      <p:to x="100000" y="60000"/>
                                    </p:animScale>
                                    <p:animScale>
                                      <p:cBhvr>
                                        <p:cTn id="14" dur="166" decel="50000">
                                          <p:stCondLst>
                                            <p:cond delay="676"/>
                                          </p:stCondLst>
                                        </p:cTn>
                                        <p:tgtEl>
                                          <p:spTgt spid="513027">
                                            <p:txEl>
                                              <p:pRg st="3" end="3"/>
                                            </p:txEl>
                                          </p:spTgt>
                                        </p:tgtEl>
                                      </p:cBhvr>
                                      <p:to x="100000" y="100000"/>
                                    </p:animScale>
                                    <p:animScale>
                                      <p:cBhvr>
                                        <p:cTn id="15" dur="26">
                                          <p:stCondLst>
                                            <p:cond delay="1312"/>
                                          </p:stCondLst>
                                        </p:cTn>
                                        <p:tgtEl>
                                          <p:spTgt spid="513027">
                                            <p:txEl>
                                              <p:pRg st="3" end="3"/>
                                            </p:txEl>
                                          </p:spTgt>
                                        </p:tgtEl>
                                      </p:cBhvr>
                                      <p:to x="100000" y="80000"/>
                                    </p:animScale>
                                    <p:animScale>
                                      <p:cBhvr>
                                        <p:cTn id="16" dur="166" decel="50000">
                                          <p:stCondLst>
                                            <p:cond delay="1338"/>
                                          </p:stCondLst>
                                        </p:cTn>
                                        <p:tgtEl>
                                          <p:spTgt spid="513027">
                                            <p:txEl>
                                              <p:pRg st="3" end="3"/>
                                            </p:txEl>
                                          </p:spTgt>
                                        </p:tgtEl>
                                      </p:cBhvr>
                                      <p:to x="100000" y="100000"/>
                                    </p:animScale>
                                    <p:animScale>
                                      <p:cBhvr>
                                        <p:cTn id="17" dur="26">
                                          <p:stCondLst>
                                            <p:cond delay="1642"/>
                                          </p:stCondLst>
                                        </p:cTn>
                                        <p:tgtEl>
                                          <p:spTgt spid="513027">
                                            <p:txEl>
                                              <p:pRg st="3" end="3"/>
                                            </p:txEl>
                                          </p:spTgt>
                                        </p:tgtEl>
                                      </p:cBhvr>
                                      <p:to x="100000" y="90000"/>
                                    </p:animScale>
                                    <p:animScale>
                                      <p:cBhvr>
                                        <p:cTn id="18" dur="166" decel="50000">
                                          <p:stCondLst>
                                            <p:cond delay="1668"/>
                                          </p:stCondLst>
                                        </p:cTn>
                                        <p:tgtEl>
                                          <p:spTgt spid="513027">
                                            <p:txEl>
                                              <p:pRg st="3" end="3"/>
                                            </p:txEl>
                                          </p:spTgt>
                                        </p:tgtEl>
                                      </p:cBhvr>
                                      <p:to x="100000" y="100000"/>
                                    </p:animScale>
                                    <p:animScale>
                                      <p:cBhvr>
                                        <p:cTn id="19" dur="26">
                                          <p:stCondLst>
                                            <p:cond delay="1808"/>
                                          </p:stCondLst>
                                        </p:cTn>
                                        <p:tgtEl>
                                          <p:spTgt spid="513027">
                                            <p:txEl>
                                              <p:pRg st="3" end="3"/>
                                            </p:txEl>
                                          </p:spTgt>
                                        </p:tgtEl>
                                      </p:cBhvr>
                                      <p:to x="100000" y="95000"/>
                                    </p:animScale>
                                    <p:animScale>
                                      <p:cBhvr>
                                        <p:cTn id="20" dur="166" decel="50000">
                                          <p:stCondLst>
                                            <p:cond delay="1834"/>
                                          </p:stCondLst>
                                        </p:cTn>
                                        <p:tgtEl>
                                          <p:spTgt spid="51302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838200" y="1143000"/>
            <a:ext cx="7924800" cy="4876800"/>
          </a:xfrm>
          <a:prstGeom prst="round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lIns="0" tIns="0" rIns="0" bIns="0"/>
          <a:lstStyle/>
          <a:p>
            <a:pPr>
              <a:defRPr/>
            </a:pPr>
            <a:endParaRPr lang="en-US" dirty="0"/>
          </a:p>
        </p:txBody>
      </p:sp>
      <p:sp>
        <p:nvSpPr>
          <p:cNvPr id="7174" name="Date Placeholder 3"/>
          <p:cNvSpPr>
            <a:spLocks noGrp="1"/>
          </p:cNvSpPr>
          <p:nvPr>
            <p:ph type="dt" sz="quarter" idx="10"/>
          </p:nvPr>
        </p:nvSpPr>
        <p:spPr>
          <a:noFill/>
        </p:spPr>
        <p:txBody>
          <a:bodyPr/>
          <a:lstStyle/>
          <a:p>
            <a:fld id="{00EE2D5C-ED80-4262-8C60-698B8492CF7A}" type="datetime8">
              <a:rPr lang="en-US" smtClean="0"/>
              <a:pPr/>
              <a:t>3/13/2017 1:23 PM</a:t>
            </a:fld>
            <a:endParaRPr lang="en-US" smtClean="0"/>
          </a:p>
        </p:txBody>
      </p:sp>
      <p:sp>
        <p:nvSpPr>
          <p:cNvPr id="7175" name="Slide Number Placeholder 4"/>
          <p:cNvSpPr>
            <a:spLocks noGrp="1"/>
          </p:cNvSpPr>
          <p:nvPr>
            <p:ph type="sldNum" sz="quarter" idx="11"/>
          </p:nvPr>
        </p:nvSpPr>
        <p:spPr>
          <a:noFill/>
        </p:spPr>
        <p:txBody>
          <a:bodyPr/>
          <a:lstStyle/>
          <a:p>
            <a:fld id="{3CC5BB58-8835-48CD-B2B1-80B2775419ED}" type="slidenum">
              <a:rPr lang="ar-SA" smtClean="0"/>
              <a:pPr/>
              <a:t>30</a:t>
            </a:fld>
            <a:endParaRPr lang="en-US" smtClean="0"/>
          </a:p>
        </p:txBody>
      </p:sp>
      <p:sp>
        <p:nvSpPr>
          <p:cNvPr id="7" name="Rectangle 3"/>
          <p:cNvSpPr>
            <a:spLocks noChangeArrowheads="1"/>
          </p:cNvSpPr>
          <p:nvPr/>
        </p:nvSpPr>
        <p:spPr bwMode="auto">
          <a:xfrm>
            <a:off x="623888" y="304800"/>
            <a:ext cx="2195512" cy="515938"/>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1900" dirty="0">
              <a:solidFill>
                <a:srgbClr val="CC3300"/>
              </a:solidFill>
            </a:endParaRPr>
          </a:p>
        </p:txBody>
      </p:sp>
      <p:graphicFrame>
        <p:nvGraphicFramePr>
          <p:cNvPr id="7170" name="Object 4"/>
          <p:cNvGraphicFramePr>
            <a:graphicFrameLocks noChangeAspect="1"/>
          </p:cNvGraphicFramePr>
          <p:nvPr/>
        </p:nvGraphicFramePr>
        <p:xfrm>
          <a:off x="1143000" y="1295400"/>
          <a:ext cx="7315200" cy="4572000"/>
        </p:xfrm>
        <a:graphic>
          <a:graphicData uri="http://schemas.openxmlformats.org/presentationml/2006/ole">
            <mc:AlternateContent xmlns:mc="http://schemas.openxmlformats.org/markup-compatibility/2006">
              <mc:Choice xmlns:v="urn:schemas-microsoft-com:vml" Requires="v">
                <p:oleObj spid="_x0000_s7177" name="Worksheet" r:id="rId3" imgW="6431280" imgH="3436620" progId="Excel.Sheet.8">
                  <p:embed/>
                </p:oleObj>
              </mc:Choice>
              <mc:Fallback>
                <p:oleObj name="Worksheet" r:id="rId3" imgW="6431280" imgH="343662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95400"/>
                        <a:ext cx="73152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490169" y="381000"/>
            <a:ext cx="1765227" cy="307777"/>
          </a:xfrm>
          <a:prstGeom prst="rect">
            <a:avLst/>
          </a:prstGeom>
        </p:spPr>
        <p:txBody>
          <a:bodyPr wrap="none">
            <a:spAutoFit/>
          </a:bodyPr>
          <a:lstStyle/>
          <a:p>
            <a:pPr algn="just">
              <a:buClr>
                <a:srgbClr val="FF0000"/>
              </a:buClr>
              <a:defRPr/>
            </a:pPr>
            <a:r>
              <a:rPr lang="en-US" sz="1400" dirty="0">
                <a:effectLst>
                  <a:outerShdw blurRad="38100" dist="38100" dir="2700000" algn="tl">
                    <a:srgbClr val="000000">
                      <a:alpha val="43137"/>
                    </a:srgbClr>
                  </a:outerShdw>
                </a:effectLst>
              </a:rPr>
              <a:t>Start-to-Start (</a:t>
            </a:r>
            <a:r>
              <a:rPr lang="en-US" sz="1400" dirty="0" err="1">
                <a:effectLst>
                  <a:outerShdw blurRad="38100" dist="38100" dir="2700000" algn="tl">
                    <a:srgbClr val="000000">
                      <a:alpha val="43137"/>
                    </a:srgbClr>
                  </a:outerShdw>
                </a:effectLst>
              </a:rPr>
              <a:t>SS</a:t>
            </a:r>
            <a:r>
              <a:rPr lang="en-US" sz="1400"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effectLst>
                <a:outerShdw blurRad="38100" dist="38100" dir="2700000" algn="tl">
                  <a:srgbClr val="000000">
                    <a:alpha val="43137"/>
                  </a:srgbClr>
                </a:outerShdw>
              </a:effectLst>
            </a:endParaRPr>
          </a:p>
        </p:txBody>
      </p:sp>
      <p:sp>
        <p:nvSpPr>
          <p:cNvPr id="9" name="Rectangle 8"/>
          <p:cNvSpPr/>
          <p:nvPr/>
        </p:nvSpPr>
        <p:spPr>
          <a:xfrm>
            <a:off x="5795577" y="718810"/>
            <a:ext cx="1976823" cy="307777"/>
          </a:xfrm>
          <a:prstGeom prst="rect">
            <a:avLst/>
          </a:prstGeom>
        </p:spPr>
        <p:txBody>
          <a:bodyPr wrap="none">
            <a:spAutoFit/>
          </a:bodyPr>
          <a:lstStyle/>
          <a:p>
            <a:pPr algn="just">
              <a:buClr>
                <a:srgbClr val="FF0000"/>
              </a:buClr>
              <a:defRPr/>
            </a:pPr>
            <a:r>
              <a:rPr lang="en-US" sz="1400" dirty="0">
                <a:effectLst>
                  <a:outerShdw blurRad="38100" dist="38100" dir="2700000" algn="tl">
                    <a:srgbClr val="000000">
                      <a:alpha val="43137"/>
                    </a:srgbClr>
                  </a:outerShdw>
                </a:effectLst>
              </a:rPr>
              <a:t>Finish-to-Finish (</a:t>
            </a:r>
            <a:r>
              <a:rPr lang="en-US" sz="1400" dirty="0" err="1">
                <a:effectLst>
                  <a:outerShdw blurRad="38100" dist="38100" dir="2700000" algn="tl">
                    <a:srgbClr val="000000">
                      <a:alpha val="43137"/>
                    </a:srgbClr>
                  </a:outerShdw>
                </a:effectLst>
              </a:rPr>
              <a:t>FF</a:t>
            </a:r>
            <a:r>
              <a:rPr lang="en-US" sz="1400"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effectLst>
                <a:outerShdw blurRad="38100" dist="38100" dir="2700000" algn="tl">
                  <a:srgbClr val="000000">
                    <a:alpha val="43137"/>
                  </a:srgbClr>
                </a:outerShdw>
              </a:effectLst>
            </a:endParaRPr>
          </a:p>
        </p:txBody>
      </p:sp>
      <p:sp>
        <p:nvSpPr>
          <p:cNvPr id="10" name="Rectangle 9"/>
          <p:cNvSpPr/>
          <p:nvPr/>
        </p:nvSpPr>
        <p:spPr>
          <a:xfrm>
            <a:off x="3603923" y="642610"/>
            <a:ext cx="1730077" cy="307777"/>
          </a:xfrm>
          <a:prstGeom prst="rect">
            <a:avLst/>
          </a:prstGeom>
        </p:spPr>
        <p:txBody>
          <a:bodyPr wrap="none">
            <a:spAutoFit/>
          </a:bodyPr>
          <a:lstStyle/>
          <a:p>
            <a:r>
              <a:rPr lang="en-US" sz="1400" dirty="0">
                <a:effectLst>
                  <a:outerShdw blurRad="38100" dist="38100" dir="2700000" algn="tl">
                    <a:srgbClr val="000000">
                      <a:alpha val="43137"/>
                    </a:srgbClr>
                  </a:outerShdw>
                </a:effectLst>
              </a:rPr>
              <a:t>Finish-to-Start (</a:t>
            </a:r>
            <a:r>
              <a:rPr lang="en-US" sz="1400" dirty="0" err="1">
                <a:effectLst>
                  <a:outerShdw blurRad="38100" dist="38100" dir="2700000" algn="tl">
                    <a:srgbClr val="000000">
                      <a:alpha val="43137"/>
                    </a:srgbClr>
                  </a:outerShdw>
                </a:effectLst>
              </a:rPr>
              <a:t>FS</a:t>
            </a:r>
            <a:r>
              <a:rPr lang="en-US" sz="12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p>
        </p:txBody>
      </p:sp>
      <p:sp>
        <p:nvSpPr>
          <p:cNvPr id="11" name="Rectangle 10"/>
          <p:cNvSpPr/>
          <p:nvPr/>
        </p:nvSpPr>
        <p:spPr>
          <a:xfrm>
            <a:off x="5770087" y="414010"/>
            <a:ext cx="1871025" cy="307777"/>
          </a:xfrm>
          <a:prstGeom prst="rect">
            <a:avLst/>
          </a:prstGeom>
        </p:spPr>
        <p:txBody>
          <a:bodyPr wrap="none">
            <a:spAutoFit/>
          </a:bodyPr>
          <a:lstStyle/>
          <a:p>
            <a:pPr algn="just">
              <a:buClr>
                <a:srgbClr val="FF0000"/>
              </a:buClr>
              <a:defRPr/>
            </a:pPr>
            <a:r>
              <a:rPr lang="en-US" sz="1400" dirty="0">
                <a:effectLst>
                  <a:outerShdw blurRad="38100" dist="38100" dir="2700000" algn="tl">
                    <a:srgbClr val="000000">
                      <a:alpha val="43137"/>
                    </a:srgbClr>
                  </a:outerShdw>
                </a:effectLst>
              </a:rPr>
              <a:t>Start-to-Finish (</a:t>
            </a:r>
            <a:r>
              <a:rPr lang="en-US" sz="1400" dirty="0" err="1">
                <a:effectLst>
                  <a:outerShdw blurRad="38100" dist="38100" dir="2700000" algn="tl">
                    <a:srgbClr val="000000">
                      <a:alpha val="43137"/>
                    </a:srgbClr>
                  </a:outerShdw>
                </a:effectLst>
              </a:rPr>
              <a:t>SF</a:t>
            </a:r>
            <a:r>
              <a:rPr lang="en-US" sz="1400" baseline="-25000" dirty="0" err="1">
                <a:effectLst>
                  <a:outerShdw blurRad="38100" dist="38100" dir="2700000" algn="tl">
                    <a:srgbClr val="000000">
                      <a:alpha val="43137"/>
                    </a:srgbClr>
                  </a:outerShdw>
                </a:effectLst>
              </a:rPr>
              <a:t>ij</a:t>
            </a:r>
            <a:r>
              <a:rPr lang="en-US" sz="1400" dirty="0">
                <a:effectLst>
                  <a:outerShdw blurRad="38100" dist="38100" dir="2700000" algn="tl">
                    <a:srgbClr val="000000">
                      <a:alpha val="43137"/>
                    </a:srgbClr>
                  </a:outerShdw>
                </a:effectLst>
              </a:rPr>
              <a:t>)</a:t>
            </a:r>
            <a:endParaRPr lang="en-US" sz="1400" dirty="0">
              <a:effectLst>
                <a:outerShdw blurRad="38100" dist="38100" dir="2700000" algn="tl">
                  <a:srgbClr val="000000">
                    <a:alpha val="43137"/>
                  </a:srgbClr>
                </a:outerShdw>
              </a:effectLst>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838200" y="1143000"/>
            <a:ext cx="7924800" cy="4724400"/>
          </a:xfrm>
          <a:prstGeom prst="round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lIns="0" tIns="0" rIns="0" bIns="0"/>
          <a:lstStyle/>
          <a:p>
            <a:pPr>
              <a:defRPr/>
            </a:pPr>
            <a:endParaRPr lang="en-US" dirty="0"/>
          </a:p>
        </p:txBody>
      </p:sp>
      <p:sp>
        <p:nvSpPr>
          <p:cNvPr id="8198" name="Date Placeholder 3"/>
          <p:cNvSpPr>
            <a:spLocks noGrp="1"/>
          </p:cNvSpPr>
          <p:nvPr>
            <p:ph type="dt" sz="quarter" idx="10"/>
          </p:nvPr>
        </p:nvSpPr>
        <p:spPr>
          <a:noFill/>
        </p:spPr>
        <p:txBody>
          <a:bodyPr/>
          <a:lstStyle/>
          <a:p>
            <a:fld id="{460A3290-E11F-41A2-90EC-85728EEF51B9}" type="datetime8">
              <a:rPr lang="en-US" smtClean="0"/>
              <a:pPr/>
              <a:t>3/13/2017 1:23 PM</a:t>
            </a:fld>
            <a:endParaRPr lang="en-US" smtClean="0"/>
          </a:p>
        </p:txBody>
      </p:sp>
      <p:sp>
        <p:nvSpPr>
          <p:cNvPr id="8199" name="Slide Number Placeholder 4"/>
          <p:cNvSpPr>
            <a:spLocks noGrp="1"/>
          </p:cNvSpPr>
          <p:nvPr>
            <p:ph type="sldNum" sz="quarter" idx="11"/>
          </p:nvPr>
        </p:nvSpPr>
        <p:spPr>
          <a:noFill/>
        </p:spPr>
        <p:txBody>
          <a:bodyPr/>
          <a:lstStyle/>
          <a:p>
            <a:fld id="{C87E3E80-7D01-4B64-9AE3-BCACAB2588A8}" type="slidenum">
              <a:rPr lang="ar-SA" smtClean="0"/>
              <a:pPr/>
              <a:t>31</a:t>
            </a:fld>
            <a:endParaRPr lang="en-US" smtClean="0"/>
          </a:p>
        </p:txBody>
      </p:sp>
      <p:sp>
        <p:nvSpPr>
          <p:cNvPr id="7" name="Rectangle 3"/>
          <p:cNvSpPr>
            <a:spLocks noChangeArrowheads="1"/>
          </p:cNvSpPr>
          <p:nvPr/>
        </p:nvSpPr>
        <p:spPr bwMode="auto">
          <a:xfrm>
            <a:off x="623888" y="304800"/>
            <a:ext cx="2119312" cy="515938"/>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1900" dirty="0">
              <a:solidFill>
                <a:srgbClr val="CC3300"/>
              </a:solidFill>
            </a:endParaRPr>
          </a:p>
        </p:txBody>
      </p:sp>
      <p:graphicFrame>
        <p:nvGraphicFramePr>
          <p:cNvPr id="8194" name="Object 3"/>
          <p:cNvGraphicFramePr>
            <a:graphicFrameLocks noChangeAspect="1"/>
          </p:cNvGraphicFramePr>
          <p:nvPr/>
        </p:nvGraphicFramePr>
        <p:xfrm>
          <a:off x="1143000" y="1295400"/>
          <a:ext cx="7315200" cy="4267200"/>
        </p:xfrm>
        <a:graphic>
          <a:graphicData uri="http://schemas.openxmlformats.org/presentationml/2006/ole">
            <mc:AlternateContent xmlns:mc="http://schemas.openxmlformats.org/markup-compatibility/2006">
              <mc:Choice xmlns:v="urn:schemas-microsoft-com:vml" Requires="v">
                <p:oleObj spid="_x0000_s8201" name="Worksheet" r:id="rId3" imgW="5905500" imgH="3436620" progId="Excel.Sheet.8">
                  <p:embed/>
                </p:oleObj>
              </mc:Choice>
              <mc:Fallback>
                <p:oleObj name="Worksheet" r:id="rId3" imgW="5905500" imgH="343662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95400"/>
                        <a:ext cx="73152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92DB6390-401E-4D70-9258-FFFA5CE3FA75}" type="datetime8">
              <a:rPr lang="en-US" smtClean="0"/>
              <a:pPr/>
              <a:t>3/13/2017 1:23 PM</a:t>
            </a:fld>
            <a:endParaRPr lang="en-US" smtClean="0"/>
          </a:p>
        </p:txBody>
      </p:sp>
      <p:sp>
        <p:nvSpPr>
          <p:cNvPr id="47107" name="Slide Number Placeholder 4"/>
          <p:cNvSpPr>
            <a:spLocks noGrp="1"/>
          </p:cNvSpPr>
          <p:nvPr>
            <p:ph type="sldNum" sz="quarter" idx="11"/>
          </p:nvPr>
        </p:nvSpPr>
        <p:spPr>
          <a:noFill/>
        </p:spPr>
        <p:txBody>
          <a:bodyPr/>
          <a:lstStyle/>
          <a:p>
            <a:fld id="{D214C4C4-9FAC-4668-B09B-1716591A7A9E}" type="slidenum">
              <a:rPr lang="ar-SA" smtClean="0"/>
              <a:pPr/>
              <a:t>32</a:t>
            </a:fld>
            <a:endParaRPr lang="en-US" smtClean="0"/>
          </a:p>
        </p:txBody>
      </p:sp>
      <p:sp>
        <p:nvSpPr>
          <p:cNvPr id="535554" name="Rectangle 2"/>
          <p:cNvSpPr>
            <a:spLocks noGrp="1" noChangeArrowheads="1"/>
          </p:cNvSpPr>
          <p:nvPr>
            <p:ph type="body" idx="1"/>
          </p:nvPr>
        </p:nvSpPr>
        <p:spPr>
          <a:xfrm>
            <a:off x="914400" y="1362075"/>
            <a:ext cx="7772400" cy="43529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SzTx/>
              <a:buFont typeface="Wingdings" pitchFamily="2" charset="2"/>
              <a:buChar char="Ø"/>
              <a:defRPr/>
            </a:pPr>
            <a:r>
              <a:rPr lang="en-US" sz="2000" dirty="0" smtClean="0"/>
              <a:t>An activity that extends from one activity to another, but which has no estimated duration of its own. </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It is time-consuming and requires resources, but its duration is controlled, not by its own nature, but by the two activities between which it spans.</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Its ES and LS times are determined by the activity where it begins and its EF and LF times are dictated by the activity at its conclusion. </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Examples: Dewatering, Haul road maintenance</a:t>
            </a:r>
          </a:p>
        </p:txBody>
      </p:sp>
      <p:sp>
        <p:nvSpPr>
          <p:cNvPr id="535555" name="Rectangle 3"/>
          <p:cNvSpPr>
            <a:spLocks noChangeArrowheads="1"/>
          </p:cNvSpPr>
          <p:nvPr/>
        </p:nvSpPr>
        <p:spPr bwMode="auto">
          <a:xfrm>
            <a:off x="623888" y="322263"/>
            <a:ext cx="42529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HAMMOCK ACTIVITY</a:t>
            </a:r>
            <a:endParaRPr lang="de-DE" sz="2800">
              <a:solidFill>
                <a:srgbClr val="CC3300"/>
              </a:solidFill>
              <a:effectLst>
                <a:outerShdw blurRad="38100" dist="38100" dir="2700000" algn="tl">
                  <a:srgbClr val="C0C0C0"/>
                </a:outerShdw>
              </a:effectLst>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49FAE38A-3D79-448E-AFC9-4240969C375D}" type="datetime8">
              <a:rPr lang="en-US" smtClean="0"/>
              <a:pPr/>
              <a:t>3/13/2017 1:23 PM</a:t>
            </a:fld>
            <a:endParaRPr lang="en-US" smtClean="0"/>
          </a:p>
        </p:txBody>
      </p:sp>
      <p:sp>
        <p:nvSpPr>
          <p:cNvPr id="48131" name="Slide Number Placeholder 4"/>
          <p:cNvSpPr>
            <a:spLocks noGrp="1"/>
          </p:cNvSpPr>
          <p:nvPr>
            <p:ph type="sldNum" sz="quarter" idx="11"/>
          </p:nvPr>
        </p:nvSpPr>
        <p:spPr>
          <a:noFill/>
        </p:spPr>
        <p:txBody>
          <a:bodyPr/>
          <a:lstStyle/>
          <a:p>
            <a:fld id="{CD00EB05-1F27-4EE0-B5D9-99B5E2C6603E}" type="slidenum">
              <a:rPr lang="ar-SA" smtClean="0"/>
              <a:pPr/>
              <a:t>33</a:t>
            </a:fld>
            <a:endParaRPr lang="en-US" smtClean="0"/>
          </a:p>
        </p:txBody>
      </p:sp>
      <p:sp>
        <p:nvSpPr>
          <p:cNvPr id="536578" name="Rectangle 2"/>
          <p:cNvSpPr>
            <a:spLocks noGrp="1" noChangeArrowheads="1"/>
          </p:cNvSpPr>
          <p:nvPr>
            <p:ph type="body" idx="1"/>
          </p:nvPr>
        </p:nvSpPr>
        <p:spPr>
          <a:xfrm>
            <a:off x="990600" y="1295400"/>
            <a:ext cx="7772400" cy="44291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Font typeface="Wingdings" pitchFamily="2" charset="2"/>
              <a:buChar char="Ø"/>
              <a:defRPr/>
            </a:pPr>
            <a:r>
              <a:rPr lang="en-US" sz="2000" dirty="0" smtClean="0"/>
              <a:t>Milestones are points in time that have been identified as being important intermediate </a:t>
            </a:r>
            <a:r>
              <a:rPr lang="en-US" sz="2000" b="1" u="sng" dirty="0" smtClean="0">
                <a:effectLst>
                  <a:outerShdw blurRad="38100" dist="38100" dir="2700000" algn="tl">
                    <a:srgbClr val="C0C0C0"/>
                  </a:outerShdw>
                </a:effectLst>
              </a:rPr>
              <a:t>reference points</a:t>
            </a:r>
            <a:r>
              <a:rPr lang="en-US" sz="2000" dirty="0" smtClean="0"/>
              <a:t> during the accomplishment of the work. </a:t>
            </a:r>
          </a:p>
          <a:p>
            <a:pPr marL="454025" indent="-454025" algn="just">
              <a:buClr>
                <a:srgbClr val="CC3300"/>
              </a:buClr>
              <a:buFont typeface="Wingdings" pitchFamily="2" charset="2"/>
              <a:buChar char="Ø"/>
              <a:defRPr/>
            </a:pPr>
            <a:r>
              <a:rPr lang="en-US" sz="2000" dirty="0" smtClean="0"/>
              <a:t>Milestone events can include dates imposed by the customer for the finishing of certain tasks as well as target dates set by the project manager for the completion of certain segments of the work.</a:t>
            </a:r>
          </a:p>
          <a:p>
            <a:pPr marL="454025" indent="-454025" algn="just">
              <a:buClr>
                <a:srgbClr val="CC3300"/>
              </a:buClr>
              <a:buFont typeface="Wingdings" pitchFamily="2" charset="2"/>
              <a:buChar char="Ø"/>
              <a:defRPr/>
            </a:pPr>
            <a:r>
              <a:rPr lang="en-US" sz="2000" dirty="0" smtClean="0"/>
              <a:t>Distinctive geometric figure is preferred to represent a milestone (circles, ovals, or other shapes) can be used.</a:t>
            </a:r>
          </a:p>
          <a:p>
            <a:pPr marL="454025" indent="-454025" algn="just">
              <a:buClr>
                <a:srgbClr val="CC3300"/>
              </a:buClr>
              <a:buFont typeface="Wingdings" pitchFamily="2" charset="2"/>
              <a:buChar char="Ø"/>
              <a:defRPr/>
            </a:pPr>
            <a:r>
              <a:rPr lang="en-US" sz="2000" dirty="0" smtClean="0"/>
              <a:t>Any information pertaining to a milestone and considered to be useful may be entered.</a:t>
            </a:r>
          </a:p>
        </p:txBody>
      </p:sp>
      <p:sp>
        <p:nvSpPr>
          <p:cNvPr id="536579" name="Rectangle 3"/>
          <p:cNvSpPr>
            <a:spLocks noChangeArrowheads="1"/>
          </p:cNvSpPr>
          <p:nvPr/>
        </p:nvSpPr>
        <p:spPr bwMode="auto">
          <a:xfrm>
            <a:off x="623888" y="322263"/>
            <a:ext cx="2957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MILESTONES</a:t>
            </a:r>
            <a:endParaRPr lang="de-DE" sz="2800">
              <a:solidFill>
                <a:srgbClr val="CC3300"/>
              </a:solidFill>
              <a:effectLst>
                <a:outerShdw blurRad="38100" dist="38100" dir="2700000" algn="tl">
                  <a:srgbClr val="C0C0C0"/>
                </a:outerShdw>
              </a:effectLs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00200" y="1600200"/>
            <a:ext cx="6400800" cy="2971800"/>
          </a:xfrm>
          <a:prstGeom prst="roundRect">
            <a:avLst/>
          </a:prstGeom>
          <a:solidFill>
            <a:schemeClr val="bg1"/>
          </a:solidFill>
          <a:ln w="952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lstStyle/>
          <a:p>
            <a:pPr>
              <a:defRPr/>
            </a:pPr>
            <a:endParaRPr lang="en-US" dirty="0"/>
          </a:p>
        </p:txBody>
      </p:sp>
      <p:sp>
        <p:nvSpPr>
          <p:cNvPr id="26627" name="Date Placeholder 3"/>
          <p:cNvSpPr>
            <a:spLocks noGrp="1"/>
          </p:cNvSpPr>
          <p:nvPr>
            <p:ph type="dt" sz="quarter" idx="10"/>
          </p:nvPr>
        </p:nvSpPr>
        <p:spPr>
          <a:noFill/>
        </p:spPr>
        <p:txBody>
          <a:bodyPr/>
          <a:lstStyle/>
          <a:p>
            <a:fld id="{E7FD2309-88C8-4BFD-B11C-A3E2273F4E31}" type="datetime8">
              <a:rPr lang="en-US" smtClean="0"/>
              <a:pPr/>
              <a:t>3/13/2017 1:23 PM</a:t>
            </a:fld>
            <a:endParaRPr lang="en-US" smtClean="0"/>
          </a:p>
        </p:txBody>
      </p:sp>
      <p:sp>
        <p:nvSpPr>
          <p:cNvPr id="26628" name="Slide Number Placeholder 4"/>
          <p:cNvSpPr>
            <a:spLocks noGrp="1"/>
          </p:cNvSpPr>
          <p:nvPr>
            <p:ph type="sldNum" sz="quarter" idx="11"/>
          </p:nvPr>
        </p:nvSpPr>
        <p:spPr>
          <a:noFill/>
        </p:spPr>
        <p:txBody>
          <a:bodyPr/>
          <a:lstStyle/>
          <a:p>
            <a:fld id="{83A1E649-2D1C-4E90-AC53-DAD62DC06C4B}" type="slidenum">
              <a:rPr lang="ar-SA" smtClean="0"/>
              <a:pPr/>
              <a:t>4</a:t>
            </a:fld>
            <a:endParaRPr lang="en-US" smtClean="0"/>
          </a:p>
        </p:txBody>
      </p:sp>
      <p:grpSp>
        <p:nvGrpSpPr>
          <p:cNvPr id="26629" name="Group 3"/>
          <p:cNvGrpSpPr>
            <a:grpSpLocks/>
          </p:cNvGrpSpPr>
          <p:nvPr/>
        </p:nvGrpSpPr>
        <p:grpSpPr bwMode="auto">
          <a:xfrm>
            <a:off x="2309813" y="1695450"/>
            <a:ext cx="4090987" cy="2876550"/>
            <a:chOff x="2018" y="8450"/>
            <a:chExt cx="6442" cy="4529"/>
          </a:xfrm>
        </p:grpSpPr>
        <p:sp>
          <p:nvSpPr>
            <p:cNvPr id="26652" name="Text Box 4"/>
            <p:cNvSpPr txBox="1">
              <a:spLocks noChangeArrowheads="1"/>
            </p:cNvSpPr>
            <p:nvPr/>
          </p:nvSpPr>
          <p:spPr bwMode="auto">
            <a:xfrm>
              <a:off x="4538" y="11879"/>
              <a:ext cx="1020" cy="1080"/>
            </a:xfrm>
            <a:prstGeom prst="rect">
              <a:avLst/>
            </a:prstGeom>
            <a:noFill/>
            <a:ln w="9525">
              <a:noFill/>
              <a:miter lim="800000"/>
              <a:headEnd/>
              <a:tailEnd/>
            </a:ln>
          </p:spPr>
          <p:txBody>
            <a:bodyPr/>
            <a:lstStyle/>
            <a:p>
              <a:pPr algn="ctr" rtl="1"/>
              <a:r>
                <a:rPr lang="en-US" sz="1000" b="0">
                  <a:latin typeface="Times New Roman" pitchFamily="18" charset="0"/>
                </a:rPr>
                <a:t>Latest</a:t>
              </a:r>
            </a:p>
            <a:p>
              <a:pPr algn="ctr" rtl="1"/>
              <a:r>
                <a:rPr lang="en-US" sz="1000" b="0">
                  <a:latin typeface="Times New Roman" pitchFamily="18" charset="0"/>
                </a:rPr>
                <a:t>Starting</a:t>
              </a:r>
            </a:p>
            <a:p>
              <a:pPr algn="ctr" rtl="1"/>
              <a:r>
                <a:rPr lang="en-US" sz="1000" b="0">
                  <a:latin typeface="Times New Roman" pitchFamily="18" charset="0"/>
                </a:rPr>
                <a:t>Date</a:t>
              </a:r>
              <a:endParaRPr lang="en-US"/>
            </a:p>
          </p:txBody>
        </p:sp>
        <p:sp>
          <p:nvSpPr>
            <p:cNvPr id="26653" name="Text Box 5"/>
            <p:cNvSpPr txBox="1">
              <a:spLocks noChangeArrowheads="1"/>
            </p:cNvSpPr>
            <p:nvPr/>
          </p:nvSpPr>
          <p:spPr bwMode="auto">
            <a:xfrm>
              <a:off x="6518" y="11899"/>
              <a:ext cx="1200" cy="1080"/>
            </a:xfrm>
            <a:prstGeom prst="rect">
              <a:avLst/>
            </a:prstGeom>
            <a:noFill/>
            <a:ln w="9525">
              <a:noFill/>
              <a:miter lim="800000"/>
              <a:headEnd/>
              <a:tailEnd/>
            </a:ln>
          </p:spPr>
          <p:txBody>
            <a:bodyPr/>
            <a:lstStyle/>
            <a:p>
              <a:pPr algn="ctr" rtl="1"/>
              <a:r>
                <a:rPr lang="en-US" sz="1000" b="0">
                  <a:latin typeface="Times New Roman" pitchFamily="18" charset="0"/>
                </a:rPr>
                <a:t>Latest</a:t>
              </a:r>
            </a:p>
            <a:p>
              <a:pPr algn="ctr" rtl="1"/>
              <a:r>
                <a:rPr lang="en-US" sz="1000" b="0">
                  <a:latin typeface="Times New Roman" pitchFamily="18" charset="0"/>
                </a:rPr>
                <a:t>Finishing</a:t>
              </a:r>
            </a:p>
            <a:p>
              <a:pPr algn="ctr" rtl="1"/>
              <a:r>
                <a:rPr lang="en-US" sz="1000" b="0">
                  <a:latin typeface="Times New Roman" pitchFamily="18" charset="0"/>
                </a:rPr>
                <a:t>Date</a:t>
              </a:r>
              <a:endParaRPr lang="en-US"/>
            </a:p>
          </p:txBody>
        </p:sp>
        <p:sp>
          <p:nvSpPr>
            <p:cNvPr id="26654" name="Text Box 6"/>
            <p:cNvSpPr txBox="1">
              <a:spLocks noChangeArrowheads="1"/>
            </p:cNvSpPr>
            <p:nvPr/>
          </p:nvSpPr>
          <p:spPr bwMode="auto">
            <a:xfrm>
              <a:off x="5558" y="11959"/>
              <a:ext cx="1080" cy="540"/>
            </a:xfrm>
            <a:prstGeom prst="rect">
              <a:avLst/>
            </a:prstGeom>
            <a:noFill/>
            <a:ln w="9525">
              <a:noFill/>
              <a:miter lim="800000"/>
              <a:headEnd/>
              <a:tailEnd/>
            </a:ln>
          </p:spPr>
          <p:txBody>
            <a:bodyPr/>
            <a:lstStyle/>
            <a:p>
              <a:pPr algn="ctr" rtl="1"/>
              <a:r>
                <a:rPr lang="en-US" sz="1000" b="0">
                  <a:latin typeface="Times New Roman" pitchFamily="18" charset="0"/>
                </a:rPr>
                <a:t>Duration</a:t>
              </a:r>
              <a:endParaRPr lang="en-US"/>
            </a:p>
          </p:txBody>
        </p:sp>
        <p:sp>
          <p:nvSpPr>
            <p:cNvPr id="26655" name="Line 7"/>
            <p:cNvSpPr>
              <a:spLocks noChangeShapeType="1"/>
            </p:cNvSpPr>
            <p:nvPr/>
          </p:nvSpPr>
          <p:spPr bwMode="auto">
            <a:xfrm flipH="1">
              <a:off x="3758" y="10673"/>
              <a:ext cx="1080" cy="0"/>
            </a:xfrm>
            <a:prstGeom prst="line">
              <a:avLst/>
            </a:prstGeom>
            <a:noFill/>
            <a:ln w="9525">
              <a:solidFill>
                <a:srgbClr val="000000"/>
              </a:solidFill>
              <a:round/>
              <a:headEnd type="triangle" w="med" len="med"/>
              <a:tailEnd/>
            </a:ln>
          </p:spPr>
          <p:txBody>
            <a:bodyPr/>
            <a:lstStyle/>
            <a:p>
              <a:endParaRPr lang="en-US"/>
            </a:p>
          </p:txBody>
        </p:sp>
        <p:sp>
          <p:nvSpPr>
            <p:cNvPr id="26656" name="Line 8"/>
            <p:cNvSpPr>
              <a:spLocks noChangeShapeType="1"/>
            </p:cNvSpPr>
            <p:nvPr/>
          </p:nvSpPr>
          <p:spPr bwMode="auto">
            <a:xfrm flipV="1">
              <a:off x="5018" y="9412"/>
              <a:ext cx="0" cy="540"/>
            </a:xfrm>
            <a:prstGeom prst="line">
              <a:avLst/>
            </a:prstGeom>
            <a:noFill/>
            <a:ln w="9525">
              <a:solidFill>
                <a:srgbClr val="000000"/>
              </a:solidFill>
              <a:round/>
              <a:headEnd type="triangle" w="med" len="med"/>
              <a:tailEnd/>
            </a:ln>
          </p:spPr>
          <p:txBody>
            <a:bodyPr/>
            <a:lstStyle/>
            <a:p>
              <a:endParaRPr lang="en-US"/>
            </a:p>
          </p:txBody>
        </p:sp>
        <p:sp>
          <p:nvSpPr>
            <p:cNvPr id="26657" name="Line 9"/>
            <p:cNvSpPr>
              <a:spLocks noChangeShapeType="1"/>
            </p:cNvSpPr>
            <p:nvPr/>
          </p:nvSpPr>
          <p:spPr bwMode="auto">
            <a:xfrm flipV="1">
              <a:off x="5198" y="11358"/>
              <a:ext cx="0" cy="540"/>
            </a:xfrm>
            <a:prstGeom prst="line">
              <a:avLst/>
            </a:prstGeom>
            <a:noFill/>
            <a:ln w="9525">
              <a:solidFill>
                <a:srgbClr val="000000"/>
              </a:solidFill>
              <a:round/>
              <a:headEnd/>
              <a:tailEnd type="triangle" w="med" len="med"/>
            </a:ln>
          </p:spPr>
          <p:txBody>
            <a:bodyPr/>
            <a:lstStyle/>
            <a:p>
              <a:endParaRPr lang="en-US"/>
            </a:p>
          </p:txBody>
        </p:sp>
        <p:sp>
          <p:nvSpPr>
            <p:cNvPr id="26658" name="Line 10"/>
            <p:cNvSpPr>
              <a:spLocks noChangeShapeType="1"/>
            </p:cNvSpPr>
            <p:nvPr/>
          </p:nvSpPr>
          <p:spPr bwMode="auto">
            <a:xfrm flipV="1">
              <a:off x="6098" y="11393"/>
              <a:ext cx="0" cy="540"/>
            </a:xfrm>
            <a:prstGeom prst="line">
              <a:avLst/>
            </a:prstGeom>
            <a:noFill/>
            <a:ln w="9525">
              <a:solidFill>
                <a:srgbClr val="000000"/>
              </a:solidFill>
              <a:round/>
              <a:headEnd/>
              <a:tailEnd type="triangle" w="med" len="med"/>
            </a:ln>
          </p:spPr>
          <p:txBody>
            <a:bodyPr/>
            <a:lstStyle/>
            <a:p>
              <a:endParaRPr lang="en-US"/>
            </a:p>
          </p:txBody>
        </p:sp>
        <p:sp>
          <p:nvSpPr>
            <p:cNvPr id="26659" name="Line 11"/>
            <p:cNvSpPr>
              <a:spLocks noChangeShapeType="1"/>
            </p:cNvSpPr>
            <p:nvPr/>
          </p:nvSpPr>
          <p:spPr bwMode="auto">
            <a:xfrm flipV="1">
              <a:off x="6998" y="11393"/>
              <a:ext cx="0" cy="540"/>
            </a:xfrm>
            <a:prstGeom prst="line">
              <a:avLst/>
            </a:prstGeom>
            <a:noFill/>
            <a:ln w="9525">
              <a:solidFill>
                <a:srgbClr val="000000"/>
              </a:solidFill>
              <a:round/>
              <a:headEnd/>
              <a:tailEnd type="triangle" w="med" len="med"/>
            </a:ln>
          </p:spPr>
          <p:txBody>
            <a:bodyPr/>
            <a:lstStyle/>
            <a:p>
              <a:endParaRPr lang="en-US"/>
            </a:p>
          </p:txBody>
        </p:sp>
        <p:sp>
          <p:nvSpPr>
            <p:cNvPr id="26660" name="Line 12"/>
            <p:cNvSpPr>
              <a:spLocks noChangeShapeType="1"/>
            </p:cNvSpPr>
            <p:nvPr/>
          </p:nvSpPr>
          <p:spPr bwMode="auto">
            <a:xfrm flipV="1">
              <a:off x="6098" y="9412"/>
              <a:ext cx="0" cy="540"/>
            </a:xfrm>
            <a:prstGeom prst="line">
              <a:avLst/>
            </a:prstGeom>
            <a:noFill/>
            <a:ln w="9525">
              <a:solidFill>
                <a:srgbClr val="000000"/>
              </a:solidFill>
              <a:round/>
              <a:headEnd type="triangle" w="med" len="med"/>
              <a:tailEnd/>
            </a:ln>
          </p:spPr>
          <p:txBody>
            <a:bodyPr/>
            <a:lstStyle/>
            <a:p>
              <a:endParaRPr lang="en-US"/>
            </a:p>
          </p:txBody>
        </p:sp>
        <p:sp>
          <p:nvSpPr>
            <p:cNvPr id="26661" name="Line 13"/>
            <p:cNvSpPr>
              <a:spLocks noChangeShapeType="1"/>
            </p:cNvSpPr>
            <p:nvPr/>
          </p:nvSpPr>
          <p:spPr bwMode="auto">
            <a:xfrm flipV="1">
              <a:off x="6998" y="9412"/>
              <a:ext cx="0" cy="540"/>
            </a:xfrm>
            <a:prstGeom prst="line">
              <a:avLst/>
            </a:prstGeom>
            <a:noFill/>
            <a:ln w="9525">
              <a:solidFill>
                <a:srgbClr val="000000"/>
              </a:solidFill>
              <a:round/>
              <a:headEnd type="triangle" w="med" len="med"/>
              <a:tailEnd/>
            </a:ln>
          </p:spPr>
          <p:txBody>
            <a:bodyPr/>
            <a:lstStyle/>
            <a:p>
              <a:endParaRPr lang="en-US"/>
            </a:p>
          </p:txBody>
        </p:sp>
        <p:sp>
          <p:nvSpPr>
            <p:cNvPr id="26662" name="Line 14"/>
            <p:cNvSpPr>
              <a:spLocks noChangeShapeType="1"/>
            </p:cNvSpPr>
            <p:nvPr/>
          </p:nvSpPr>
          <p:spPr bwMode="auto">
            <a:xfrm flipH="1" flipV="1">
              <a:off x="3218" y="9412"/>
              <a:ext cx="1620" cy="1080"/>
            </a:xfrm>
            <a:prstGeom prst="line">
              <a:avLst/>
            </a:prstGeom>
            <a:noFill/>
            <a:ln w="9525">
              <a:solidFill>
                <a:srgbClr val="000000"/>
              </a:solidFill>
              <a:round/>
              <a:headEnd type="triangle" w="med" len="med"/>
              <a:tailEnd/>
            </a:ln>
          </p:spPr>
          <p:txBody>
            <a:bodyPr/>
            <a:lstStyle/>
            <a:p>
              <a:endParaRPr lang="en-US"/>
            </a:p>
          </p:txBody>
        </p:sp>
        <p:sp>
          <p:nvSpPr>
            <p:cNvPr id="26663" name="Text Box 15"/>
            <p:cNvSpPr txBox="1">
              <a:spLocks noChangeArrowheads="1"/>
            </p:cNvSpPr>
            <p:nvPr/>
          </p:nvSpPr>
          <p:spPr bwMode="auto">
            <a:xfrm>
              <a:off x="2018" y="8719"/>
              <a:ext cx="1740" cy="720"/>
            </a:xfrm>
            <a:prstGeom prst="rect">
              <a:avLst/>
            </a:prstGeom>
            <a:noFill/>
            <a:ln w="9525">
              <a:noFill/>
              <a:miter lim="800000"/>
              <a:headEnd/>
              <a:tailEnd/>
            </a:ln>
          </p:spPr>
          <p:txBody>
            <a:bodyPr/>
            <a:lstStyle/>
            <a:p>
              <a:pPr algn="ctr" rtl="1"/>
              <a:r>
                <a:rPr lang="en-US" sz="1200" b="0">
                  <a:latin typeface="Times New Roman" pitchFamily="18" charset="0"/>
                </a:rPr>
                <a:t>Activity</a:t>
              </a:r>
            </a:p>
            <a:p>
              <a:pPr algn="ctr" rtl="1"/>
              <a:r>
                <a:rPr lang="en-US" sz="1200" b="0">
                  <a:latin typeface="Times New Roman" pitchFamily="18" charset="0"/>
                </a:rPr>
                <a:t>Description</a:t>
              </a:r>
              <a:endParaRPr lang="en-US"/>
            </a:p>
          </p:txBody>
        </p:sp>
        <p:sp>
          <p:nvSpPr>
            <p:cNvPr id="26664" name="Text Box 16"/>
            <p:cNvSpPr txBox="1">
              <a:spLocks noChangeArrowheads="1"/>
            </p:cNvSpPr>
            <p:nvPr/>
          </p:nvSpPr>
          <p:spPr bwMode="auto">
            <a:xfrm>
              <a:off x="5438" y="8719"/>
              <a:ext cx="1020" cy="694"/>
            </a:xfrm>
            <a:prstGeom prst="rect">
              <a:avLst/>
            </a:prstGeom>
            <a:noFill/>
            <a:ln w="9525">
              <a:noFill/>
              <a:miter lim="800000"/>
              <a:headEnd/>
              <a:tailEnd/>
            </a:ln>
          </p:spPr>
          <p:txBody>
            <a:bodyPr/>
            <a:lstStyle/>
            <a:p>
              <a:pPr algn="ctr" rtl="1"/>
              <a:r>
                <a:rPr lang="en-US" sz="1000" b="0">
                  <a:latin typeface="Times New Roman" pitchFamily="18" charset="0"/>
                </a:rPr>
                <a:t>Activity</a:t>
              </a:r>
            </a:p>
            <a:p>
              <a:pPr algn="ctr" rtl="1"/>
              <a:r>
                <a:rPr lang="en-US" sz="1000" b="0">
                  <a:latin typeface="Times New Roman" pitchFamily="18" charset="0"/>
                </a:rPr>
                <a:t>Number</a:t>
              </a:r>
              <a:endParaRPr lang="en-US"/>
            </a:p>
          </p:txBody>
        </p:sp>
        <p:sp>
          <p:nvSpPr>
            <p:cNvPr id="26665" name="Line 17"/>
            <p:cNvSpPr>
              <a:spLocks noChangeShapeType="1"/>
            </p:cNvSpPr>
            <p:nvPr/>
          </p:nvSpPr>
          <p:spPr bwMode="auto">
            <a:xfrm flipH="1">
              <a:off x="7560" y="10698"/>
              <a:ext cx="900" cy="0"/>
            </a:xfrm>
            <a:prstGeom prst="line">
              <a:avLst/>
            </a:prstGeom>
            <a:noFill/>
            <a:ln w="9525">
              <a:solidFill>
                <a:srgbClr val="000000"/>
              </a:solidFill>
              <a:round/>
              <a:headEnd type="triangle" w="med" len="med"/>
              <a:tailEnd/>
            </a:ln>
          </p:spPr>
          <p:txBody>
            <a:bodyPr/>
            <a:lstStyle/>
            <a:p>
              <a:endParaRPr lang="en-US"/>
            </a:p>
          </p:txBody>
        </p:sp>
        <p:sp>
          <p:nvSpPr>
            <p:cNvPr id="26666" name="Text Box 18"/>
            <p:cNvSpPr txBox="1">
              <a:spLocks noChangeArrowheads="1"/>
            </p:cNvSpPr>
            <p:nvPr/>
          </p:nvSpPr>
          <p:spPr bwMode="auto">
            <a:xfrm>
              <a:off x="4478" y="8450"/>
              <a:ext cx="1020" cy="808"/>
            </a:xfrm>
            <a:prstGeom prst="rect">
              <a:avLst/>
            </a:prstGeom>
            <a:noFill/>
            <a:ln w="9525">
              <a:noFill/>
              <a:miter lim="800000"/>
              <a:headEnd/>
              <a:tailEnd/>
            </a:ln>
          </p:spPr>
          <p:txBody>
            <a:bodyPr/>
            <a:lstStyle/>
            <a:p>
              <a:pPr algn="ctr" rtl="1"/>
              <a:r>
                <a:rPr lang="en-US" sz="1000" b="0">
                  <a:latin typeface="Times New Roman" pitchFamily="18" charset="0"/>
                </a:rPr>
                <a:t>Earliest</a:t>
              </a:r>
            </a:p>
            <a:p>
              <a:pPr algn="ctr" rtl="1"/>
              <a:r>
                <a:rPr lang="en-US" sz="1000" b="0">
                  <a:latin typeface="Times New Roman" pitchFamily="18" charset="0"/>
                </a:rPr>
                <a:t>Starting</a:t>
              </a:r>
            </a:p>
            <a:p>
              <a:pPr algn="ctr" rtl="1"/>
              <a:r>
                <a:rPr lang="en-US" sz="1000" b="0">
                  <a:latin typeface="Times New Roman" pitchFamily="18" charset="0"/>
                </a:rPr>
                <a:t>Date</a:t>
              </a:r>
              <a:endParaRPr lang="en-US"/>
            </a:p>
          </p:txBody>
        </p:sp>
        <p:sp>
          <p:nvSpPr>
            <p:cNvPr id="26667" name="Text Box 19"/>
            <p:cNvSpPr txBox="1">
              <a:spLocks noChangeArrowheads="1"/>
            </p:cNvSpPr>
            <p:nvPr/>
          </p:nvSpPr>
          <p:spPr bwMode="auto">
            <a:xfrm>
              <a:off x="6458" y="8450"/>
              <a:ext cx="1200" cy="900"/>
            </a:xfrm>
            <a:prstGeom prst="rect">
              <a:avLst/>
            </a:prstGeom>
            <a:noFill/>
            <a:ln w="9525">
              <a:noFill/>
              <a:miter lim="800000"/>
              <a:headEnd/>
              <a:tailEnd/>
            </a:ln>
          </p:spPr>
          <p:txBody>
            <a:bodyPr/>
            <a:lstStyle/>
            <a:p>
              <a:pPr algn="ctr" rtl="1"/>
              <a:r>
                <a:rPr lang="en-US" sz="1000" b="0">
                  <a:latin typeface="Times New Roman" pitchFamily="18" charset="0"/>
                </a:rPr>
                <a:t>Earliest</a:t>
              </a:r>
            </a:p>
            <a:p>
              <a:pPr algn="ctr" rtl="1"/>
              <a:r>
                <a:rPr lang="en-US" sz="1000" b="0">
                  <a:latin typeface="Times New Roman" pitchFamily="18" charset="0"/>
                </a:rPr>
                <a:t>Finishing</a:t>
              </a:r>
            </a:p>
            <a:p>
              <a:pPr algn="ctr" rtl="1"/>
              <a:r>
                <a:rPr lang="en-US" sz="1000" b="0">
                  <a:latin typeface="Times New Roman" pitchFamily="18" charset="0"/>
                </a:rPr>
                <a:t>Date</a:t>
              </a:r>
              <a:endParaRPr lang="en-US"/>
            </a:p>
          </p:txBody>
        </p:sp>
      </p:grpSp>
      <p:graphicFrame>
        <p:nvGraphicFramePr>
          <p:cNvPr id="532500" name="Group 20"/>
          <p:cNvGraphicFramePr>
            <a:graphicFrameLocks noGrp="1"/>
          </p:cNvGraphicFramePr>
          <p:nvPr>
            <p:ph idx="1"/>
          </p:nvPr>
        </p:nvGraphicFramePr>
        <p:xfrm>
          <a:off x="4114800" y="2743200"/>
          <a:ext cx="1676400" cy="762000"/>
        </p:xfrm>
        <a:graphic>
          <a:graphicData uri="http://schemas.openxmlformats.org/drawingml/2006/table">
            <a:tbl>
              <a:tblPr rtl="1"/>
              <a:tblGrid>
                <a:gridCol w="558800"/>
                <a:gridCol w="558800"/>
                <a:gridCol w="558800"/>
              </a:tblGrid>
              <a:tr h="247650">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Code</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ES</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gridSpan="3">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Description</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7650">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LF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LS</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 name="TextBox 23"/>
          <p:cNvSpPr txBox="1"/>
          <p:nvPr/>
        </p:nvSpPr>
        <p:spPr>
          <a:xfrm>
            <a:off x="1066800" y="4732338"/>
            <a:ext cx="7620000" cy="830262"/>
          </a:xfrm>
          <a:prstGeom prst="rect">
            <a:avLst/>
          </a:prstGeom>
          <a:solidFill>
            <a:srgbClr val="F8F9BD"/>
          </a:solidFill>
          <a:ln>
            <a:solidFill>
              <a:schemeClr val="tx1"/>
            </a:solidFill>
          </a:ln>
          <a:effectLst>
            <a:outerShdw blurRad="50800" dist="38100" algn="l" rotWithShape="0">
              <a:prstClr val="black">
                <a:alpha val="40000"/>
              </a:prstClr>
            </a:outerShdw>
          </a:effectLst>
        </p:spPr>
        <p:txBody>
          <a:bodyPr>
            <a:spAutoFit/>
          </a:bodyPr>
          <a:lstStyle/>
          <a:p>
            <a:pPr algn="just">
              <a:defRPr/>
            </a:pPr>
            <a:r>
              <a:rPr lang="en-US" sz="2400" b="0" dirty="0"/>
              <a:t>The left side of the activity box (node) is the start side, while the right side is the finish (end) side.</a:t>
            </a:r>
          </a:p>
        </p:txBody>
      </p:sp>
      <p:sp>
        <p:nvSpPr>
          <p:cNvPr id="25" name="Rectangle 5"/>
          <p:cNvSpPr>
            <a:spLocks noChangeArrowheads="1"/>
          </p:cNvSpPr>
          <p:nvPr/>
        </p:nvSpPr>
        <p:spPr bwMode="auto">
          <a:xfrm>
            <a:off x="685800" y="381000"/>
            <a:ext cx="2819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Activity Box</a:t>
            </a:r>
            <a:endParaRPr lang="de-DE" sz="28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5B72BA73-C059-4700-A732-E40C53D9157D}" type="datetime8">
              <a:rPr lang="en-US" smtClean="0"/>
              <a:pPr/>
              <a:t>3/13/2017 1:23 PM</a:t>
            </a:fld>
            <a:endParaRPr lang="en-US" smtClean="0"/>
          </a:p>
        </p:txBody>
      </p:sp>
      <p:sp>
        <p:nvSpPr>
          <p:cNvPr id="27651" name="Slide Number Placeholder 4"/>
          <p:cNvSpPr>
            <a:spLocks noGrp="1"/>
          </p:cNvSpPr>
          <p:nvPr>
            <p:ph type="sldNum" sz="quarter" idx="11"/>
          </p:nvPr>
        </p:nvSpPr>
        <p:spPr>
          <a:noFill/>
        </p:spPr>
        <p:txBody>
          <a:bodyPr/>
          <a:lstStyle/>
          <a:p>
            <a:fld id="{4743FA44-82B8-469B-A332-924579790AB6}" type="slidenum">
              <a:rPr lang="ar-SA" smtClean="0"/>
              <a:pPr/>
              <a:t>5</a:t>
            </a:fld>
            <a:endParaRPr lang="en-US" smtClean="0"/>
          </a:p>
        </p:txBody>
      </p:sp>
      <p:sp>
        <p:nvSpPr>
          <p:cNvPr id="492547" name="Rectangle 3"/>
          <p:cNvSpPr>
            <a:spLocks noGrp="1" noChangeArrowheads="1"/>
          </p:cNvSpPr>
          <p:nvPr>
            <p:ph type="body" idx="1"/>
          </p:nvPr>
        </p:nvSpPr>
        <p:spPr>
          <a:xfrm>
            <a:off x="849313" y="1266825"/>
            <a:ext cx="7761287" cy="4595813"/>
          </a:xfrm>
          <a:solidFill>
            <a:schemeClr val="bg1"/>
          </a:solidFill>
          <a:ln>
            <a:solidFill>
              <a:schemeClr val="tx2"/>
            </a:solidFill>
          </a:ln>
          <a:effectLst>
            <a:outerShdw dist="107763" dir="18900000" algn="ctr" rotWithShape="0">
              <a:schemeClr val="bg2">
                <a:alpha val="50000"/>
              </a:schemeClr>
            </a:outerShdw>
          </a:effectLst>
        </p:spPr>
        <p:txBody>
          <a:bodyPr/>
          <a:lstStyle/>
          <a:p>
            <a:pPr marL="238125" indent="-238125" algn="just">
              <a:buClr>
                <a:srgbClr val="CC3300"/>
              </a:buClr>
              <a:buFont typeface="Wingdings" pitchFamily="2" charset="2"/>
              <a:buChar char="Ø"/>
              <a:defRPr/>
            </a:pPr>
            <a:r>
              <a:rPr lang="en-US" sz="2000" dirty="0" smtClean="0"/>
              <a:t>Each activity in the network must be preceded either by the start of the project or by the completion of a previous activity.</a:t>
            </a:r>
          </a:p>
          <a:p>
            <a:pPr marL="238125" indent="-238125" algn="just">
              <a:buClr>
                <a:srgbClr val="CC3300"/>
              </a:buClr>
              <a:buFont typeface="Wingdings" pitchFamily="2" charset="2"/>
              <a:buNone/>
              <a:defRPr/>
            </a:pPr>
            <a:endParaRPr lang="en-US" sz="800" dirty="0" smtClean="0"/>
          </a:p>
          <a:p>
            <a:pPr marL="238125" indent="-238125" algn="just">
              <a:buClr>
                <a:srgbClr val="CC3300"/>
              </a:buClr>
              <a:buFont typeface="Wingdings" pitchFamily="2" charset="2"/>
              <a:buChar char="Ø"/>
              <a:defRPr/>
            </a:pPr>
            <a:r>
              <a:rPr lang="en-US" sz="2000" dirty="0" smtClean="0"/>
              <a:t>Each path through the network must be </a:t>
            </a:r>
            <a:r>
              <a:rPr lang="en-US" sz="2000" b="1" dirty="0" smtClean="0">
                <a:solidFill>
                  <a:schemeClr val="accent2"/>
                </a:solidFill>
                <a:effectLst>
                  <a:outerShdw blurRad="38100" dist="38100" dir="2700000" algn="tl">
                    <a:srgbClr val="000000">
                      <a:alpha val="43137"/>
                    </a:srgbClr>
                  </a:outerShdw>
                </a:effectLst>
              </a:rPr>
              <a:t>continuous</a:t>
            </a:r>
            <a:r>
              <a:rPr lang="en-US" sz="2000" dirty="0" smtClean="0"/>
              <a:t> with no gaps, discontinuities, or dangling activities.</a:t>
            </a:r>
          </a:p>
          <a:p>
            <a:pPr marL="238125" indent="-238125" algn="just">
              <a:buClr>
                <a:srgbClr val="CC3300"/>
              </a:buClr>
              <a:buFont typeface="Wingdings" pitchFamily="2" charset="2"/>
              <a:buNone/>
              <a:defRPr/>
            </a:pPr>
            <a:endParaRPr lang="en-US" sz="800" dirty="0" smtClean="0"/>
          </a:p>
          <a:p>
            <a:pPr marL="238125" indent="-238125" algn="just">
              <a:buClr>
                <a:srgbClr val="CC3300"/>
              </a:buClr>
              <a:buFont typeface="Wingdings" pitchFamily="2" charset="2"/>
              <a:buChar char="Ø"/>
              <a:defRPr/>
            </a:pPr>
            <a:r>
              <a:rPr lang="en-US" sz="2000" dirty="0" smtClean="0"/>
              <a:t>All activities must have at least one activity following, except the activity that terminates the project.</a:t>
            </a:r>
          </a:p>
          <a:p>
            <a:pPr marL="238125" indent="-238125" algn="just">
              <a:buClr>
                <a:srgbClr val="CC3300"/>
              </a:buClr>
              <a:buFont typeface="Wingdings" pitchFamily="2" charset="2"/>
              <a:buNone/>
              <a:defRPr/>
            </a:pPr>
            <a:endParaRPr lang="en-US" sz="800" dirty="0" smtClean="0"/>
          </a:p>
          <a:p>
            <a:pPr marL="238125" indent="-238125" algn="just">
              <a:buClr>
                <a:srgbClr val="CC3300"/>
              </a:buClr>
              <a:buFont typeface="Wingdings" pitchFamily="2" charset="2"/>
              <a:buChar char="Ø"/>
              <a:defRPr/>
            </a:pPr>
            <a:r>
              <a:rPr lang="en-US" sz="2000" dirty="0" smtClean="0"/>
              <a:t>Each activity should have a unique numerical designation (activity code). Activity code is shown in the upper, central part of the activity box, with the numbering proceeding generally from project start to finish.</a:t>
            </a:r>
            <a:endParaRPr lang="de-DE" sz="2000" dirty="0" smtClean="0"/>
          </a:p>
        </p:txBody>
      </p:sp>
      <p:sp>
        <p:nvSpPr>
          <p:cNvPr id="6" name="Rectangle 5"/>
          <p:cNvSpPr>
            <a:spLocks noChangeArrowheads="1"/>
          </p:cNvSpPr>
          <p:nvPr/>
        </p:nvSpPr>
        <p:spPr bwMode="auto">
          <a:xfrm>
            <a:off x="685800" y="381000"/>
            <a:ext cx="4953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Activity on Node Network</a:t>
            </a:r>
            <a:r>
              <a:rPr lang="en-US" sz="2800" dirty="0"/>
              <a:t> </a:t>
            </a:r>
            <a:endParaRPr lang="de-DE" sz="280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CA767EE2-A399-40CB-898B-03631C783497}" type="datetime8">
              <a:rPr lang="en-US" smtClean="0"/>
              <a:pPr/>
              <a:t>3/13/2017 1:23 PM</a:t>
            </a:fld>
            <a:endParaRPr lang="en-US" smtClean="0"/>
          </a:p>
        </p:txBody>
      </p:sp>
      <p:sp>
        <p:nvSpPr>
          <p:cNvPr id="28675" name="Slide Number Placeholder 4"/>
          <p:cNvSpPr>
            <a:spLocks noGrp="1"/>
          </p:cNvSpPr>
          <p:nvPr>
            <p:ph type="sldNum" sz="quarter" idx="11"/>
          </p:nvPr>
        </p:nvSpPr>
        <p:spPr>
          <a:noFill/>
        </p:spPr>
        <p:txBody>
          <a:bodyPr/>
          <a:lstStyle/>
          <a:p>
            <a:fld id="{410ABA2C-51C8-49A2-91E5-CD83A5E68DF6}" type="slidenum">
              <a:rPr lang="ar-SA" smtClean="0"/>
              <a:pPr/>
              <a:t>6</a:t>
            </a:fld>
            <a:endParaRPr lang="en-US" smtClean="0"/>
          </a:p>
        </p:txBody>
      </p:sp>
      <p:sp>
        <p:nvSpPr>
          <p:cNvPr id="493571" name="Rectangle 3"/>
          <p:cNvSpPr>
            <a:spLocks noGrp="1" noChangeArrowheads="1"/>
          </p:cNvSpPr>
          <p:nvPr>
            <p:ph type="body" idx="1"/>
          </p:nvPr>
        </p:nvSpPr>
        <p:spPr>
          <a:xfrm>
            <a:off x="849313" y="1257300"/>
            <a:ext cx="7837487" cy="4533900"/>
          </a:xfrm>
          <a:solidFill>
            <a:schemeClr val="bg1"/>
          </a:solidFill>
          <a:ln>
            <a:solidFill>
              <a:schemeClr val="tx2"/>
            </a:solidFill>
          </a:ln>
          <a:effectLst>
            <a:outerShdw dist="107763" dir="18900000" algn="ctr" rotWithShape="0">
              <a:schemeClr val="bg2">
                <a:alpha val="50000"/>
              </a:schemeClr>
            </a:outerShdw>
          </a:effectLst>
        </p:spPr>
        <p:txBody>
          <a:bodyPr/>
          <a:lstStyle/>
          <a:p>
            <a:pPr algn="just">
              <a:buClr>
                <a:srgbClr val="CC3300"/>
              </a:buClr>
              <a:buFont typeface="Wingdings" pitchFamily="2" charset="2"/>
              <a:buChar char="Ø"/>
              <a:defRPr/>
            </a:pPr>
            <a:r>
              <a:rPr lang="en-US" sz="1800" dirty="0" smtClean="0"/>
              <a:t>A </a:t>
            </a:r>
            <a:r>
              <a:rPr lang="en-US" sz="1800" b="1" dirty="0" smtClean="0">
                <a:solidFill>
                  <a:schemeClr val="accent2"/>
                </a:solidFill>
                <a:effectLst>
                  <a:outerShdw blurRad="38100" dist="38100" dir="2700000" algn="tl">
                    <a:srgbClr val="000000">
                      <a:alpha val="43137"/>
                    </a:srgbClr>
                  </a:outerShdw>
                </a:effectLst>
              </a:rPr>
              <a:t>horizontal diagram</a:t>
            </a:r>
            <a:r>
              <a:rPr lang="en-US" sz="1800" dirty="0" smtClean="0"/>
              <a:t> format is the standard format.</a:t>
            </a:r>
          </a:p>
          <a:p>
            <a:pPr algn="just">
              <a:buClr>
                <a:srgbClr val="CC3300"/>
              </a:buClr>
              <a:buFont typeface="Wingdings" pitchFamily="2" charset="2"/>
              <a:buChar char="Ø"/>
              <a:defRPr/>
            </a:pPr>
            <a:r>
              <a:rPr lang="en-US" sz="1800" dirty="0" smtClean="0"/>
              <a:t>The general developing of a network is from start to finish, from project beginning on the left to project completion on the right.</a:t>
            </a:r>
          </a:p>
          <a:p>
            <a:pPr algn="just">
              <a:buClr>
                <a:srgbClr val="CC3300"/>
              </a:buClr>
              <a:buFont typeface="Wingdings" pitchFamily="2" charset="2"/>
              <a:buChar char="Ø"/>
              <a:defRPr/>
            </a:pPr>
            <a:r>
              <a:rPr lang="en-US" sz="1800" dirty="0" smtClean="0"/>
              <a:t>The sequential relationship of one activity to another is shown by the dependency lines between them.</a:t>
            </a:r>
          </a:p>
          <a:p>
            <a:pPr algn="just">
              <a:buClr>
                <a:srgbClr val="CC3300"/>
              </a:buClr>
              <a:buFont typeface="Wingdings" pitchFamily="2" charset="2"/>
              <a:buChar char="Ø"/>
              <a:defRPr/>
            </a:pPr>
            <a:r>
              <a:rPr lang="en-US" sz="1800" dirty="0" smtClean="0"/>
              <a:t>The length of the lines between activities has no significance. </a:t>
            </a:r>
          </a:p>
          <a:p>
            <a:pPr algn="just">
              <a:buClr>
                <a:srgbClr val="CC3300"/>
              </a:buClr>
              <a:buFont typeface="Wingdings" pitchFamily="2" charset="2"/>
              <a:buChar char="Ø"/>
              <a:defRPr/>
            </a:pPr>
            <a:r>
              <a:rPr lang="en-US" sz="1800" dirty="0" smtClean="0"/>
              <a:t>Arrowheads are not always shown on the dependency lines because of the obvious left to right flow of time.</a:t>
            </a:r>
          </a:p>
          <a:p>
            <a:pPr algn="just">
              <a:buClr>
                <a:srgbClr val="CC3300"/>
              </a:buClr>
              <a:buFont typeface="Wingdings" pitchFamily="2" charset="2"/>
              <a:buChar char="Ø"/>
              <a:defRPr/>
            </a:pPr>
            <a:r>
              <a:rPr lang="en-US" sz="1800" dirty="0" smtClean="0"/>
              <a:t>Dependency lines that go backward from one activity to another (</a:t>
            </a:r>
            <a:r>
              <a:rPr lang="en-US" sz="1800" b="1" dirty="0" smtClean="0">
                <a:solidFill>
                  <a:schemeClr val="accent2"/>
                </a:solidFill>
                <a:effectLst>
                  <a:outerShdw blurRad="38100" dist="38100" dir="2700000" algn="tl">
                    <a:srgbClr val="000000">
                      <a:alpha val="43137"/>
                    </a:srgbClr>
                  </a:outerShdw>
                </a:effectLst>
              </a:rPr>
              <a:t>looping</a:t>
            </a:r>
            <a:r>
              <a:rPr lang="en-US" sz="1800" dirty="0" smtClean="0"/>
              <a:t>) should not be used. </a:t>
            </a:r>
          </a:p>
          <a:p>
            <a:pPr algn="just">
              <a:buClr>
                <a:srgbClr val="CC3300"/>
              </a:buClr>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Crossovers</a:t>
            </a:r>
            <a:r>
              <a:rPr lang="en-US" sz="1800" dirty="0" smtClean="0"/>
              <a:t> occur when one dependency line must cross over another to satisfy job logic.</a:t>
            </a:r>
            <a:endParaRPr lang="de-DE" sz="1800" dirty="0" smtClean="0"/>
          </a:p>
        </p:txBody>
      </p:sp>
      <p:sp>
        <p:nvSpPr>
          <p:cNvPr id="6" name="Rectangle 5"/>
          <p:cNvSpPr>
            <a:spLocks noChangeArrowheads="1"/>
          </p:cNvSpPr>
          <p:nvPr/>
        </p:nvSpPr>
        <p:spPr bwMode="auto">
          <a:xfrm>
            <a:off x="685800" y="381000"/>
            <a:ext cx="3352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Network Format</a:t>
            </a:r>
            <a:endParaRPr lang="de-DE" sz="2800"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6A3E7AB6-16D7-4AE0-BF32-9B2141B4ABC1}" type="datetime8">
              <a:rPr lang="en-US" smtClean="0"/>
              <a:pPr/>
              <a:t>3/13/2017 1:23 PM</a:t>
            </a:fld>
            <a:endParaRPr lang="en-US" smtClean="0"/>
          </a:p>
        </p:txBody>
      </p:sp>
      <p:sp>
        <p:nvSpPr>
          <p:cNvPr id="29699" name="Slide Number Placeholder 4"/>
          <p:cNvSpPr>
            <a:spLocks noGrp="1"/>
          </p:cNvSpPr>
          <p:nvPr>
            <p:ph type="sldNum" sz="quarter" idx="11"/>
          </p:nvPr>
        </p:nvSpPr>
        <p:spPr>
          <a:noFill/>
        </p:spPr>
        <p:txBody>
          <a:bodyPr/>
          <a:lstStyle/>
          <a:p>
            <a:fld id="{C8BD2D9F-81E1-4C07-8589-6A3FF6425AA5}" type="slidenum">
              <a:rPr lang="ar-SA" smtClean="0"/>
              <a:pPr/>
              <a:t>7</a:t>
            </a:fld>
            <a:endParaRPr lang="en-US" smtClean="0"/>
          </a:p>
        </p:txBody>
      </p:sp>
      <p:sp>
        <p:nvSpPr>
          <p:cNvPr id="539730" name="Rectangle 82"/>
          <p:cNvSpPr>
            <a:spLocks noChangeArrowheads="1"/>
          </p:cNvSpPr>
          <p:nvPr/>
        </p:nvSpPr>
        <p:spPr bwMode="auto">
          <a:xfrm>
            <a:off x="838200" y="1066800"/>
            <a:ext cx="8153400" cy="923925"/>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000" b="0" dirty="0">
                <a:ea typeface="Times New Roman" pitchFamily="18" charset="0"/>
                <a:cs typeface="Arial" charset="0"/>
              </a:rPr>
              <a:t>The activity list shown below represents the activities, the job logic and the activities’ durations of a small project. Draw an activity on node network to represent the project.</a:t>
            </a:r>
          </a:p>
        </p:txBody>
      </p:sp>
      <p:graphicFrame>
        <p:nvGraphicFramePr>
          <p:cNvPr id="539775" name="Group 127"/>
          <p:cNvGraphicFramePr>
            <a:graphicFrameLocks noGrp="1"/>
          </p:cNvGraphicFramePr>
          <p:nvPr/>
        </p:nvGraphicFramePr>
        <p:xfrm>
          <a:off x="2133600" y="2209800"/>
          <a:ext cx="5257800" cy="3657600"/>
        </p:xfrm>
        <a:graphic>
          <a:graphicData uri="http://schemas.openxmlformats.org/drawingml/2006/table">
            <a:tbl>
              <a:tblPr>
                <a:tableStyleId>{616DA210-FB5B-4158-B5E0-FEB733F419BA}</a:tableStyleId>
              </a:tblPr>
              <a:tblGrid>
                <a:gridCol w="1436688"/>
                <a:gridCol w="1911350"/>
                <a:gridCol w="1909762"/>
              </a:tblGrid>
              <a:tr h="287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Activity</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Depends on</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Duration (days)</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r>
              <a:tr h="2303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F</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R</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R, S,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B, 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None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 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 C</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9</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r>
            </a:tbl>
          </a:graphicData>
        </a:graphic>
      </p:graphicFrame>
      <p:sp>
        <p:nvSpPr>
          <p:cNvPr id="7" name="Rectangle 5"/>
          <p:cNvSpPr>
            <a:spLocks noChangeArrowheads="1"/>
          </p:cNvSpPr>
          <p:nvPr/>
        </p:nvSpPr>
        <p:spPr bwMode="auto">
          <a:xfrm>
            <a:off x="685800" y="381000"/>
            <a:ext cx="2438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2800"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p:spPr>
        <p:txBody>
          <a:bodyPr/>
          <a:lstStyle/>
          <a:p>
            <a:fld id="{153E838D-493C-4217-9733-9D4E3031E3BF}" type="datetime8">
              <a:rPr lang="en-US" smtClean="0"/>
              <a:pPr/>
              <a:t>3/13/2017 1:23 PM</a:t>
            </a:fld>
            <a:endParaRPr lang="en-US" smtClean="0"/>
          </a:p>
        </p:txBody>
      </p:sp>
      <p:sp>
        <p:nvSpPr>
          <p:cNvPr id="1028" name="Slide Number Placeholder 4"/>
          <p:cNvSpPr>
            <a:spLocks noGrp="1"/>
          </p:cNvSpPr>
          <p:nvPr>
            <p:ph type="sldNum" sz="quarter" idx="11"/>
          </p:nvPr>
        </p:nvSpPr>
        <p:spPr>
          <a:noFill/>
        </p:spPr>
        <p:txBody>
          <a:bodyPr/>
          <a:lstStyle/>
          <a:p>
            <a:fld id="{84E86C8B-D2EE-4727-958A-9D4CBBF63260}" type="slidenum">
              <a:rPr lang="ar-SA" smtClean="0"/>
              <a:pPr/>
              <a:t>8</a:t>
            </a:fld>
            <a:endParaRPr lang="en-US" smtClean="0"/>
          </a:p>
        </p:txBody>
      </p:sp>
      <p:graphicFrame>
        <p:nvGraphicFramePr>
          <p:cNvPr id="1026" name="Object 39"/>
          <p:cNvGraphicFramePr>
            <a:graphicFrameLocks noGrp="1" noChangeAspect="1"/>
          </p:cNvGraphicFramePr>
          <p:nvPr>
            <p:ph idx="1"/>
          </p:nvPr>
        </p:nvGraphicFramePr>
        <p:xfrm>
          <a:off x="838200" y="1219200"/>
          <a:ext cx="7924800" cy="4572000"/>
        </p:xfrm>
        <a:graphic>
          <a:graphicData uri="http://schemas.openxmlformats.org/presentationml/2006/ole">
            <mc:AlternateContent xmlns:mc="http://schemas.openxmlformats.org/markup-compatibility/2006">
              <mc:Choice xmlns:v="urn:schemas-microsoft-com:vml" Requires="v">
                <p:oleObj spid="_x0000_s1033" name="Worksheet" r:id="rId3" imgW="7620000" imgH="3436620" progId="Excel.Sheet.8">
                  <p:embed/>
                </p:oleObj>
              </mc:Choice>
              <mc:Fallback>
                <p:oleObj name="Worksheet" r:id="rId3" imgW="7620000" imgH="3436620" progId="Excel.Sheet.8">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7924800" cy="4572000"/>
                      </a:xfrm>
                      <a:prstGeom prst="rect">
                        <a:avLst/>
                      </a:prstGeom>
                      <a:solidFill>
                        <a:schemeClr val="bg1"/>
                      </a:solidFill>
                      <a:ln w="9525">
                        <a:solidFill>
                          <a:schemeClr val="tx1"/>
                        </a:solidFill>
                        <a:miter lim="800000"/>
                        <a:headEnd/>
                        <a:tailEnd/>
                      </a:ln>
                    </p:spPr>
                  </p:pic>
                </p:oleObj>
              </mc:Fallback>
            </mc:AlternateContent>
          </a:graphicData>
        </a:graphic>
      </p:graphicFrame>
      <p:sp>
        <p:nvSpPr>
          <p:cNvPr id="6" name="Rectangle 5"/>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2800"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BA4DB1FC-5AB7-450D-82F5-016E70377BC6}" type="datetime8">
              <a:rPr lang="en-US" smtClean="0"/>
              <a:pPr/>
              <a:t>3/13/2017 1:23 PM</a:t>
            </a:fld>
            <a:endParaRPr lang="en-US" smtClean="0"/>
          </a:p>
        </p:txBody>
      </p:sp>
      <p:sp>
        <p:nvSpPr>
          <p:cNvPr id="30723" name="Slide Number Placeholder 4"/>
          <p:cNvSpPr>
            <a:spLocks noGrp="1"/>
          </p:cNvSpPr>
          <p:nvPr>
            <p:ph type="sldNum" sz="quarter" idx="11"/>
          </p:nvPr>
        </p:nvSpPr>
        <p:spPr>
          <a:noFill/>
        </p:spPr>
        <p:txBody>
          <a:bodyPr/>
          <a:lstStyle/>
          <a:p>
            <a:fld id="{695AF0D1-A16B-4081-B748-C062A9432443}" type="slidenum">
              <a:rPr lang="ar-SA" smtClean="0"/>
              <a:pPr/>
              <a:t>9</a:t>
            </a:fld>
            <a:endParaRPr lang="en-US" smtClean="0"/>
          </a:p>
        </p:txBody>
      </p:sp>
      <p:sp>
        <p:nvSpPr>
          <p:cNvPr id="523267" name="Rectangle 3"/>
          <p:cNvSpPr>
            <a:spLocks noGrp="1" noChangeArrowheads="1"/>
          </p:cNvSpPr>
          <p:nvPr>
            <p:ph type="body" idx="1"/>
          </p:nvPr>
        </p:nvSpPr>
        <p:spPr>
          <a:xfrm>
            <a:off x="849313" y="1143000"/>
            <a:ext cx="7913687" cy="1692275"/>
          </a:xfrm>
          <a:solidFill>
            <a:schemeClr val="bg1"/>
          </a:solidFill>
          <a:ln>
            <a:solidFill>
              <a:schemeClr val="tx2"/>
            </a:solidFill>
          </a:ln>
          <a:effectLst>
            <a:outerShdw dist="107763" dir="18900000" algn="ctr" rotWithShape="0">
              <a:schemeClr val="bg2">
                <a:alpha val="50000"/>
              </a:schemeClr>
            </a:outerShdw>
          </a:effectLst>
        </p:spPr>
        <p:txBody>
          <a:bodyPr/>
          <a:lstStyle/>
          <a:p>
            <a:pPr marL="304800" indent="-304800" algn="justLow">
              <a:buClr>
                <a:srgbClr val="CC3300"/>
              </a:buClr>
              <a:buFontTx/>
              <a:buNone/>
              <a:defRPr/>
            </a:pPr>
            <a:r>
              <a:rPr lang="en-US" sz="2000" dirty="0" smtClean="0"/>
              <a:t>The purpose of network computations is to determine:</a:t>
            </a:r>
          </a:p>
          <a:p>
            <a:pPr marL="690563" lvl="1" indent="-304800" algn="justLow">
              <a:buClr>
                <a:srgbClr val="CC3300"/>
              </a:buClr>
              <a:buFont typeface="Wingdings" pitchFamily="2" charset="2"/>
              <a:buChar char="Ø"/>
              <a:defRPr/>
            </a:pPr>
            <a:r>
              <a:rPr lang="en-US" sz="2000" dirty="0" smtClean="0"/>
              <a:t>The overall project completion time and</a:t>
            </a:r>
          </a:p>
          <a:p>
            <a:pPr marL="690563" lvl="1" indent="-304800" algn="justLow">
              <a:buClr>
                <a:srgbClr val="CC3300"/>
              </a:buClr>
              <a:buFont typeface="Wingdings" pitchFamily="2" charset="2"/>
              <a:buChar char="Ø"/>
              <a:defRPr/>
            </a:pPr>
            <a:r>
              <a:rPr lang="en-US" sz="2000" dirty="0" smtClean="0"/>
              <a:t>The time brackets within which each activity must be accomplished (Activity Times ).</a:t>
            </a:r>
          </a:p>
        </p:txBody>
      </p:sp>
      <p:sp>
        <p:nvSpPr>
          <p:cNvPr id="6" name="Rectangle 3"/>
          <p:cNvSpPr txBox="1">
            <a:spLocks noChangeArrowheads="1"/>
          </p:cNvSpPr>
          <p:nvPr/>
        </p:nvSpPr>
        <p:spPr bwMode="auto">
          <a:xfrm>
            <a:off x="849313" y="2895600"/>
            <a:ext cx="7913687" cy="3078163"/>
          </a:xfrm>
          <a:prstGeom prst="rect">
            <a:avLst/>
          </a:prstGeom>
          <a:solidFill>
            <a:schemeClr val="bg1"/>
          </a:solidFill>
          <a:ln w="9525">
            <a:solidFill>
              <a:schemeClr val="tx2"/>
            </a:solidFill>
            <a:miter lim="800000"/>
            <a:headEnd/>
            <a:tailEnd/>
          </a:ln>
          <a:effectLst>
            <a:outerShdw dist="107763" dir="18900000" algn="ctr" rotWithShape="0">
              <a:schemeClr val="bg2">
                <a:alpha val="50000"/>
              </a:schemeClr>
            </a:outerShdw>
          </a:effectLst>
        </p:spPr>
        <p:txBody>
          <a:bodyPr lIns="0" tIns="0" rIns="0" bIns="0">
            <a:spAutoFit/>
          </a:bodyPr>
          <a:lstStyle/>
          <a:p>
            <a:pPr algn="justLow">
              <a:lnSpc>
                <a:spcPct val="125000"/>
              </a:lnSpc>
              <a:spcBef>
                <a:spcPct val="25000"/>
              </a:spcBef>
              <a:buClr>
                <a:srgbClr val="CC3300"/>
              </a:buClr>
              <a:buSzPct val="120000"/>
              <a:defRPr/>
            </a:pPr>
            <a:r>
              <a:rPr lang="en-US" sz="2000" b="0" kern="0" dirty="0">
                <a:latin typeface="+mn-lt"/>
              </a:rPr>
              <a:t>In activity on node network, all of the numbers associated with an activity are incorporated in the one node symbol for the activity, whereas the arrow symbols contain each activity’s data in the predecessor and successor nodes, as well as on the arrow itself or in a table.</a:t>
            </a:r>
          </a:p>
          <a:p>
            <a:pPr algn="justLow">
              <a:lnSpc>
                <a:spcPct val="125000"/>
              </a:lnSpc>
              <a:spcBef>
                <a:spcPct val="25000"/>
              </a:spcBef>
              <a:buClr>
                <a:srgbClr val="CC3300"/>
              </a:buClr>
              <a:buSzPct val="120000"/>
              <a:defRPr/>
            </a:pPr>
            <a:endParaRPr lang="en-US" sz="1000" b="0" kern="0" dirty="0">
              <a:latin typeface="+mn-lt"/>
            </a:endParaRPr>
          </a:p>
          <a:p>
            <a:pPr algn="justLow">
              <a:lnSpc>
                <a:spcPct val="125000"/>
              </a:lnSpc>
              <a:spcBef>
                <a:spcPct val="25000"/>
              </a:spcBef>
              <a:buClr>
                <a:srgbClr val="CC3300"/>
              </a:buClr>
              <a:buSzPct val="120000"/>
              <a:defRPr/>
            </a:pPr>
            <a:endParaRPr lang="en-US" sz="2000" b="0" kern="0" dirty="0">
              <a:latin typeface="+mn-lt"/>
            </a:endParaRPr>
          </a:p>
          <a:p>
            <a:pPr algn="justLow">
              <a:lnSpc>
                <a:spcPct val="125000"/>
              </a:lnSpc>
              <a:spcBef>
                <a:spcPct val="25000"/>
              </a:spcBef>
              <a:buClr>
                <a:srgbClr val="CC3300"/>
              </a:buClr>
              <a:buSzPct val="120000"/>
              <a:defRPr/>
            </a:pPr>
            <a:endParaRPr lang="en-US" sz="2000" b="0" kern="0" dirty="0">
              <a:latin typeface="+mn-lt"/>
            </a:endParaRPr>
          </a:p>
        </p:txBody>
      </p:sp>
      <p:graphicFrame>
        <p:nvGraphicFramePr>
          <p:cNvPr id="7" name="Table 6"/>
          <p:cNvGraphicFramePr>
            <a:graphicFrameLocks noGrp="1"/>
          </p:cNvGraphicFramePr>
          <p:nvPr/>
        </p:nvGraphicFramePr>
        <p:xfrm>
          <a:off x="3124200" y="4724400"/>
          <a:ext cx="3048000" cy="1112520"/>
        </p:xfrm>
        <a:graphic>
          <a:graphicData uri="http://schemas.openxmlformats.org/drawingml/2006/table">
            <a:tbl>
              <a:tblPr firstRow="1" bandRow="1">
                <a:tableStyleId>{5940675A-B579-460E-94D1-54222C63F5DA}</a:tableStyleId>
              </a:tblPr>
              <a:tblGrid>
                <a:gridCol w="641684"/>
                <a:gridCol w="1684421"/>
                <a:gridCol w="721895"/>
              </a:tblGrid>
              <a:tr h="370840">
                <a:tc>
                  <a:txBody>
                    <a:bodyPr/>
                    <a:lstStyle/>
                    <a:p>
                      <a:pPr algn="ctr"/>
                      <a:r>
                        <a:rPr lang="en-US" b="1" dirty="0" smtClean="0">
                          <a:solidFill>
                            <a:schemeClr val="tx1"/>
                          </a:solidFill>
                        </a:rPr>
                        <a:t>ES</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Activity code</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EF</a:t>
                      </a:r>
                      <a:endParaRPr lang="en-US" b="1" dirty="0">
                        <a:solidFill>
                          <a:schemeClr val="tx1"/>
                        </a:solidFill>
                      </a:endParaRPr>
                    </a:p>
                  </a:txBody>
                  <a:tcPr>
                    <a:solidFill>
                      <a:srgbClr val="F8F9BD"/>
                    </a:solidFill>
                  </a:tcPr>
                </a:tc>
              </a:tr>
              <a:tr h="370840">
                <a:tc gridSpan="3">
                  <a:txBody>
                    <a:bodyPr/>
                    <a:lstStyle/>
                    <a:p>
                      <a:pPr algn="ctr"/>
                      <a:r>
                        <a:rPr lang="en-US" b="1" dirty="0" smtClean="0">
                          <a:solidFill>
                            <a:schemeClr val="tx1"/>
                          </a:solidFill>
                        </a:rPr>
                        <a:t>Activity Description</a:t>
                      </a:r>
                      <a:endParaRPr lang="en-US" b="1" dirty="0">
                        <a:solidFill>
                          <a:schemeClr val="tx1"/>
                        </a:solidFill>
                      </a:endParaRPr>
                    </a:p>
                  </a:txBody>
                  <a:tcPr>
                    <a:solidFill>
                      <a:srgbClr val="F8F9BD"/>
                    </a:solidFill>
                  </a:tcPr>
                </a:tc>
                <a:tc hMerge="1">
                  <a:txBody>
                    <a:bodyPr/>
                    <a:lstStyle/>
                    <a:p>
                      <a:endParaRPr lang="en-US"/>
                    </a:p>
                  </a:txBody>
                  <a:tcPr/>
                </a:tc>
                <a:tc hMerge="1">
                  <a:txBody>
                    <a:bodyPr/>
                    <a:lstStyle/>
                    <a:p>
                      <a:endParaRPr lang="en-US"/>
                    </a:p>
                  </a:txBody>
                  <a:tcPr/>
                </a:tc>
              </a:tr>
              <a:tr h="370840">
                <a:tc>
                  <a:txBody>
                    <a:bodyPr/>
                    <a:lstStyle/>
                    <a:p>
                      <a:pPr algn="ctr"/>
                      <a:r>
                        <a:rPr lang="en-US" b="1" dirty="0" smtClean="0">
                          <a:solidFill>
                            <a:schemeClr val="tx1"/>
                          </a:solidFill>
                        </a:rPr>
                        <a:t>LS</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Duration</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LF</a:t>
                      </a:r>
                      <a:endParaRPr lang="en-US" b="1" dirty="0">
                        <a:solidFill>
                          <a:schemeClr val="tx1"/>
                        </a:solidFill>
                      </a:endParaRPr>
                    </a:p>
                  </a:txBody>
                  <a:tcPr>
                    <a:solidFill>
                      <a:srgbClr val="F8F9BD"/>
                    </a:solidFill>
                  </a:tcPr>
                </a:tc>
              </a:tr>
            </a:tbl>
          </a:graphicData>
        </a:graphic>
      </p:graphicFrame>
      <p:sp>
        <p:nvSpPr>
          <p:cNvPr id="8" name="Rectangle 5"/>
          <p:cNvSpPr>
            <a:spLocks noChangeArrowheads="1"/>
          </p:cNvSpPr>
          <p:nvPr/>
        </p:nvSpPr>
        <p:spPr bwMode="auto">
          <a:xfrm>
            <a:off x="685800" y="381000"/>
            <a:ext cx="4572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Network Computations</a:t>
            </a:r>
            <a:endParaRPr lang="de-DE" sz="28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41F43AF-95A4-41CB-AB23-AF6A12BB4B34}">
  <ds:schemaRefs>
    <ds:schemaRef ds:uri="http://schemas.microsoft.com/sharepoint/v3/contenttype/forms"/>
  </ds:schemaRefs>
</ds:datastoreItem>
</file>

<file path=customXml/itemProps2.xml><?xml version="1.0" encoding="utf-8"?>
<ds:datastoreItem xmlns:ds="http://schemas.openxmlformats.org/officeDocument/2006/customXml" ds:itemID="{81BFD36D-E34C-4BE0-97A7-5FD07960001D}">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A230435-82E7-4303-8EF0-3FC16FE97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Flow</Template>
  <TotalTime>879</TotalTime>
  <Words>2258</Words>
  <Application>Microsoft Office PowerPoint</Application>
  <PresentationFormat>On-screen Show (4:3)</PresentationFormat>
  <Paragraphs>308</Paragraphs>
  <Slides>33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3" baseType="lpstr">
      <vt:lpstr>Albertus Extra Bold</vt:lpstr>
      <vt:lpstr>Arial</vt:lpstr>
      <vt:lpstr>Arial Black</vt:lpstr>
      <vt:lpstr>Symbol</vt:lpstr>
      <vt:lpstr>Times New Roman</vt:lpstr>
      <vt:lpstr>Webdings</vt:lpstr>
      <vt:lpstr>Wingdings</vt:lpstr>
      <vt:lpstr>TUV_PP_0 (1)</vt:lpstr>
      <vt:lpstr>Worksheet</vt:lpstr>
      <vt:lpstr>Microsoft Excel 97-2003 Worksheet</vt:lpstr>
      <vt:lpstr> Time Planning and Control  Activity on Node Network and Precedence Diagramming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ACTIVITY TIMES</vt:lpstr>
      <vt:lpstr>PowerPoint Presentation</vt:lpstr>
      <vt:lpstr>Example</vt:lpstr>
      <vt:lpstr>Example</vt:lpstr>
      <vt:lpstr>PowerPoint Presentation</vt:lpstr>
      <vt:lpstr>PowerPoint Presentation</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iit</cp:lastModifiedBy>
  <cp:revision>185</cp:revision>
  <cp:lastPrinted>2003-07-29T11:52:19Z</cp:lastPrinted>
  <dcterms:created xsi:type="dcterms:W3CDTF">2004-06-30T10:09:52Z</dcterms:created>
  <dcterms:modified xsi:type="dcterms:W3CDTF">2017-03-13T08:32:48Z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0x01010019C6AFAA8FF56A41B6F7985082DACDE3</vt:lpwstr>
  </property>
</Properties>
</file>