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officedocument.wordprocessingml.document" Extension="docx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wordprocessingml.document" PartName="/ppt/embeddings/Microsoft_Office_Word_Document2.docx"/>
  <Override ContentType="application/vnd.openxmlformats-officedocument.wordprocessingml.document" PartName="/ppt/embeddings/Microsoft_Office_Word_Document1.docx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797675" cy="9872650"/>
  <p:embeddedFontLst>
    <p:embeddedFont>
      <p:font typeface="Open Sans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M/LAEtbpDSWqhmJ9QJAHsC9dS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2D3E57-6B9E-4FFD-9BE1-F43EDE94D509}">
  <a:tblStyle styleId="{1F2D3E57-6B9E-4FFD-9BE1-F43EDE94D5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ExtraBold-bold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OpenSans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625" lIns="91275" spcFirstLastPara="1" rIns="91275" wrap="square" tIns="45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2863" y="9378950"/>
            <a:ext cx="2944812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625" lIns="91275" spcFirstLastPara="1" rIns="91275" wrap="square" tIns="45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908050" y="4689475"/>
            <a:ext cx="4981575" cy="4443413"/>
          </a:xfrm>
          <a:prstGeom prst="rect">
            <a:avLst/>
          </a:prstGeom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www.de.tuv.com/" TargetMode="External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849313" y="1130300"/>
            <a:ext cx="6084887" cy="177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65760" lvl="0" marL="457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2pPr>
            <a:lvl3pPr indent="-36576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3pPr>
            <a:lvl4pPr indent="-365760" lvl="3" marL="1828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4pPr>
            <a:lvl5pPr indent="-365760" lvl="4" marL="22860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5pPr>
            <a:lvl6pPr indent="-365760" lvl="5" marL="2743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6pPr>
            <a:lvl7pPr indent="-365760" lvl="6" marL="3200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7pPr>
            <a:lvl8pPr indent="-365759" lvl="7" marL="3657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8pPr>
            <a:lvl9pPr indent="-365759" lvl="8" marL="4114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" type="body"/>
          </p:nvPr>
        </p:nvSpPr>
        <p:spPr>
          <a:xfrm rot="5400000">
            <a:off x="3001963" y="-1022349"/>
            <a:ext cx="1779588" cy="6084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65760" lvl="0" marL="457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2pPr>
            <a:lvl3pPr indent="-36576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3pPr>
            <a:lvl4pPr indent="-365760" lvl="3" marL="1828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4pPr>
            <a:lvl5pPr indent="-365760" lvl="4" marL="22860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5pPr>
            <a:lvl6pPr indent="-365760" lvl="5" marL="2743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6pPr>
            <a:lvl7pPr indent="-365760" lvl="6" marL="3200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7pPr>
            <a:lvl8pPr indent="-365759" lvl="7" marL="3657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8pPr>
            <a:lvl9pPr indent="-365759" lvl="8" marL="4114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 rot="5400000">
            <a:off x="4833144" y="808832"/>
            <a:ext cx="2587625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 rot="5400000">
            <a:off x="1525588" y="-731837"/>
            <a:ext cx="2587625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65760" lvl="0" marL="457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2pPr>
            <a:lvl3pPr indent="-36576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3pPr>
            <a:lvl4pPr indent="-365760" lvl="3" marL="1828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4pPr>
            <a:lvl5pPr indent="-365760" lvl="4" marL="22860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5pPr>
            <a:lvl6pPr indent="-365760" lvl="5" marL="2743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6pPr>
            <a:lvl7pPr indent="-365760" lvl="6" marL="3200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7pPr>
            <a:lvl8pPr indent="-365759" lvl="7" marL="3657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8pPr>
            <a:lvl9pPr indent="-365759" lvl="8" marL="4114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7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rbdots" id="25" name="Google Shape;2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2763" y="6519863"/>
            <a:ext cx="1660525" cy="1285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7">
            <a:hlinkClick r:id="rId3"/>
          </p:cNvPr>
          <p:cNvSpPr txBox="1"/>
          <p:nvPr/>
        </p:nvSpPr>
        <p:spPr>
          <a:xfrm rot="-515">
            <a:off x="536575" y="6327775"/>
            <a:ext cx="1657350" cy="180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 w w . t u v . c o m</a:t>
            </a:r>
            <a:endParaRPr b="0"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V_Logo2110vec" id="27" name="Google Shape;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500" y="5930900"/>
            <a:ext cx="2090738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7"/>
          <p:cNvSpPr txBox="1"/>
          <p:nvPr>
            <p:ph type="ctrTitle"/>
          </p:nvPr>
        </p:nvSpPr>
        <p:spPr>
          <a:xfrm>
            <a:off x="473075" y="322263"/>
            <a:ext cx="6769100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SzPts val="2280"/>
              <a:buChar char="&lt;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858838" y="1108075"/>
            <a:ext cx="63039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None/>
              <a:defRPr sz="1800"/>
            </a:lvl1pPr>
            <a:lvl2pPr lvl="1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2pPr>
            <a:lvl3pPr lvl="2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3pPr>
            <a:lvl4pPr lvl="3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4pPr>
            <a:lvl5pPr lvl="4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5pPr>
            <a:lvl6pPr lvl="5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6pPr>
            <a:lvl7pPr lvl="6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7pPr>
            <a:lvl8pPr lvl="7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8pPr>
            <a:lvl9pPr lvl="8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4572000" y="6383338"/>
            <a:ext cx="812800" cy="176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2193925" y="6369050"/>
            <a:ext cx="358775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2552700" y="6362700"/>
            <a:ext cx="186690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4800"/>
              <a:buChar char="&lt;"/>
              <a:defRPr b="1" sz="4000" cap="none"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None/>
              <a:defRPr sz="18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sz="1600"/>
            </a:lvl3pPr>
            <a:lvl4pPr indent="-228600" lvl="3" marL="182880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  <a:defRPr sz="1400"/>
            </a:lvl4pPr>
            <a:lvl5pPr indent="-228600" lvl="4" marL="228600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  <a:defRPr sz="1400"/>
            </a:lvl5pPr>
            <a:lvl6pPr indent="-228600" lvl="5" marL="274320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  <a:defRPr sz="1400"/>
            </a:lvl6pPr>
            <a:lvl7pPr indent="-228600" lvl="6" marL="320040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  <a:defRPr sz="1400"/>
            </a:lvl7pPr>
            <a:lvl8pPr indent="-228600" lvl="7" marL="365760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  <a:defRPr sz="1400"/>
            </a:lvl8pPr>
            <a:lvl9pPr indent="-228600" lvl="8" marL="411480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849313" y="1130300"/>
            <a:ext cx="2965450" cy="177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4196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3360"/>
              <a:buFont typeface="Arial"/>
              <a:buChar char="•"/>
              <a:defRPr sz="2800"/>
            </a:lvl1pPr>
            <a:lvl2pPr indent="-41148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Arial"/>
              <a:buChar char="•"/>
              <a:defRPr sz="24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3pPr>
            <a:lvl4pPr indent="-365760" lvl="3" marL="1828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4pPr>
            <a:lvl5pPr indent="-365760" lvl="4" marL="22860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5pPr>
            <a:lvl6pPr indent="-365760" lvl="5" marL="2743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6pPr>
            <a:lvl7pPr indent="-365760" lvl="6" marL="3200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7pPr>
            <a:lvl8pPr indent="-365759" lvl="7" marL="3657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8pPr>
            <a:lvl9pPr indent="-365759" lvl="8" marL="4114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3967163" y="1130300"/>
            <a:ext cx="2967037" cy="177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4196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3360"/>
              <a:buFont typeface="Arial"/>
              <a:buChar char="•"/>
              <a:defRPr sz="2800"/>
            </a:lvl1pPr>
            <a:lvl2pPr indent="-41148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Arial"/>
              <a:buChar char="•"/>
              <a:defRPr sz="24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3pPr>
            <a:lvl4pPr indent="-365760" lvl="3" marL="1828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4pPr>
            <a:lvl5pPr indent="-365760" lvl="4" marL="22860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5pPr>
            <a:lvl6pPr indent="-365760" lvl="5" marL="2743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6pPr>
            <a:lvl7pPr indent="-365760" lvl="6" marL="3200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7pPr>
            <a:lvl8pPr indent="-365759" lvl="7" marL="3657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8pPr>
            <a:lvl9pPr indent="-365759" lvl="8" marL="4114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SzPts val="2280"/>
              <a:buChar char="&lt;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Arial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5pPr>
            <a:lvl6pPr indent="-228600" lvl="5" marL="27432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6pPr>
            <a:lvl7pPr indent="-228600" lvl="6" marL="3200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7pPr>
            <a:lvl8pPr indent="-228600" lvl="7" marL="3657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8pPr>
            <a:lvl9pPr indent="-228600" lvl="8" marL="4114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11480" lvl="0" marL="4572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Arial"/>
              <a:buChar char="•"/>
              <a:defRPr sz="24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2pPr>
            <a:lvl3pPr indent="-36576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3pPr>
            <a:lvl4pPr indent="-350519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4pPr>
            <a:lvl5pPr indent="-35052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5pPr>
            <a:lvl6pPr indent="-350520" lvl="5" marL="27432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6pPr>
            <a:lvl7pPr indent="-350520" lvl="6" marL="3200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7pPr>
            <a:lvl8pPr indent="-350520" lvl="7" marL="3657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8pPr>
            <a:lvl9pPr indent="-350520" lvl="8" marL="4114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Arial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5pPr>
            <a:lvl6pPr indent="-228600" lvl="5" marL="27432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6pPr>
            <a:lvl7pPr indent="-228600" lvl="6" marL="3200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7pPr>
            <a:lvl8pPr indent="-228600" lvl="7" marL="3657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8pPr>
            <a:lvl9pPr indent="-228600" lvl="8" marL="4114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11480" lvl="0" marL="4572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Arial"/>
              <a:buChar char="•"/>
              <a:defRPr sz="24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2pPr>
            <a:lvl3pPr indent="-36576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Arial"/>
              <a:buChar char="•"/>
              <a:defRPr sz="1800"/>
            </a:lvl3pPr>
            <a:lvl4pPr indent="-350519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4pPr>
            <a:lvl5pPr indent="-35052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5pPr>
            <a:lvl6pPr indent="-350520" lvl="5" marL="27432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6pPr>
            <a:lvl7pPr indent="-350520" lvl="6" marL="3200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7pPr>
            <a:lvl8pPr indent="-350520" lvl="7" marL="3657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8pPr>
            <a:lvl9pPr indent="-350520" lvl="8" marL="4114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Char char="•"/>
              <a:defRPr sz="1600"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400"/>
              <a:buChar char="&lt;"/>
              <a:defRPr b="1"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7244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3840"/>
              <a:buFont typeface="Arial"/>
              <a:buChar char="•"/>
              <a:defRPr sz="3200"/>
            </a:lvl1pPr>
            <a:lvl2pPr indent="-44196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3360"/>
              <a:buFont typeface="Arial"/>
              <a:buChar char="•"/>
              <a:defRPr sz="2800"/>
            </a:lvl2pPr>
            <a:lvl3pPr indent="-411480" lvl="2" marL="13716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Arial"/>
              <a:buChar char="•"/>
              <a:defRPr sz="2400"/>
            </a:lvl3pPr>
            <a:lvl4pPr indent="-3810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4pPr>
            <a:lvl5pPr indent="-3810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5pPr>
            <a:lvl6pPr indent="-381000" lvl="5" marL="2743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6pPr>
            <a:lvl7pPr indent="-381000" lvl="6" marL="3200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7pPr>
            <a:lvl8pPr indent="-381000" lvl="7" marL="3657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8pPr>
            <a:lvl9pPr indent="-381000" lvl="8" marL="4114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sz="20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200"/>
              <a:buFont typeface="Arial"/>
              <a:buNone/>
              <a:defRPr sz="1000"/>
            </a:lvl3pPr>
            <a:lvl4pPr indent="-228600" lvl="3" marL="18288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4pPr>
            <a:lvl5pPr indent="-228600" lvl="4" marL="22860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5pPr>
            <a:lvl6pPr indent="-228600" lvl="5" marL="27432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6pPr>
            <a:lvl7pPr indent="-228600" lvl="6" marL="32004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7pPr>
            <a:lvl8pPr indent="-228600" lvl="7" marL="36576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8pPr>
            <a:lvl9pPr indent="-228600" lvl="8" marL="41148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400"/>
              <a:buChar char="&lt;"/>
              <a:defRPr b="1"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200"/>
              <a:buFont typeface="Arial"/>
              <a:buNone/>
              <a:defRPr sz="1000"/>
            </a:lvl3pPr>
            <a:lvl4pPr indent="-228600" lvl="3" marL="18288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4pPr>
            <a:lvl5pPr indent="-228600" lvl="4" marL="22860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5pPr>
            <a:lvl6pPr indent="-228600" lvl="5" marL="27432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6pPr>
            <a:lvl7pPr indent="-228600" lvl="6" marL="32004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7pPr>
            <a:lvl8pPr indent="-228600" lvl="7" marL="36576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8pPr>
            <a:lvl9pPr indent="-228600" lvl="8" marL="4114800" algn="l">
              <a:lnSpc>
                <a:spcPct val="125000"/>
              </a:lnSpc>
              <a:spcBef>
                <a:spcPts val="225"/>
              </a:spcBef>
              <a:spcAft>
                <a:spcPts val="0"/>
              </a:spcAft>
              <a:buSzPts val="108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49313" y="1130300"/>
            <a:ext cx="6084887" cy="177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0520" lvl="0" marL="4572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0520" lvl="5" marL="27432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0520" lvl="6" marL="3200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0520" lvl="7" marL="3657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0520" lvl="8" marL="4114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arbdots" id="14" name="Google Shape;14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2763" y="6519863"/>
            <a:ext cx="1660525" cy="128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5"/>
          <p:cNvCxnSpPr/>
          <p:nvPr/>
        </p:nvCxnSpPr>
        <p:spPr>
          <a:xfrm>
            <a:off x="609600" y="6096000"/>
            <a:ext cx="59436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25"/>
          <p:cNvCxnSpPr/>
          <p:nvPr/>
        </p:nvCxnSpPr>
        <p:spPr>
          <a:xfrm rot="10800000">
            <a:off x="609600" y="990600"/>
            <a:ext cx="0" cy="5105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Google Shape;17;p25"/>
          <p:cNvCxnSpPr/>
          <p:nvPr/>
        </p:nvCxnSpPr>
        <p:spPr>
          <a:xfrm>
            <a:off x="609600" y="990600"/>
            <a:ext cx="63246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5"/>
          <p:cNvSpPr txBox="1"/>
          <p:nvPr/>
        </p:nvSpPr>
        <p:spPr>
          <a:xfrm>
            <a:off x="7315200" y="0"/>
            <a:ext cx="1828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Hany Abd Elshakour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Relationship Id="rId5" Type="http://schemas.openxmlformats.org/officeDocument/2006/relationships/package" Target="../embeddings/Microsoft_Office_Word_Document1.docx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2.docx"/><Relationship Id="rId5" Type="http://schemas.openxmlformats.org/officeDocument/2006/relationships/package" Target="../embeddings/Microsoft_Office_Word_Document2.docx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981200" y="2057400"/>
            <a:ext cx="6553200" cy="2133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type="title"/>
          </p:nvPr>
        </p:nvSpPr>
        <p:spPr>
          <a:xfrm>
            <a:off x="2133600" y="2438400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ctr">
              <a:spcBef>
                <a:spcPts val="0"/>
              </a:spcBef>
              <a:spcAft>
                <a:spcPts val="0"/>
              </a:spcAft>
              <a:buSzPts val="4800"/>
              <a:buFont typeface="Arimo"/>
              <a:buNone/>
            </a:pPr>
            <a:r>
              <a:rPr b="1" lang="en-US" sz="40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Time-Cost Trade-Off</a:t>
            </a:r>
            <a:br>
              <a:rPr b="1" lang="en-US" sz="40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b="1" lang="en-US"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(Time Reduction = Time Compression = Time Shortening)</a:t>
            </a:r>
            <a:r>
              <a:rPr b="1" lang="en-US" sz="2400"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br>
              <a:rPr b="1" lang="en-US" sz="40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br>
              <a:rPr b="1" lang="en-US" sz="40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endParaRPr b="1" sz="40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762000" y="1143000"/>
            <a:ext cx="7772400" cy="18700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363538" lvl="0" marL="36353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800"/>
              <a:t>The relationship between the activity direct cost and activity time may be straight line, continuous curve, discrete values, or point.</a:t>
            </a:r>
            <a:endParaRPr/>
          </a:p>
          <a:p>
            <a:pPr indent="-363538" lvl="0" marL="363538" rtl="0" algn="just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800"/>
              <a:t>The direct cost tends to increase if less time is available for activity.</a:t>
            </a:r>
            <a:endParaRPr/>
          </a:p>
          <a:p>
            <a:pPr indent="-363538" lvl="0" marL="363538" rtl="0" algn="just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800"/>
              <a:t>Time reduction approach (learned here) will be based on simple linear time-cost trade-off curves for each activity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623888" y="322263"/>
            <a:ext cx="76819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Activity Direct Cost / Time Relationship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10"/>
          <p:cNvGrpSpPr/>
          <p:nvPr/>
        </p:nvGrpSpPr>
        <p:grpSpPr>
          <a:xfrm>
            <a:off x="1219200" y="3121025"/>
            <a:ext cx="6858000" cy="2898775"/>
            <a:chOff x="990600" y="1219200"/>
            <a:chExt cx="7620000" cy="4652076"/>
          </a:xfrm>
        </p:grpSpPr>
        <p:pic>
          <p:nvPicPr>
            <p:cNvPr descr="F8-2" id="168" name="Google Shape;168;p10"/>
            <p:cNvPicPr preferRelativeResize="0"/>
            <p:nvPr/>
          </p:nvPicPr>
          <p:blipFill rotWithShape="1">
            <a:blip r:embed="rId3">
              <a:alphaModFix/>
            </a:blip>
            <a:srcRect b="41699" l="20385" r="5127" t="12206"/>
            <a:stretch/>
          </p:blipFill>
          <p:spPr>
            <a:xfrm>
              <a:off x="990600" y="1219200"/>
              <a:ext cx="7620000" cy="46520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69" name="Google Shape;169;p10"/>
            <p:cNvSpPr txBox="1"/>
            <p:nvPr/>
          </p:nvSpPr>
          <p:spPr>
            <a:xfrm>
              <a:off x="1676400" y="5453390"/>
              <a:ext cx="6096000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Activity time-cost trade-off input for the CPM procedure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533400" y="1190625"/>
            <a:ext cx="8229600" cy="33932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363538" lvl="0" marL="3635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</a:endParaRPr>
          </a:p>
          <a:p>
            <a:pPr indent="-363538" lvl="0" marL="363538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Cost slope (</a:t>
            </a:r>
            <a:r>
              <a:rPr b="1" i="1" lang="en-US" sz="1800">
                <a:solidFill>
                  <a:schemeClr val="accent2"/>
                </a:solidFill>
              </a:rPr>
              <a:t>C</a:t>
            </a:r>
            <a:r>
              <a:rPr b="1" baseline="-25000" i="1" lang="en-US" sz="1800">
                <a:solidFill>
                  <a:schemeClr val="accent2"/>
                </a:solidFill>
              </a:rPr>
              <a:t>ij</a:t>
            </a:r>
            <a:r>
              <a:rPr b="1" lang="en-US" sz="1800">
                <a:solidFill>
                  <a:schemeClr val="accent2"/>
                </a:solidFill>
              </a:rPr>
              <a:t>) = </a:t>
            </a:r>
            <a:r>
              <a:rPr b="1" lang="en-US" sz="1800" u="sng">
                <a:solidFill>
                  <a:schemeClr val="accent2"/>
                </a:solidFill>
              </a:rPr>
              <a:t>Crash cost (</a:t>
            </a:r>
            <a:r>
              <a:rPr b="1" i="1" lang="en-US" sz="1800" u="sng">
                <a:solidFill>
                  <a:schemeClr val="accent2"/>
                </a:solidFill>
              </a:rPr>
              <a:t>C</a:t>
            </a:r>
            <a:r>
              <a:rPr b="1" baseline="-25000" i="1" lang="en-US" sz="1800" u="sng">
                <a:solidFill>
                  <a:schemeClr val="accent2"/>
                </a:solidFill>
              </a:rPr>
              <a:t>d</a:t>
            </a:r>
            <a:r>
              <a:rPr b="1" lang="en-US" sz="1800" u="sng">
                <a:solidFill>
                  <a:schemeClr val="accent2"/>
                </a:solidFill>
              </a:rPr>
              <a:t>) - Normal cost(</a:t>
            </a:r>
            <a:r>
              <a:rPr b="1" i="1" lang="en-US" sz="1800" u="sng">
                <a:solidFill>
                  <a:schemeClr val="accent2"/>
                </a:solidFill>
              </a:rPr>
              <a:t>C</a:t>
            </a:r>
            <a:r>
              <a:rPr b="1" baseline="-25000" i="1" lang="en-US" sz="1800" u="sng">
                <a:solidFill>
                  <a:schemeClr val="accent2"/>
                </a:solidFill>
              </a:rPr>
              <a:t>D</a:t>
            </a:r>
            <a:r>
              <a:rPr b="1" lang="en-US" sz="1800" u="sng">
                <a:solidFill>
                  <a:schemeClr val="accent2"/>
                </a:solidFill>
              </a:rPr>
              <a:t>)              . </a:t>
            </a:r>
            <a:endParaRPr/>
          </a:p>
          <a:p>
            <a:pPr indent="-363538" lvl="0" marL="363538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                              Normal duration (</a:t>
            </a:r>
            <a:r>
              <a:rPr b="1" i="1" lang="en-US" sz="1800">
                <a:solidFill>
                  <a:schemeClr val="accent2"/>
                </a:solidFill>
              </a:rPr>
              <a:t>D</a:t>
            </a:r>
            <a:r>
              <a:rPr b="1" lang="en-US" sz="1800">
                <a:solidFill>
                  <a:schemeClr val="accent2"/>
                </a:solidFill>
              </a:rPr>
              <a:t>)- Crash duration(</a:t>
            </a:r>
            <a:r>
              <a:rPr b="1" i="1" lang="en-US" sz="1800">
                <a:solidFill>
                  <a:schemeClr val="accent2"/>
                </a:solidFill>
              </a:rPr>
              <a:t>d</a:t>
            </a:r>
            <a:r>
              <a:rPr b="1" lang="en-US" sz="1800">
                <a:solidFill>
                  <a:schemeClr val="accent2"/>
                </a:solidFill>
              </a:rPr>
              <a:t>)</a:t>
            </a:r>
            <a:endParaRPr/>
          </a:p>
          <a:p>
            <a:pPr indent="-363538" lvl="0" marL="363538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</a:endParaRPr>
          </a:p>
          <a:p>
            <a:pPr indent="-363538" lvl="0" marL="363538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Time Available (</a:t>
            </a:r>
            <a:r>
              <a:rPr b="1" i="1" lang="en-US" sz="1800">
                <a:solidFill>
                  <a:schemeClr val="accent2"/>
                </a:solidFill>
              </a:rPr>
              <a:t>TA</a:t>
            </a:r>
            <a:r>
              <a:rPr b="1" baseline="-25000" i="1" lang="en-US" sz="1800">
                <a:solidFill>
                  <a:schemeClr val="accent2"/>
                </a:solidFill>
              </a:rPr>
              <a:t>ij</a:t>
            </a:r>
            <a:r>
              <a:rPr b="1" lang="en-US" sz="1800">
                <a:solidFill>
                  <a:schemeClr val="accent2"/>
                </a:solidFill>
              </a:rPr>
              <a:t>) = [Normal duration (</a:t>
            </a:r>
            <a:r>
              <a:rPr b="1" i="1" lang="en-US" sz="1800">
                <a:solidFill>
                  <a:schemeClr val="accent2"/>
                </a:solidFill>
              </a:rPr>
              <a:t>D </a:t>
            </a:r>
            <a:r>
              <a:rPr b="1" lang="en-US" sz="1800">
                <a:solidFill>
                  <a:schemeClr val="accent2"/>
                </a:solidFill>
              </a:rPr>
              <a:t>)</a:t>
            </a:r>
            <a:r>
              <a:rPr b="1" i="1" lang="en-US" sz="1800">
                <a:solidFill>
                  <a:schemeClr val="accent2"/>
                </a:solidFill>
              </a:rPr>
              <a:t> - </a:t>
            </a:r>
            <a:r>
              <a:rPr b="1" lang="en-US" sz="1800">
                <a:solidFill>
                  <a:schemeClr val="accent2"/>
                </a:solidFill>
              </a:rPr>
              <a:t>Crash duration(</a:t>
            </a:r>
            <a:r>
              <a:rPr b="1" i="1" lang="en-US" sz="1800">
                <a:solidFill>
                  <a:schemeClr val="accent2"/>
                </a:solidFill>
              </a:rPr>
              <a:t>d</a:t>
            </a:r>
            <a:r>
              <a:rPr b="1" lang="en-US" sz="1800">
                <a:solidFill>
                  <a:schemeClr val="accent2"/>
                </a:solidFill>
              </a:rPr>
              <a:t>)]</a:t>
            </a:r>
            <a:r>
              <a:rPr b="1" baseline="-25000" i="1" lang="en-US" sz="1800">
                <a:solidFill>
                  <a:schemeClr val="accent2"/>
                </a:solidFill>
              </a:rPr>
              <a:t>ij</a:t>
            </a:r>
            <a:endParaRPr b="1" baseline="-25000" i="1" sz="1800">
              <a:solidFill>
                <a:schemeClr val="accent2"/>
              </a:solidFill>
            </a:endParaRPr>
          </a:p>
          <a:p>
            <a:pPr indent="-363538" lvl="0" marL="363538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</a:endParaRPr>
          </a:p>
          <a:p>
            <a:pPr indent="-363538" lvl="0" marL="363538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Effective Cost Slope (</a:t>
            </a:r>
            <a:r>
              <a:rPr b="1" i="1" lang="en-US" sz="1800">
                <a:solidFill>
                  <a:schemeClr val="accent2"/>
                </a:solidFill>
              </a:rPr>
              <a:t>EC</a:t>
            </a:r>
            <a:r>
              <a:rPr b="1" baseline="-25000" i="1" lang="en-US" sz="1800">
                <a:solidFill>
                  <a:schemeClr val="accent2"/>
                </a:solidFill>
              </a:rPr>
              <a:t>ij</a:t>
            </a:r>
            <a:r>
              <a:rPr b="1" lang="en-US" sz="1800">
                <a:solidFill>
                  <a:schemeClr val="accent2"/>
                </a:solidFill>
              </a:rPr>
              <a:t>) = </a:t>
            </a:r>
            <a:r>
              <a:rPr b="1" lang="en-US" sz="1800" u="sng">
                <a:solidFill>
                  <a:schemeClr val="accent2"/>
                </a:solidFill>
              </a:rPr>
              <a:t>Cost slope (</a:t>
            </a:r>
            <a:r>
              <a:rPr b="1" i="1" lang="en-US" sz="1800" u="sng">
                <a:solidFill>
                  <a:schemeClr val="accent2"/>
                </a:solidFill>
              </a:rPr>
              <a:t>C</a:t>
            </a:r>
            <a:r>
              <a:rPr b="1" baseline="-25000" i="1" lang="en-US" sz="1800" u="sng">
                <a:solidFill>
                  <a:schemeClr val="accent2"/>
                </a:solidFill>
              </a:rPr>
              <a:t>ij</a:t>
            </a:r>
            <a:r>
              <a:rPr b="1" lang="en-US" sz="1800" u="sng">
                <a:solidFill>
                  <a:schemeClr val="accent2"/>
                </a:solidFill>
              </a:rPr>
              <a:t>)                                                   .</a:t>
            </a:r>
            <a:endParaRPr/>
          </a:p>
          <a:p>
            <a:pPr indent="-363538" lvl="0" marL="363538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                                                 Number of inadequately shortened paths (</a:t>
            </a:r>
            <a:r>
              <a:rPr b="1" i="1" lang="en-US" sz="1800">
                <a:solidFill>
                  <a:schemeClr val="accent2"/>
                </a:solidFill>
              </a:rPr>
              <a:t>N</a:t>
            </a:r>
            <a:r>
              <a:rPr b="1" baseline="-25000" i="1" lang="en-US" sz="1800">
                <a:solidFill>
                  <a:schemeClr val="accent2"/>
                </a:solidFill>
              </a:rPr>
              <a:t>ij</a:t>
            </a:r>
            <a:r>
              <a:rPr b="1" lang="en-US" sz="1800">
                <a:solidFill>
                  <a:schemeClr val="accent2"/>
                </a:solidFill>
              </a:rPr>
              <a:t>)</a:t>
            </a:r>
            <a:endParaRPr/>
          </a:p>
          <a:p>
            <a:pPr indent="-363538" lvl="0" marL="363538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</a:endParaRPr>
          </a:p>
          <a:p>
            <a:pPr indent="-363538" lvl="0" marL="363538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623888" y="322263"/>
            <a:ext cx="73009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Equations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83" name="Google Shape;183;p12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762000" y="1143000"/>
            <a:ext cx="7772400" cy="6588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/>
              <a:t>The indirect cost tends to increase if more time is consumed for the project. The indirect cost is generally vary approximately linearly with the time.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623888" y="322263"/>
            <a:ext cx="60817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Indirect Cost / Time Relationship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12"/>
          <p:cNvGrpSpPr/>
          <p:nvPr/>
        </p:nvGrpSpPr>
        <p:grpSpPr>
          <a:xfrm>
            <a:off x="1219200" y="2209800"/>
            <a:ext cx="6858000" cy="3424238"/>
            <a:chOff x="1219200" y="2209800"/>
            <a:chExt cx="6858000" cy="3423699"/>
          </a:xfrm>
        </p:grpSpPr>
        <p:grpSp>
          <p:nvGrpSpPr>
            <p:cNvPr id="187" name="Google Shape;187;p12"/>
            <p:cNvGrpSpPr/>
            <p:nvPr/>
          </p:nvGrpSpPr>
          <p:grpSpPr>
            <a:xfrm>
              <a:off x="1219200" y="2209800"/>
              <a:ext cx="6858000" cy="3423699"/>
              <a:chOff x="1066800" y="1600200"/>
              <a:chExt cx="7620000" cy="4191464"/>
            </a:xfrm>
          </p:grpSpPr>
          <p:pic>
            <p:nvPicPr>
              <p:cNvPr descr="F8-7" id="188" name="Google Shape;188;p12"/>
              <p:cNvPicPr preferRelativeResize="0"/>
              <p:nvPr/>
            </p:nvPicPr>
            <p:blipFill rotWithShape="1">
              <a:blip r:embed="rId3">
                <a:alphaModFix/>
              </a:blip>
              <a:srcRect b="57133" l="17540" r="25855" t="10345"/>
              <a:stretch/>
            </p:blipFill>
            <p:spPr>
              <a:xfrm>
                <a:off x="1066800" y="1600200"/>
                <a:ext cx="7620000" cy="4159990"/>
              </a:xfrm>
              <a:prstGeom prst="rect">
                <a:avLst/>
              </a:prstGeom>
              <a:solidFill>
                <a:srgbClr val="ECECEC"/>
              </a:solidFill>
              <a:ln cap="sq" cmpd="sng" w="889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5000" rotWithShape="0" algn="tl" dir="5400000" dist="1800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89" name="Google Shape;189;p12"/>
              <p:cNvSpPr txBox="1"/>
              <p:nvPr/>
            </p:nvSpPr>
            <p:spPr>
              <a:xfrm>
                <a:off x="1143000" y="5377189"/>
                <a:ext cx="7467600" cy="4144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" name="Google Shape;190;p12"/>
            <p:cNvSpPr/>
            <p:nvPr/>
          </p:nvSpPr>
          <p:spPr>
            <a:xfrm>
              <a:off x="1828800" y="2362200"/>
              <a:ext cx="6019800" cy="144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019800" y="4114800"/>
              <a:ext cx="16764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12"/>
            <p:cNvCxnSpPr/>
            <p:nvPr/>
          </p:nvCxnSpPr>
          <p:spPr>
            <a:xfrm flipH="1">
              <a:off x="5334001" y="4457699"/>
              <a:ext cx="685800" cy="49530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93" name="Google Shape;193;p12"/>
            <p:cNvCxnSpPr/>
            <p:nvPr/>
          </p:nvCxnSpPr>
          <p:spPr>
            <a:xfrm rot="5400000">
              <a:off x="5106194" y="3962400"/>
              <a:ext cx="304800" cy="158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2"/>
            <p:cNvCxnSpPr/>
            <p:nvPr/>
          </p:nvCxnSpPr>
          <p:spPr>
            <a:xfrm flipH="1" rot="-5400000">
              <a:off x="4914900" y="4533900"/>
              <a:ext cx="762000" cy="762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623888" y="322263"/>
            <a:ext cx="53959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Optimum Contract Duration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838200" y="1147763"/>
            <a:ext cx="8001000" cy="30797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Optimum contract duration = project schedule for minimum total cost</a:t>
            </a:r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>
            <a:off x="1066800" y="1676400"/>
            <a:ext cx="7620000" cy="4159250"/>
            <a:chOff x="1066800" y="1600200"/>
            <a:chExt cx="7620000" cy="4159990"/>
          </a:xfrm>
        </p:grpSpPr>
        <p:pic>
          <p:nvPicPr>
            <p:cNvPr descr="F8-7" id="204" name="Google Shape;204;p13"/>
            <p:cNvPicPr preferRelativeResize="0"/>
            <p:nvPr/>
          </p:nvPicPr>
          <p:blipFill rotWithShape="1">
            <a:blip r:embed="rId3">
              <a:alphaModFix/>
            </a:blip>
            <a:srcRect b="57133" l="17540" r="25855" t="10345"/>
            <a:stretch/>
          </p:blipFill>
          <p:spPr>
            <a:xfrm>
              <a:off x="1066800" y="1600200"/>
              <a:ext cx="7620000" cy="4159990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sp>
          <p:nvSpPr>
            <p:cNvPr id="205" name="Google Shape;205;p13"/>
            <p:cNvSpPr txBox="1"/>
            <p:nvPr/>
          </p:nvSpPr>
          <p:spPr>
            <a:xfrm>
              <a:off x="1143000" y="5377190"/>
              <a:ext cx="7467600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Determining project schedule for minimum total cost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11" name="Google Shape;211;p14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838200" y="1190625"/>
            <a:ext cx="7772400" cy="438581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363538" lvl="0" marL="363538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Prepare the project Network and time estimates, and list in columns all paths through the network whose expected lengths are greater than the desired (schedule) project duration, </a:t>
            </a:r>
            <a:r>
              <a:rPr i="1" lang="en-US" sz="2000"/>
              <a:t>T</a:t>
            </a:r>
            <a:r>
              <a:rPr baseline="-25000" i="1" lang="en-US" sz="2000"/>
              <a:t>s</a:t>
            </a:r>
            <a:r>
              <a:rPr lang="en-US" sz="2000"/>
              <a:t>. The length of a path in question. Also, note at the bottom of each path column (row marked iteration 0), the time reduction that is required, i.e. expected path length minus </a:t>
            </a:r>
            <a:r>
              <a:rPr i="1" lang="en-US" sz="2000"/>
              <a:t>T</a:t>
            </a:r>
            <a:r>
              <a:rPr baseline="-25000" i="1" lang="en-US" sz="2000"/>
              <a:t>s</a:t>
            </a:r>
            <a:r>
              <a:rPr lang="en-US" sz="2000"/>
              <a:t>.</a:t>
            </a:r>
            <a:endParaRPr/>
          </a:p>
          <a:p>
            <a:pPr indent="-363538" lvl="0" marL="363538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List (in row) all activities present in at least one of the listed paths noting for each activity its cost slope, </a:t>
            </a:r>
            <a:r>
              <a:rPr i="1" lang="en-US" sz="2000"/>
              <a:t>C</a:t>
            </a:r>
            <a:r>
              <a:rPr baseline="-25000" i="1" lang="en-US" sz="2000"/>
              <a:t>ij</a:t>
            </a:r>
            <a:r>
              <a:rPr lang="en-US" sz="2000"/>
              <a:t> , and time reduction available, </a:t>
            </a:r>
            <a:r>
              <a:rPr i="1" lang="en-US" sz="2000"/>
              <a:t>TA</a:t>
            </a:r>
            <a:r>
              <a:rPr baseline="-25000" i="1" lang="en-US" sz="2000"/>
              <a:t>ij</a:t>
            </a:r>
            <a:r>
              <a:rPr lang="en-US" sz="2000"/>
              <a:t>.</a:t>
            </a:r>
            <a:endParaRPr/>
          </a:p>
          <a:p>
            <a:pPr indent="-363538" lvl="0" marL="363538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Compute the effective cost slopes, </a:t>
            </a:r>
            <a:r>
              <a:rPr i="1" lang="en-US" sz="2000"/>
              <a:t>EC</a:t>
            </a:r>
            <a:r>
              <a:rPr baseline="-25000" i="1" lang="en-US" sz="2000"/>
              <a:t>ij</a:t>
            </a:r>
            <a:r>
              <a:rPr lang="en-US" sz="2000"/>
              <a:t>, and record them in the column headed iteration 1.</a:t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623888" y="322263"/>
            <a:ext cx="73009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Procedure for Shortening Project Time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19" name="Google Shape;219;p15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5"/>
          <p:cNvSpPr txBox="1"/>
          <p:nvPr>
            <p:ph idx="1" type="body"/>
          </p:nvPr>
        </p:nvSpPr>
        <p:spPr>
          <a:xfrm>
            <a:off x="838200" y="1190625"/>
            <a:ext cx="7924800" cy="54630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 startAt="4"/>
            </a:pPr>
            <a:r>
              <a:rPr lang="en-US" sz="2000"/>
              <a:t>For the path(s) with the most remaining time reduction required, select the activity with the lowest effective cost slope. Break ties by considering the following ordered list:</a:t>
            </a:r>
            <a:endParaRPr/>
          </a:p>
          <a:p>
            <a:pPr indent="-363538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Give preference to the activity which lies on the greatest number of inadequately shortened paths.</a:t>
            </a:r>
            <a:endParaRPr/>
          </a:p>
          <a:p>
            <a:pPr indent="-363538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Give preference to the activity which permits the greatest amount of shortening.</a:t>
            </a:r>
            <a:endParaRPr/>
          </a:p>
          <a:p>
            <a:pPr indent="-363538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Choose an activity at random.</a:t>
            </a:r>
            <a:endParaRPr/>
          </a:p>
          <a:p>
            <a:pPr indent="-363538" lvl="0" marL="363538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 startAt="4"/>
            </a:pPr>
            <a:r>
              <a:rPr lang="en-US" sz="2000"/>
              <a:t>Shorten the selected activity (i-j) as much as possible, which will be equal to the minimum of the following:</a:t>
            </a:r>
            <a:endParaRPr/>
          </a:p>
          <a:p>
            <a:pPr indent="-457200" lvl="1" marL="836612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The unallocated time remaining for the selected activity (i-j), or </a:t>
            </a:r>
            <a:endParaRPr/>
          </a:p>
          <a:p>
            <a:pPr indent="-457200" lvl="1" marL="836612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The smallest demand of those inadequately shortened paths containing the activity (i-j).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623888" y="322263"/>
            <a:ext cx="73009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Procedure for Shortening Project Time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27" name="Google Shape;227;p16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838200" y="1190625"/>
            <a:ext cx="7924800" cy="49244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 startAt="6"/>
            </a:pPr>
            <a:r>
              <a:rPr lang="en-US" sz="2000"/>
              <a:t>Sell back, or deshorten, as much time possible on paths that have been overcut, as long as this action does not cause any new paths to become inadequately shortened.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 startAt="6"/>
            </a:pPr>
            <a:r>
              <a:rPr lang="en-US" sz="2000"/>
              <a:t>Stop of all paths have been adequately shortened. If not, recalculate those effective cost-slopes where any of the following have occurred:</a:t>
            </a:r>
            <a:endParaRPr/>
          </a:p>
          <a:p>
            <a:pPr indent="-457200" lvl="1" marL="836612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A path which was inadequately shortened prior to this iteration, has been adequately shortened, or</a:t>
            </a:r>
            <a:endParaRPr/>
          </a:p>
          <a:p>
            <a:pPr indent="-457200" lvl="1" marL="836612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/>
            </a:pPr>
            <a:r>
              <a:rPr lang="en-US" sz="2000"/>
              <a:t>All unallocated time for the activity just shortened has been consumed and there are one or more additional cost-slope/supply pairs for this activity.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rabicPeriod" startAt="6"/>
            </a:pPr>
            <a:r>
              <a:rPr lang="en-US" sz="2000"/>
              <a:t>Return to Step 4.</a:t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623888" y="322263"/>
            <a:ext cx="73009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Procedure for Shortening Project Time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838200" y="1147763"/>
            <a:ext cx="8001000" cy="923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rPr lang="en-US"/>
              <a:t>The below network shows the activities of a small engineering project. Data of the project is given in the below table. The indirect cost is estimated to be SR100/day. Draw the contract total cost/time curve and determine the optimum contract duration.</a:t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623888" y="322263"/>
            <a:ext cx="21193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360"/>
              <a:buFont typeface="Arimo"/>
              <a:buChar char="&lt;"/>
            </a:pPr>
            <a:r>
              <a:rPr b="1" lang="en-US" sz="2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28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17"/>
          <p:cNvGraphicFramePr/>
          <p:nvPr/>
        </p:nvGraphicFramePr>
        <p:xfrm>
          <a:off x="17526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{1F2D3E57-6B9E-4FFD-9BE1-F43EDE94D509}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413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Activity code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(day)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(SR)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41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crash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Crash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/>
          <p:nvPr/>
        </p:nvSpPr>
        <p:spPr>
          <a:xfrm>
            <a:off x="838200" y="1752600"/>
            <a:ext cx="7467600" cy="411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45" name="Google Shape;245;p18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3888" y="322263"/>
            <a:ext cx="21193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360"/>
              <a:buFont typeface="Arimo"/>
              <a:buChar char="&lt;"/>
            </a:pPr>
            <a:r>
              <a:rPr b="1" lang="en-US" sz="2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28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838200" y="1143000"/>
            <a:ext cx="2057400" cy="3476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Network</a:t>
            </a:r>
            <a:endParaRPr/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43091"/>
            <a:ext cx="7162800" cy="293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80"/>
              <a:buChar char="&lt;"/>
            </a:pPr>
            <a:r>
              <a:rPr lang="en-US">
                <a:solidFill>
                  <a:srgbClr val="C00000"/>
                </a:solidFill>
              </a:rPr>
              <a:t>Example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54" name="Google Shape;254;p19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55" name="Google Shape;255;p19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85800" y="5317123"/>
            <a:ext cx="381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This Activity can not be expected.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19"/>
          <p:cNvGraphicFramePr/>
          <p:nvPr/>
        </p:nvGraphicFramePr>
        <p:xfrm>
          <a:off x="0" y="914400"/>
          <a:ext cx="11607377" cy="4267200"/>
        </p:xfrm>
        <a:graphic>
          <a:graphicData uri="http://schemas.openxmlformats.org/presentationml/2006/ole">
            <mc:AlternateContent>
              <mc:Choice Requires="v">
                <p:oleObj r:id="rId4" imgH="4267200" imgW="11607377" progId="Word.Document.12" spid="_x0000_s1">
                  <p:embed/>
                </p:oleObj>
              </mc:Choice>
              <mc:Fallback>
                <p:oleObj r:id="rId5" imgH="4267200" imgW="11607377" progId="Word.Document.12">
                  <p:embed/>
                  <p:pic>
                    <p:nvPicPr>
                      <p:cNvPr id="257" name="Google Shape;257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914400"/>
                        <a:ext cx="11607377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49313" y="1211263"/>
            <a:ext cx="7913687" cy="51706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363538" lvl="0" marL="36353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meet the customer contractually required time.</a:t>
            </a:r>
            <a:endParaRPr/>
          </a:p>
          <a:p>
            <a:pPr indent="-363538" lvl="0" marL="363538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recover time of delays, that occur in the early stages of the project, to avoid paying liquidated damages, or avoid damaging the company relationship with the customer. </a:t>
            </a:r>
            <a:endParaRPr/>
          </a:p>
          <a:p>
            <a:pPr indent="-363538" lvl="0" marL="363538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complete a project early, free key resources and move on to another project.</a:t>
            </a:r>
            <a:endParaRPr/>
          </a:p>
          <a:p>
            <a:pPr indent="-363538" lvl="0" marL="363538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avoid adverse weather.</a:t>
            </a:r>
            <a:endParaRPr/>
          </a:p>
          <a:p>
            <a:pPr indent="-363538" lvl="0" marL="363538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receive an early-completion bonus. (By the Contract)</a:t>
            </a:r>
            <a:endParaRPr/>
          </a:p>
          <a:p>
            <a:pPr indent="-363538" lvl="0" marL="363538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realize incentive pay. (catch a business season)</a:t>
            </a:r>
            <a:endParaRPr/>
          </a:p>
          <a:p>
            <a:pPr indent="-363538" lvl="0" marL="363538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meet a client’s desire for expediting the project.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23888" y="322263"/>
            <a:ext cx="55483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Why Project Time Reduction</a:t>
            </a:r>
            <a:endParaRPr b="1" i="0" sz="2800" u="none" cap="none" strike="noStrik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80"/>
              <a:buChar char="&lt;"/>
            </a:pPr>
            <a:r>
              <a:rPr lang="en-US">
                <a:solidFill>
                  <a:srgbClr val="C00000"/>
                </a:solidFill>
              </a:rPr>
              <a:t>Reduction project time from 22 to 17 day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63" name="Google Shape;263;p20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64" name="Google Shape;264;p20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5" name="Google Shape;265;p20"/>
          <p:cNvGraphicFramePr/>
          <p:nvPr/>
        </p:nvGraphicFramePr>
        <p:xfrm>
          <a:off x="227629" y="1143000"/>
          <a:ext cx="9449771" cy="5334000"/>
        </p:xfrm>
        <a:graphic>
          <a:graphicData uri="http://schemas.openxmlformats.org/presentationml/2006/ole">
            <mc:AlternateContent>
              <mc:Choice Requires="v">
                <p:oleObj r:id="rId4" imgH="5334000" imgW="9449771" progId="Word.Document.12" spid="_x0000_s1">
                  <p:embed/>
                </p:oleObj>
              </mc:Choice>
              <mc:Fallback>
                <p:oleObj r:id="rId5" imgH="5334000" imgW="9449771" progId="Word.Document.12">
                  <p:embed/>
                  <p:pic>
                    <p:nvPicPr>
                      <p:cNvPr id="265" name="Google Shape;265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7629" y="1143000"/>
                        <a:ext cx="944977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80"/>
              <a:buChar char="&lt;"/>
            </a:pPr>
            <a:r>
              <a:rPr lang="en-US">
                <a:solidFill>
                  <a:srgbClr val="C00000"/>
                </a:solidFill>
              </a:rPr>
              <a:t>Reduction project time from 22 to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71" name="Google Shape;271;p21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1066800"/>
            <a:ext cx="8202291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457200" y="322263"/>
            <a:ext cx="83677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Accelerating the Critical and Noncritical path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8-6" id="281" name="Google Shape;281;p22"/>
          <p:cNvPicPr preferRelativeResize="0"/>
          <p:nvPr/>
        </p:nvPicPr>
        <p:blipFill rotWithShape="1">
          <a:blip r:embed="rId3">
            <a:alphaModFix/>
          </a:blip>
          <a:srcRect b="55748" l="17540" r="13099" t="12292"/>
          <a:stretch/>
        </p:blipFill>
        <p:spPr>
          <a:xfrm>
            <a:off x="654050" y="1508125"/>
            <a:ext cx="7988300" cy="478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80"/>
              <a:buChar char="&lt;"/>
            </a:pPr>
            <a:r>
              <a:rPr lang="en-US">
                <a:solidFill>
                  <a:srgbClr val="C00000"/>
                </a:solidFill>
              </a:rPr>
              <a:t>Optimal Project Duration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87" name="Google Shape;287;p23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506" l="0" r="5882" t="0"/>
          <a:stretch/>
        </p:blipFill>
        <p:spPr>
          <a:xfrm>
            <a:off x="761999" y="1143000"/>
            <a:ext cx="8153401" cy="110410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4">
            <a:alphaModFix/>
          </a:blip>
          <a:srcRect b="5263" l="2724" r="0" t="18724"/>
          <a:stretch/>
        </p:blipFill>
        <p:spPr>
          <a:xfrm>
            <a:off x="761999" y="2286000"/>
            <a:ext cx="7837115" cy="381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23"/>
          <p:cNvCxnSpPr/>
          <p:nvPr/>
        </p:nvCxnSpPr>
        <p:spPr>
          <a:xfrm>
            <a:off x="5791200" y="2743200"/>
            <a:ext cx="0" cy="247650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298" name="Google Shape;298;p24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623888" y="322263"/>
            <a:ext cx="29575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360"/>
              <a:buFont typeface="Arimo"/>
              <a:buChar char="&lt;"/>
            </a:pPr>
            <a:r>
              <a:rPr b="1" lang="en-US" sz="2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Class work</a:t>
            </a:r>
            <a:endParaRPr b="1" sz="28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4"/>
          <p:cNvPicPr preferRelativeResize="0"/>
          <p:nvPr/>
        </p:nvPicPr>
        <p:blipFill rotWithShape="1">
          <a:blip r:embed="rId3">
            <a:alphaModFix/>
          </a:blip>
          <a:srcRect b="0" l="0" r="1730" t="6504"/>
          <a:stretch/>
        </p:blipFill>
        <p:spPr>
          <a:xfrm>
            <a:off x="152400" y="1063249"/>
            <a:ext cx="8805134" cy="495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284288"/>
            <a:ext cx="8001000" cy="26781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AutoNum type="arabicPeriod"/>
            </a:pPr>
            <a:r>
              <a:rPr b="1" lang="en-US" sz="2400" u="sng">
                <a:solidFill>
                  <a:srgbClr val="FF0000"/>
                </a:solidFill>
              </a:rPr>
              <a:t>Free Time</a:t>
            </a:r>
            <a:endParaRPr/>
          </a:p>
          <a:p>
            <a:pPr indent="-45720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❑"/>
            </a:pPr>
            <a:r>
              <a:rPr lang="en-US" sz="2400"/>
              <a:t>Reviewing the job logic (critical activities in parallel).</a:t>
            </a:r>
            <a:endParaRPr/>
          </a:p>
          <a:p>
            <a:pPr indent="-45720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❑"/>
            </a:pPr>
            <a:r>
              <a:rPr lang="en-US" sz="2400"/>
              <a:t>Reviewing duration of critical activities.</a:t>
            </a:r>
            <a:endParaRPr/>
          </a:p>
          <a:p>
            <a:pPr indent="-45720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❑"/>
            </a:pPr>
            <a:r>
              <a:rPr lang="en-US" sz="2400"/>
              <a:t>Use overlap.</a:t>
            </a:r>
            <a:endParaRPr/>
          </a:p>
          <a:p>
            <a:pPr indent="-45720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❑"/>
            </a:pPr>
            <a:r>
              <a:rPr lang="en-US" sz="2400"/>
              <a:t>Use subcontractor.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623888" y="322263"/>
            <a:ext cx="54721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How to Shorten Project Time</a:t>
            </a:r>
            <a:endParaRPr b="1" i="0" sz="2800" u="none" cap="none" strike="noStrik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762000" y="1231900"/>
            <a:ext cx="8153400" cy="448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 startAt="2"/>
            </a:pPr>
            <a:r>
              <a:rPr b="1" lang="en-US" sz="2400" u="sng">
                <a:solidFill>
                  <a:srgbClr val="FF0000"/>
                </a:solidFill>
              </a:rPr>
              <a:t>Buy Time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❑"/>
            </a:pPr>
            <a:r>
              <a:rPr lang="en-US" sz="2200"/>
              <a:t>Have the existing crew work overtime.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❑"/>
            </a:pPr>
            <a:r>
              <a:rPr lang="en-US" sz="2200"/>
              <a:t>Bring in additional workers (resources) up to practical limit.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❑"/>
            </a:pPr>
            <a:r>
              <a:rPr lang="en-US" sz="2200"/>
              <a:t>Work on multiple shifts.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❑"/>
            </a:pPr>
            <a:r>
              <a:rPr lang="en-US" sz="2200"/>
              <a:t>Achieve more output by offering incentive payments.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❑"/>
            </a:pPr>
            <a:r>
              <a:rPr lang="en-US" sz="2200"/>
              <a:t>Use better/more advanced equipment.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❑"/>
            </a:pPr>
            <a:r>
              <a:rPr lang="en-US" sz="2200"/>
              <a:t>Use more quickly installed materials.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❑"/>
            </a:pPr>
            <a:r>
              <a:rPr lang="en-US" sz="2200"/>
              <a:t> Use subcontractors.</a:t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❑"/>
            </a:pPr>
            <a:r>
              <a:rPr lang="en-US" sz="2200"/>
              <a:t>Change construction method.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623888" y="322263"/>
            <a:ext cx="54721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How to Shorten Project Time</a:t>
            </a:r>
            <a:endParaRPr b="1" i="0" sz="2800" u="none" cap="none" strike="noStrik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187450"/>
            <a:ext cx="8001000" cy="32321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main purpose of this topic is to demonstrate a procedure to determine activity schedules to reduce the project duration time with a minimum increase in the project direct costs, by buying time along the critical path (s) where it can be obtained at least cost.</a:t>
            </a:r>
            <a:endParaRPr sz="28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23888" y="322263"/>
            <a:ext cx="70723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Purpose of Time Reduction Technique</a:t>
            </a:r>
            <a:endParaRPr b="1" i="0" sz="2800" u="none" cap="none" strike="noStrik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623888" y="322263"/>
            <a:ext cx="24241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6"/>
          <p:cNvGrpSpPr/>
          <p:nvPr/>
        </p:nvGrpSpPr>
        <p:grpSpPr>
          <a:xfrm>
            <a:off x="990600" y="1219200"/>
            <a:ext cx="7620000" cy="4651375"/>
            <a:chOff x="990600" y="1219200"/>
            <a:chExt cx="7620000" cy="4652076"/>
          </a:xfrm>
        </p:grpSpPr>
        <p:pic>
          <p:nvPicPr>
            <p:cNvPr descr="F8-2" id="133" name="Google Shape;133;p6"/>
            <p:cNvPicPr preferRelativeResize="0"/>
            <p:nvPr/>
          </p:nvPicPr>
          <p:blipFill rotWithShape="1">
            <a:blip r:embed="rId3">
              <a:alphaModFix/>
            </a:blip>
            <a:srcRect b="41699" l="20385" r="5127" t="12206"/>
            <a:stretch/>
          </p:blipFill>
          <p:spPr>
            <a:xfrm>
              <a:off x="990600" y="1219200"/>
              <a:ext cx="7620000" cy="46520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34" name="Google Shape;134;p6"/>
            <p:cNvSpPr txBox="1"/>
            <p:nvPr/>
          </p:nvSpPr>
          <p:spPr>
            <a:xfrm>
              <a:off x="1676400" y="5453390"/>
              <a:ext cx="6096000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Activity time-cost trade-off input for the CPM procedure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40" name="Google Shape;140;p7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38200" y="1147763"/>
            <a:ext cx="8001000" cy="43592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rgbClr val="FF0000"/>
                </a:solidFill>
              </a:rPr>
              <a:t>Activity Direct Costs</a:t>
            </a:r>
            <a:r>
              <a:rPr lang="en-US" sz="2200"/>
              <a:t>: include the cost of the material, equipment, and direct labor required to perform the activity in question. If the activity is being performed in its entirety by a subcontract, plus any fee that may be added.</a:t>
            </a:r>
            <a:endParaRPr/>
          </a:p>
          <a:p>
            <a:pPr indent="-317500" lvl="0" marL="457200" rtl="0" algn="just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457200" lvl="0" marL="457200" rtl="0" algn="just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rgbClr val="FF0000"/>
                </a:solidFill>
              </a:rPr>
              <a:t>Project indirect costs</a:t>
            </a:r>
            <a:r>
              <a:rPr i="1" lang="en-US" sz="2200"/>
              <a:t>: </a:t>
            </a:r>
            <a:r>
              <a:rPr lang="en-US" sz="2200"/>
              <a:t>may include, supervision and other customary overhead costs, the interest charges on the cumulative project investment, penalty costs for completing the project after a specified date, and bonuses for early project completion.</a:t>
            </a:r>
            <a:endParaRPr sz="2400"/>
          </a:p>
        </p:txBody>
      </p:sp>
      <p:sp>
        <p:nvSpPr>
          <p:cNvPr id="142" name="Google Shape;142;p7"/>
          <p:cNvSpPr/>
          <p:nvPr/>
        </p:nvSpPr>
        <p:spPr>
          <a:xfrm>
            <a:off x="623888" y="322263"/>
            <a:ext cx="24241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48" name="Google Shape;148;p8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243013"/>
            <a:ext cx="7772400" cy="4632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b="1" i="1" lang="en-US" sz="2200" u="sng">
                <a:solidFill>
                  <a:srgbClr val="262699"/>
                </a:solidFill>
              </a:rPr>
              <a:t>Normal Activity Time-cost Point</a:t>
            </a:r>
            <a:endParaRPr/>
          </a:p>
          <a:p>
            <a:pPr indent="-457200" lvl="0" marL="457200" rtl="0" algn="just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 startAt="3"/>
            </a:pPr>
            <a:r>
              <a:rPr b="1" lang="en-US" sz="2200">
                <a:solidFill>
                  <a:srgbClr val="FF0000"/>
                </a:solidFill>
              </a:rPr>
              <a:t>Normal Activity Time (</a:t>
            </a:r>
            <a:r>
              <a:rPr b="1" i="1" lang="en-US" sz="2200">
                <a:solidFill>
                  <a:srgbClr val="FF0000"/>
                </a:solidFill>
              </a:rPr>
              <a:t>D</a:t>
            </a:r>
            <a:r>
              <a:rPr b="1" lang="en-US" sz="2200">
                <a:solidFill>
                  <a:srgbClr val="FF0000"/>
                </a:solidFill>
              </a:rPr>
              <a:t>): </a:t>
            </a:r>
            <a:r>
              <a:rPr lang="en-US" sz="2200"/>
              <a:t>It is the normal time that is used in the basic critical path planning and scheduling based on the normal level of resource.</a:t>
            </a:r>
            <a:endParaRPr/>
          </a:p>
          <a:p>
            <a:pPr indent="-457200" lvl="0" marL="457200" rtl="0" algn="just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 startAt="3"/>
            </a:pPr>
            <a:r>
              <a:rPr b="1" lang="en-US" sz="2200">
                <a:solidFill>
                  <a:srgbClr val="FF0000"/>
                </a:solidFill>
              </a:rPr>
              <a:t>Normal Activity Cost (</a:t>
            </a:r>
            <a:r>
              <a:rPr b="1" i="1" lang="en-US" sz="2200">
                <a:solidFill>
                  <a:srgbClr val="FF0000"/>
                </a:solidFill>
              </a:rPr>
              <a:t>C</a:t>
            </a:r>
            <a:r>
              <a:rPr b="1" baseline="-25000" i="1" lang="en-US" sz="2200">
                <a:solidFill>
                  <a:srgbClr val="FF0000"/>
                </a:solidFill>
              </a:rPr>
              <a:t>D</a:t>
            </a:r>
            <a:r>
              <a:rPr b="1" lang="en-US" sz="2200">
                <a:solidFill>
                  <a:srgbClr val="FF0000"/>
                </a:solidFill>
              </a:rPr>
              <a:t>): </a:t>
            </a:r>
            <a:r>
              <a:rPr lang="en-US" sz="2200"/>
              <a:t>The normal activity cost is equal to the minimum of direct costs required to perform the activity, and the corresponding activity duration is called the normal time. </a:t>
            </a:r>
            <a:endParaRPr/>
          </a:p>
          <a:p>
            <a:pPr indent="-457200" lvl="0" marL="457200" rtl="0" algn="just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-4572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i="1" lang="en-US" sz="2000"/>
              <a:t>The normal time is actually the shortest time required to perform the activity under the minimum direct cost constraint.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623888" y="322263"/>
            <a:ext cx="24241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4114800" y="6324600"/>
            <a:ext cx="1454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4/3/2017 6:16 PM</a:t>
            </a:r>
            <a:endParaRPr/>
          </a:p>
        </p:txBody>
      </p:sp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2192338" y="6369050"/>
            <a:ext cx="3603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838200" y="1370013"/>
            <a:ext cx="7772400" cy="36471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1" lang="en-US" sz="2400" u="sng">
                <a:solidFill>
                  <a:srgbClr val="262699"/>
                </a:solidFill>
              </a:rPr>
              <a:t>Crash Activity Time-cost Point</a:t>
            </a:r>
            <a:endParaRPr/>
          </a:p>
          <a:p>
            <a:pPr indent="-457200" lvl="0" marL="457200" rtl="0" algn="just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</a:pPr>
            <a:r>
              <a:t/>
            </a:r>
            <a:endParaRPr b="1" i="1" sz="1000" u="sng">
              <a:solidFill>
                <a:srgbClr val="262699"/>
              </a:solidFill>
            </a:endParaRPr>
          </a:p>
          <a:p>
            <a:pPr indent="-45720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 startAt="5"/>
            </a:pPr>
            <a:r>
              <a:rPr b="1" lang="en-US" sz="2400">
                <a:solidFill>
                  <a:srgbClr val="FF0000"/>
                </a:solidFill>
              </a:rPr>
              <a:t>Crash Activity Time (</a:t>
            </a:r>
            <a:r>
              <a:rPr b="1" i="1" lang="en-US" sz="2400">
                <a:solidFill>
                  <a:srgbClr val="FF0000"/>
                </a:solidFill>
              </a:rPr>
              <a:t>d</a:t>
            </a:r>
            <a:r>
              <a:rPr b="1" lang="en-US" sz="2400">
                <a:solidFill>
                  <a:srgbClr val="FF0000"/>
                </a:solidFill>
              </a:rPr>
              <a:t>): </a:t>
            </a:r>
            <a:r>
              <a:rPr lang="en-US" sz="2400"/>
              <a:t>is fully expedited or minimum activity duration time that is technically possible.</a:t>
            </a:r>
            <a:endParaRPr/>
          </a:p>
          <a:p>
            <a:pPr indent="-45720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 startAt="5"/>
            </a:pPr>
            <a:r>
              <a:rPr b="1" lang="en-US" sz="2400">
                <a:solidFill>
                  <a:srgbClr val="FF0000"/>
                </a:solidFill>
              </a:rPr>
              <a:t>Crash Cost (</a:t>
            </a:r>
            <a:r>
              <a:rPr b="1" i="1" lang="en-US" sz="2400">
                <a:solidFill>
                  <a:srgbClr val="FF0000"/>
                </a:solidFill>
              </a:rPr>
              <a:t>C</a:t>
            </a:r>
            <a:r>
              <a:rPr b="1" baseline="-25000" i="1" lang="en-US" sz="2400">
                <a:solidFill>
                  <a:srgbClr val="FF0000"/>
                </a:solidFill>
              </a:rPr>
              <a:t>d</a:t>
            </a:r>
            <a:r>
              <a:rPr b="1" lang="en-US" sz="2400">
                <a:solidFill>
                  <a:srgbClr val="FF0000"/>
                </a:solidFill>
              </a:rPr>
              <a:t>): </a:t>
            </a:r>
            <a:r>
              <a:rPr lang="en-US" sz="2400"/>
              <a:t>is assumed to be the minimum direct cost required to achieve the crash performance time.</a:t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623888" y="322263"/>
            <a:ext cx="2424112" cy="515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60"/>
              <a:buFont typeface="Arimo"/>
              <a:buChar char="&lt;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V_PP_0 (1)">
  <a:themeElements>
    <a:clrScheme name="TUV_PP_0 (1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2004-06-30T10:09:52Z</dcterms:created>
  <dc:creator>TUV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0x01010019C6AFAA8FF56A41B6F7985082DACDE3</vt:lpwstr>
  </property>
</Properties>
</file>