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0"/>
  </p:notesMasterIdLst>
  <p:sldIdLst>
    <p:sldId id="256" r:id="rId2"/>
    <p:sldId id="316" r:id="rId3"/>
    <p:sldId id="326" r:id="rId4"/>
    <p:sldId id="317" r:id="rId5"/>
    <p:sldId id="318" r:id="rId6"/>
    <p:sldId id="32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1" r:id="rId15"/>
    <p:sldId id="327" r:id="rId16"/>
    <p:sldId id="325" r:id="rId17"/>
    <p:sldId id="295" r:id="rId18"/>
    <p:sldId id="315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9" autoAdjust="0"/>
    <p:restoredTop sz="94718" autoAdjust="0"/>
  </p:normalViewPr>
  <p:slideViewPr>
    <p:cSldViewPr>
      <p:cViewPr varScale="1">
        <p:scale>
          <a:sx n="81" d="100"/>
          <a:sy n="8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0CD8B96-716C-4E69-9F5B-BCF2B2A59DCC}" type="datetimeFigureOut">
              <a:rPr lang="ko-KR" altLang="en-US"/>
              <a:pPr>
                <a:defRPr/>
              </a:pPr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5530D3-5494-47FB-80BB-FE0AD468F83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4258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68DB745-6F71-4496-9A1F-05D6B25BB412}" type="slidenum">
              <a:rPr lang="ko-KR" altLang="en-US"/>
              <a:pPr eaLnBrk="1" hangingPunct="1"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288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AA4F-81CD-4684-B529-1921C3B45A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3641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B2052-9B43-4F58-A67A-12DD901C50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435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5DC2A-0152-48D5-9B92-1D03A4528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0764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CDC0F-B495-4B50-A8DF-8F4774A511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12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0298D-B70B-4F97-9AF2-001BB712E5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784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EE33-1EC6-4216-9F71-E12584AF90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284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81E7F-4621-4B07-8FFB-49517453CC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731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A7E3-60D2-4441-9BD7-B8A3896DDE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31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72D10-2CF9-476D-AE2D-3A610FA989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4500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7B3DF-1499-4AC3-A68D-EEBA51253B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8729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6AE92-A454-40CF-A76E-B78AC0C80F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2063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399C1-9BC3-454E-9F2D-823A4F4E6B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111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2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271FFE7-45B9-4A56-8FDF-56B0F9CF9CC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600" b="1" smtClean="0"/>
              <a:t>C Programming</a:t>
            </a:r>
            <a:br>
              <a:rPr lang="en-US" altLang="ko-KR" sz="3600" b="1" smtClean="0"/>
            </a:br>
            <a:r>
              <a:rPr lang="en-US" altLang="ko-KR" sz="3600" b="1" smtClean="0"/>
              <a:t>Lecture 8-1 : Function (Basic)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71500" y="534988"/>
            <a:ext cx="7929563" cy="4608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 void )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  // x is initialized only first time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is called.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  // It’s value is kept till the next call.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x = 50;                                     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("local static x is %d on entering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()\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n“,x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++x;                                         // increment x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("local static x is %d on exiting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()\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n“,x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 // end function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useStaticLocal</a:t>
            </a: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lain" startAt="71"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71500" y="571500"/>
            <a:ext cx="8174038" cy="3313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useGlobal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modifies global variable x during each call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 void ) // modifies global variable x during each call.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("global x is %d on entering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()\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n“,x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x *= 10;                              // multiply 10 to x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("global x is %d on exiting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()\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n“,x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 // end function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71500" y="142875"/>
            <a:ext cx="7092950" cy="6500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x in main's outer block is 5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x in main's inner block is 7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x in main's outer block is 5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x is 25 on entering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x is 26 on exiting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static x is 50 on entering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static x is 51 on exiting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global x is 1 on entering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global x is 10 on exiting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x is 25 on entering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x is 26 on exiting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static x is 51 on entering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static x is 52 on exiting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global x is 10 on entering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global x is 100 on exiting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x in main’s outer block is 5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7643813" y="714375"/>
            <a:ext cx="164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output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Variables</a:t>
            </a:r>
            <a:endParaRPr lang="ko-KR" altLang="en-US" b="1" u="sng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You must understand the difference between </a:t>
            </a:r>
          </a:p>
          <a:p>
            <a:pPr lvl="1"/>
            <a:r>
              <a:rPr lang="en-US" altLang="ko-KR" smtClean="0"/>
              <a:t>Global vs Local variables</a:t>
            </a:r>
          </a:p>
          <a:p>
            <a:pPr lvl="1"/>
            <a:r>
              <a:rPr lang="en-US" altLang="ko-KR" smtClean="0"/>
              <a:t>Static vs Global variables</a:t>
            </a:r>
          </a:p>
          <a:p>
            <a:pPr lvl="1"/>
            <a:r>
              <a:rPr lang="en-US" altLang="ko-KR" smtClean="0"/>
              <a:t>Static vs Local(Automatic)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Considerations (1)</a:t>
            </a:r>
            <a:endParaRPr lang="ko-KR" altLang="en-US" b="1" u="sng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US" altLang="ko-KR" sz="2000" b="1" smtClean="0"/>
              <a:t>The </a:t>
            </a:r>
            <a:r>
              <a:rPr lang="en-US" altLang="ko-KR" sz="2000" b="1" u="sng" smtClean="0">
                <a:solidFill>
                  <a:srgbClr val="C00000"/>
                </a:solidFill>
              </a:rPr>
              <a:t>number of arguments </a:t>
            </a:r>
            <a:r>
              <a:rPr lang="en-US" altLang="ko-KR" sz="2000" b="1" smtClean="0"/>
              <a:t>in the function call </a:t>
            </a:r>
            <a:r>
              <a:rPr lang="en-US" altLang="ko-KR" sz="2000" b="1" u="sng" smtClean="0">
                <a:solidFill>
                  <a:srgbClr val="C00000"/>
                </a:solidFill>
              </a:rPr>
              <a:t>must match </a:t>
            </a:r>
            <a:r>
              <a:rPr lang="en-US" altLang="ko-KR" sz="2000" b="1" smtClean="0"/>
              <a:t>the number of arguments in the function definition.</a:t>
            </a:r>
          </a:p>
          <a:p>
            <a:endParaRPr lang="en-US" altLang="ko-KR" sz="2000" b="1" smtClean="0"/>
          </a:p>
          <a:p>
            <a:r>
              <a:rPr lang="en-US" altLang="ko-KR" sz="2000" b="1" smtClean="0"/>
              <a:t>The </a:t>
            </a:r>
            <a:r>
              <a:rPr lang="en-US" altLang="ko-KR" sz="2000" b="1" u="sng" smtClean="0">
                <a:solidFill>
                  <a:srgbClr val="C00000"/>
                </a:solidFill>
              </a:rPr>
              <a:t>type</a:t>
            </a:r>
            <a:r>
              <a:rPr lang="en-US" altLang="ko-KR" sz="2000" b="1" smtClean="0"/>
              <a:t> of the arguments in the function call </a:t>
            </a:r>
            <a:r>
              <a:rPr lang="en-US" altLang="ko-KR" sz="2000" b="1" u="sng" smtClean="0">
                <a:solidFill>
                  <a:srgbClr val="C00000"/>
                </a:solidFill>
              </a:rPr>
              <a:t>must match </a:t>
            </a:r>
            <a:r>
              <a:rPr lang="en-US" altLang="ko-KR" sz="2000" b="1" smtClean="0"/>
              <a:t>the type of the arguments in the function definition.</a:t>
            </a:r>
          </a:p>
          <a:p>
            <a:endParaRPr lang="en-US" altLang="ko-KR" sz="2000" b="1" smtClean="0"/>
          </a:p>
          <a:p>
            <a:r>
              <a:rPr lang="en-US" altLang="ko-KR" sz="2000" b="1" smtClean="0"/>
              <a:t>The type of actual return value must match the type of return type in function prototype.</a:t>
            </a:r>
          </a:p>
          <a:p>
            <a:endParaRPr lang="en-US" altLang="ko-KR" sz="2000" b="1" smtClean="0"/>
          </a:p>
          <a:p>
            <a:r>
              <a:rPr lang="en-US" altLang="ko-KR" sz="2000" b="1" smtClean="0"/>
              <a:t>Before calling a function, either function definition or function prototype declaration must be done.</a:t>
            </a:r>
          </a:p>
          <a:p>
            <a:endParaRPr lang="en-US" altLang="ko-KR" sz="2000" b="1" smtClean="0"/>
          </a:p>
          <a:p>
            <a:endParaRPr lang="ko-K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Considerations (2)</a:t>
            </a:r>
            <a:endParaRPr lang="ko-KR" altLang="en-US" b="1" u="sng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US" altLang="ko-KR" sz="2000" b="1" smtClean="0"/>
              <a:t>The </a:t>
            </a:r>
            <a:r>
              <a:rPr lang="en-US" altLang="ko-KR" sz="2000" b="1" u="sng" smtClean="0">
                <a:solidFill>
                  <a:srgbClr val="C00000"/>
                </a:solidFill>
              </a:rPr>
              <a:t>actual arguments </a:t>
            </a:r>
            <a:r>
              <a:rPr lang="en-US" altLang="ko-KR" sz="2000" b="1" smtClean="0"/>
              <a:t>in the function call are </a:t>
            </a:r>
            <a:r>
              <a:rPr lang="en-US" altLang="ko-KR" sz="2000" b="1" u="sng" smtClean="0">
                <a:solidFill>
                  <a:srgbClr val="C00000"/>
                </a:solidFill>
              </a:rPr>
              <a:t>matched up in-order</a:t>
            </a:r>
            <a:r>
              <a:rPr lang="en-US" altLang="ko-KR" sz="2000" b="1" smtClean="0"/>
              <a:t> with the </a:t>
            </a:r>
            <a:r>
              <a:rPr lang="en-US" altLang="ko-KR" sz="2000" b="1" u="sng" smtClean="0">
                <a:solidFill>
                  <a:srgbClr val="C00000"/>
                </a:solidFill>
              </a:rPr>
              <a:t>dummy arguments </a:t>
            </a:r>
            <a:r>
              <a:rPr lang="en-US" altLang="ko-KR" sz="2000" b="1" smtClean="0"/>
              <a:t>in the function definition.</a:t>
            </a:r>
          </a:p>
          <a:p>
            <a:endParaRPr lang="en-US" altLang="ko-KR" sz="2000" b="1" smtClean="0"/>
          </a:p>
          <a:p>
            <a:r>
              <a:rPr lang="en-US" altLang="ko-KR" sz="2000" b="1" smtClean="0"/>
              <a:t>The actual arguments are </a:t>
            </a:r>
            <a:r>
              <a:rPr lang="en-US" altLang="ko-KR" sz="2000" b="1" u="sng" smtClean="0">
                <a:solidFill>
                  <a:srgbClr val="C00000"/>
                </a:solidFill>
              </a:rPr>
              <a:t>passed by-value </a:t>
            </a:r>
            <a:r>
              <a:rPr lang="en-US" altLang="ko-KR" sz="2000" b="1" smtClean="0"/>
              <a:t>to the function. The dummy arguments in the function are initialized with the present values of the actual arguments. </a:t>
            </a:r>
            <a:r>
              <a:rPr lang="en-US" altLang="ko-KR" sz="2000" b="1" i="1" smtClean="0"/>
              <a:t>Any changes made to the dummy argument in the function will NOT affect the actual argument in the main program.</a:t>
            </a:r>
            <a:endParaRPr lang="ko-KR" altLang="en-US" sz="20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Why use functions?</a:t>
            </a:r>
            <a:endParaRPr lang="ko-KR" altLang="en-US" b="1" u="sng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Many, many reasons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– </a:t>
            </a:r>
            <a:r>
              <a:rPr lang="en-US" altLang="ko-KR" sz="1600" b="1" u="sng" smtClean="0">
                <a:solidFill>
                  <a:srgbClr val="FF0000"/>
                </a:solidFill>
              </a:rPr>
              <a:t>Don’t have to repeat the same block </a:t>
            </a:r>
            <a:r>
              <a:rPr lang="en-US" altLang="ko-KR" sz="1600" b="1" smtClean="0"/>
              <a:t>of code many times. Make that code block a function and call it when needed.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– </a:t>
            </a:r>
            <a:r>
              <a:rPr lang="en-US" altLang="ko-KR" sz="1600" b="1" u="sng" smtClean="0">
                <a:solidFill>
                  <a:srgbClr val="FF0000"/>
                </a:solidFill>
              </a:rPr>
              <a:t>Reuse</a:t>
            </a:r>
            <a:r>
              <a:rPr lang="en-US" altLang="ko-KR" sz="1600" b="1" smtClean="0"/>
              <a:t> : useful functions can be used in a number of programs.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– </a:t>
            </a:r>
            <a:r>
              <a:rPr lang="en-US" altLang="ko-KR" sz="1600" b="1" u="sng" smtClean="0">
                <a:solidFill>
                  <a:srgbClr val="FF0000"/>
                </a:solidFill>
              </a:rPr>
              <a:t>top-down technique </a:t>
            </a:r>
            <a:r>
              <a:rPr lang="en-US" altLang="ko-KR" sz="1600" b="1" smtClean="0"/>
              <a:t>: Make an outline and hierarchy of the steps needed to solve your problem and create a function for each step.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– </a:t>
            </a:r>
            <a:r>
              <a:rPr lang="en-US" altLang="ko-KR" sz="1600" b="1" u="sng" smtClean="0">
                <a:solidFill>
                  <a:srgbClr val="FF0000"/>
                </a:solidFill>
              </a:rPr>
              <a:t>Easy to debug</a:t>
            </a:r>
            <a:r>
              <a:rPr lang="en-US" altLang="ko-KR" sz="1600" b="1" smtClean="0"/>
              <a:t> : Get one function working well then move on to the others.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– </a:t>
            </a:r>
            <a:r>
              <a:rPr lang="en-US" altLang="ko-KR" sz="1600" b="1" u="sng" smtClean="0">
                <a:solidFill>
                  <a:srgbClr val="FF0000"/>
                </a:solidFill>
              </a:rPr>
              <a:t>Easy to modify and expand</a:t>
            </a:r>
            <a:r>
              <a:rPr lang="en-US" altLang="ko-KR" sz="1600" b="1" smtClean="0"/>
              <a:t> : Just add more functions to extend program capability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– </a:t>
            </a:r>
            <a:r>
              <a:rPr lang="en-US" altLang="ko-KR" sz="1600" b="1" u="sng" smtClean="0">
                <a:solidFill>
                  <a:srgbClr val="FF0000"/>
                </a:solidFill>
              </a:rPr>
              <a:t>Readibilty</a:t>
            </a:r>
            <a:r>
              <a:rPr lang="en-US" altLang="ko-KR" sz="1600" b="1" smtClean="0"/>
              <a:t> : Make program self-documenting and readable.</a:t>
            </a:r>
            <a:endParaRPr lang="ko-KR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Math Library Functions</a:t>
            </a:r>
            <a:endParaRPr lang="ko-KR" altLang="en-US" b="1" u="sng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2588" cy="4525963"/>
          </a:xfr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(example)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8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  // you must include &lt;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// to use math functions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	double c, a, b;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(“%lf %</a:t>
            </a:r>
            <a:r>
              <a:rPr lang="en-US" altLang="ko-KR" sz="1800" b="1" dirty="0" err="1" smtClean="0">
                <a:latin typeface="Courier New" pitchFamily="49" charset="0"/>
                <a:cs typeface="Courier New" pitchFamily="49" charset="0"/>
              </a:rPr>
              <a:t>lf”,&amp;a,&amp;b</a:t>
            </a: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c=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ko-KR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altLang="ko-KR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(a,2)+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altLang="ko-KR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(b,2));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(“a^2+b^2=%lf\</a:t>
            </a:r>
            <a:r>
              <a:rPr lang="en-US" altLang="ko-KR" sz="1800" b="1" dirty="0" err="1" smtClean="0">
                <a:latin typeface="Courier New" pitchFamily="49" charset="0"/>
                <a:cs typeface="Courier New" pitchFamily="49" charset="0"/>
              </a:rPr>
              <a:t>n”,c</a:t>
            </a: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2000" b="1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504825" y="428625"/>
          <a:ext cx="8353425" cy="6286500"/>
        </p:xfrm>
        <a:graphic>
          <a:graphicData uri="http://schemas.openxmlformats.org/presentationml/2006/ole">
            <p:oleObj spid="_x0000_s1027" name="Document" r:id="rId3" imgW="6614963" imgH="584683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What is a Function?</a:t>
            </a:r>
            <a:endParaRPr lang="ko-KR" altLang="en-US" b="1" u="sng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401050" cy="4819650"/>
          </a:xfrm>
        </p:spPr>
        <p:txBody>
          <a:bodyPr/>
          <a:lstStyle/>
          <a:p>
            <a:r>
              <a:rPr lang="en-US" altLang="ko-KR" sz="2400" dirty="0" smtClean="0"/>
              <a:t>A small program(subroutine) that </a:t>
            </a:r>
            <a:r>
              <a:rPr lang="en-US" altLang="ko-KR" sz="2400" b="1" u="sng" dirty="0" smtClean="0">
                <a:solidFill>
                  <a:srgbClr val="C00000"/>
                </a:solidFill>
              </a:rPr>
              <a:t>performs a particular task</a:t>
            </a:r>
          </a:p>
          <a:p>
            <a:pPr lvl="1"/>
            <a:r>
              <a:rPr lang="en-US" altLang="ko-KR" sz="2000" dirty="0" smtClean="0"/>
              <a:t>Input : parameter / argument</a:t>
            </a:r>
          </a:p>
          <a:p>
            <a:pPr lvl="1"/>
            <a:r>
              <a:rPr lang="en-US" altLang="ko-KR" sz="2000" dirty="0" smtClean="0"/>
              <a:t>Perform what ? : function body</a:t>
            </a:r>
          </a:p>
          <a:p>
            <a:pPr lvl="1"/>
            <a:r>
              <a:rPr lang="en-US" altLang="ko-KR" sz="2000" dirty="0" smtClean="0"/>
              <a:t>Output : return value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Modular programming design</a:t>
            </a:r>
          </a:p>
          <a:p>
            <a:pPr lvl="1"/>
            <a:r>
              <a:rPr lang="en-US" altLang="ko-KR" sz="2000" dirty="0" smtClean="0"/>
              <a:t>Large and complex task can be divided into smaller and simple task which is more easily solved(implemented).</a:t>
            </a:r>
          </a:p>
          <a:p>
            <a:pPr lvl="1"/>
            <a:r>
              <a:rPr lang="en-US" altLang="ko-KR" sz="2000" dirty="0" smtClean="0"/>
              <a:t>Also called</a:t>
            </a:r>
          </a:p>
          <a:p>
            <a:pPr lvl="2"/>
            <a:r>
              <a:rPr lang="en-US" altLang="ko-KR" sz="1800" dirty="0" smtClean="0"/>
              <a:t>structured design</a:t>
            </a:r>
          </a:p>
          <a:p>
            <a:pPr lvl="2"/>
            <a:r>
              <a:rPr lang="en-US" altLang="ko-KR" sz="1800" dirty="0" smtClean="0"/>
              <a:t>Top-down design</a:t>
            </a:r>
          </a:p>
          <a:p>
            <a:pPr lvl="2"/>
            <a:r>
              <a:rPr lang="en-US" altLang="ko-KR" sz="1800" dirty="0" smtClean="0"/>
              <a:t>Divide-and-Conquer</a:t>
            </a:r>
            <a:endParaRPr lang="ko-KR" alt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Function Example</a:t>
            </a:r>
            <a:endParaRPr lang="ko-KR" altLang="en-US" b="1" u="sng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85775" y="1357313"/>
            <a:ext cx="8229600" cy="5143500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           // function prototype declaration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        // 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   is also OK!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 = f(x);              // function call. x is argument.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(“y=%d”, y);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           // function definition. 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is parameter.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k = 2*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– 3 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return 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4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Function Definition</a:t>
            </a:r>
            <a:endParaRPr lang="ko-KR" altLang="en-US" b="1" u="sng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US" altLang="ko-KR" smtClean="0"/>
              <a:t>Syntax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b="1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return_type function_name (data_type variable_name, …)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	local declarations;      // local variables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statements;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endParaRPr lang="en-US" altLang="ko-KR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factorial (int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int i,product=1;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for (i=2; i&lt;=n; ++i)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product *= i;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product;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void type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Example)</a:t>
            </a:r>
          </a:p>
          <a:p>
            <a:pPr>
              <a:defRPr/>
            </a:pPr>
            <a:endParaRPr lang="en-US" altLang="ko-K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print_info</a:t>
            </a: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(void)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Navier</a:t>
            </a: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-Stokes Equations Solver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("v3.45\n");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("Last Modified: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("12/04/95 - viscous coefficient added\n");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smtClean="0">
                <a:latin typeface="+mn-ea"/>
                <a:cs typeface="Courier New" pitchFamily="49" charset="0"/>
              </a:rPr>
              <a:t>return type is void</a:t>
            </a:r>
          </a:p>
          <a:p>
            <a:pPr>
              <a:defRPr/>
            </a:pPr>
            <a:r>
              <a:rPr lang="en-US" altLang="ko-KR" sz="2000" b="1" dirty="0" smtClean="0">
                <a:latin typeface="+mn-ea"/>
                <a:cs typeface="Courier New" pitchFamily="49" charset="0"/>
              </a:rPr>
              <a:t>No parameter</a:t>
            </a:r>
            <a:endParaRPr lang="ko-KR" altLang="en-US" sz="2000" dirty="0">
              <a:latin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Variables</a:t>
            </a:r>
            <a:endParaRPr lang="ko-KR" altLang="en-US" b="1" u="sng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686800" cy="4525962"/>
          </a:xfrm>
        </p:spPr>
        <p:txBody>
          <a:bodyPr/>
          <a:lstStyle/>
          <a:p>
            <a:r>
              <a:rPr lang="en-US" altLang="ko-KR" sz="2000" b="1" smtClean="0"/>
              <a:t>Global variable</a:t>
            </a:r>
          </a:p>
          <a:p>
            <a:pPr lvl="1"/>
            <a:r>
              <a:rPr lang="en-US" altLang="ko-KR" sz="1800" smtClean="0"/>
              <a:t>Declared outside function block</a:t>
            </a:r>
          </a:p>
          <a:p>
            <a:pPr lvl="1"/>
            <a:r>
              <a:rPr lang="en-US" altLang="ko-KR" sz="1800" smtClean="0"/>
              <a:t>Accessible everywhere</a:t>
            </a:r>
          </a:p>
          <a:p>
            <a:pPr lvl="1"/>
            <a:r>
              <a:rPr lang="en-US" altLang="ko-KR" sz="1800" smtClean="0"/>
              <a:t>Global variable is destroyed only when a program is terminated.</a:t>
            </a:r>
          </a:p>
          <a:p>
            <a:endParaRPr lang="en-US" altLang="ko-KR" sz="2000" smtClean="0"/>
          </a:p>
          <a:p>
            <a:r>
              <a:rPr lang="en-US" altLang="ko-KR" sz="2000" b="1" smtClean="0"/>
              <a:t>Local variable (automatic variable ?)</a:t>
            </a:r>
          </a:p>
          <a:p>
            <a:pPr lvl="1"/>
            <a:r>
              <a:rPr lang="en-US" altLang="ko-KR" sz="1800" smtClean="0"/>
              <a:t>Declared inside function body</a:t>
            </a:r>
          </a:p>
          <a:p>
            <a:pPr lvl="1"/>
            <a:r>
              <a:rPr lang="en-US" altLang="ko-KR" sz="1800" smtClean="0"/>
              <a:t>Accessible only in the function</a:t>
            </a:r>
          </a:p>
          <a:p>
            <a:pPr lvl="1"/>
            <a:r>
              <a:rPr lang="en-US" altLang="ko-KR" sz="1800" smtClean="0"/>
              <a:t>Local variable is created when a function is called and is destroyed when a function returns.</a:t>
            </a:r>
          </a:p>
          <a:p>
            <a:endParaRPr lang="en-US" altLang="ko-KR" sz="2000" smtClean="0"/>
          </a:p>
          <a:p>
            <a:r>
              <a:rPr lang="en-US" altLang="ko-KR" sz="2000" b="1" smtClean="0"/>
              <a:t>Static variable</a:t>
            </a:r>
            <a:r>
              <a:rPr lang="en-US" altLang="ko-KR" sz="2000" smtClean="0"/>
              <a:t> (declared in a function)</a:t>
            </a:r>
          </a:p>
          <a:p>
            <a:pPr lvl="1"/>
            <a:r>
              <a:rPr lang="en-US" altLang="ko-KR" sz="1800" smtClean="0"/>
              <a:t>(Usually) accessible in the function</a:t>
            </a:r>
          </a:p>
          <a:p>
            <a:pPr lvl="1"/>
            <a:r>
              <a:rPr lang="en-US" altLang="ko-KR" sz="1800" smtClean="0"/>
              <a:t>Static variable persists until the program is terminated</a:t>
            </a:r>
          </a:p>
          <a:p>
            <a:endParaRPr lang="en-US" altLang="ko-KR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71500" y="476250"/>
            <a:ext cx="7929563" cy="5738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example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 void );          // function prototype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 void );    // function prototype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 void );          // function prototype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x = 1;      // global variable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x = 5;   // local variable to main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("local x in main's outer block is %d\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{ // start new block                                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x = 7;                                                                                                           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("local x in main's inner block is %d\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} // end new block                                 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71500" y="479425"/>
            <a:ext cx="7929563" cy="4092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ko-KR" altLang="en-US" sz="1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ko-KR" alt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"local x in main's outer block is %d\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n“,x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();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();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(); 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useStaticLocalScope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useGlobalScope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();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nlocal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x in main’s outer block is %d\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n”,x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return 0;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} // end main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71500" y="500063"/>
            <a:ext cx="7929563" cy="3732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 void 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x = 25;  // initialized each time this function is called.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("local x is %d on entering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()\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n“,x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++x;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("local x is %d on exiting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useLocalScope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()\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n“,x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 // end function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useLocalScope</a:t>
            </a: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2430</TotalTime>
  <Words>684</Words>
  <Application>Microsoft Office PowerPoint</Application>
  <PresentationFormat>On-screen Show (4:3)</PresentationFormat>
  <Paragraphs>212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네모의 미</vt:lpstr>
      <vt:lpstr>Document</vt:lpstr>
      <vt:lpstr>C Programming Lecture 8-1 : Function (Basic)</vt:lpstr>
      <vt:lpstr>What is a Function?</vt:lpstr>
      <vt:lpstr>Function Example</vt:lpstr>
      <vt:lpstr>Function Definition</vt:lpstr>
      <vt:lpstr>void type</vt:lpstr>
      <vt:lpstr>Variables</vt:lpstr>
      <vt:lpstr>Slide 7</vt:lpstr>
      <vt:lpstr>Slide 8</vt:lpstr>
      <vt:lpstr>Slide 9</vt:lpstr>
      <vt:lpstr>Slide 10</vt:lpstr>
      <vt:lpstr>Slide 11</vt:lpstr>
      <vt:lpstr>Slide 12</vt:lpstr>
      <vt:lpstr>Variables</vt:lpstr>
      <vt:lpstr>Considerations (1)</vt:lpstr>
      <vt:lpstr>Considerations (2)</vt:lpstr>
      <vt:lpstr>Why use functions?</vt:lpstr>
      <vt:lpstr>Math Library Functions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210</cp:revision>
  <dcterms:created xsi:type="dcterms:W3CDTF">2008-03-06T00:32:01Z</dcterms:created>
  <dcterms:modified xsi:type="dcterms:W3CDTF">2020-02-10T14:54:28Z</dcterms:modified>
</cp:coreProperties>
</file>