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5" r:id="rId3"/>
    <p:sldId id="266" r:id="rId4"/>
    <p:sldId id="267" r:id="rId5"/>
    <p:sldId id="269" r:id="rId6"/>
    <p:sldId id="272" r:id="rId7"/>
    <p:sldId id="270" r:id="rId8"/>
    <p:sldId id="271" r:id="rId9"/>
    <p:sldId id="275" r:id="rId10"/>
    <p:sldId id="273" r:id="rId11"/>
    <p:sldId id="274" r:id="rId12"/>
    <p:sldId id="276" r:id="rId13"/>
    <p:sldId id="277" r:id="rId14"/>
    <p:sldId id="279" r:id="rId15"/>
    <p:sldId id="282" r:id="rId16"/>
    <p:sldId id="280" r:id="rId17"/>
    <p:sldId id="278" r:id="rId18"/>
    <p:sldId id="281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718" autoAdjust="0"/>
  </p:normalViewPr>
  <p:slideViewPr>
    <p:cSldViewPr>
      <p:cViewPr varScale="1">
        <p:scale>
          <a:sx n="53" d="100"/>
          <a:sy n="53" d="100"/>
        </p:scale>
        <p:origin x="-9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5AF7F-D309-43FA-A9FF-8CFD0AD5DE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236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4F4B9-AD3C-4B37-965B-AC6312BE0F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623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E46F1-E410-4CCA-AD76-FAA82FEA74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0167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2F22D-7EC1-4AF2-A182-A426F3524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68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47D12-2090-4083-B6D3-50F7D7E2EF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08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14B5F-A8BF-4B6A-9F26-F92F9702FB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061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10440-9534-4692-B161-22E4EA24A9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592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6D7A5-5AD3-4E74-8E2B-A3FE4E5E7F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443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A9E28-0FCA-454B-878D-859040630D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4464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6DEF-7429-44DB-9922-AC18CC5D62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72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334CA-9479-44E9-AC92-F81FBF99F9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9521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57259-5621-40F4-8FA0-E59ECD9862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496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A939B24-5E1D-449E-A352-0BD8E285FD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700" b="1" smtClean="0"/>
              <a:t>C Programming</a:t>
            </a:r>
            <a:br>
              <a:rPr lang="en-US" altLang="ko-KR" sz="3700" b="1" smtClean="0"/>
            </a:br>
            <a:r>
              <a:rPr lang="en-US" altLang="ko-KR" sz="3700" b="1" smtClean="0"/>
              <a:t>Lecture 4 : Variables , Data Types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87638" y="6296025"/>
            <a:ext cx="6599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Lecture notes : courtesy of Ohio Supercomputing Center, science and technolgy support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Names in C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Identifiers (variable name)</a:t>
            </a:r>
          </a:p>
          <a:p>
            <a:pPr lvl="1"/>
            <a:r>
              <a:rPr lang="en-US" altLang="ko-KR" sz="2000" smtClean="0"/>
              <a:t>Must begin with a character or underscore(_)</a:t>
            </a:r>
          </a:p>
          <a:p>
            <a:pPr lvl="1"/>
            <a:r>
              <a:rPr lang="en-US" altLang="ko-KR" sz="2000" smtClean="0"/>
              <a:t>May be followed by any combination of characters, underscores, or digits(0-9)</a:t>
            </a:r>
          </a:p>
          <a:p>
            <a:pPr lvl="1"/>
            <a:r>
              <a:rPr lang="en-US" altLang="ko-KR" sz="2000" smtClean="0"/>
              <a:t>Case sensitive</a:t>
            </a:r>
          </a:p>
          <a:p>
            <a:pPr lvl="1"/>
            <a:r>
              <a:rPr lang="en-US" altLang="ko-KR" sz="2000" smtClean="0"/>
              <a:t>Ex)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summary, exit_flag, i, _id, jerry7</a:t>
            </a:r>
          </a:p>
          <a:p>
            <a:pPr lvl="1"/>
            <a:endParaRPr lang="en-US" altLang="ko-K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smtClean="0">
                <a:cs typeface="Courier New" panose="02070309020205020404" pitchFamily="49" charset="0"/>
              </a:rPr>
              <a:t>Keywords</a:t>
            </a:r>
          </a:p>
          <a:p>
            <a:pPr lvl="1"/>
            <a:r>
              <a:rPr lang="en-US" altLang="ko-KR" sz="2000" smtClean="0">
                <a:cs typeface="Courier New" panose="02070309020205020404" pitchFamily="49" charset="0"/>
              </a:rPr>
              <a:t>Reserved identifiers that have predefined meaning to the C compiler. C only has 29 keywords.</a:t>
            </a:r>
          </a:p>
          <a:p>
            <a:pPr lvl="1"/>
            <a:r>
              <a:rPr lang="en-US" altLang="ko-KR" sz="2000" smtClean="0">
                <a:cs typeface="Courier New" panose="02070309020205020404" pitchFamily="49" charset="0"/>
              </a:rPr>
              <a:t>Ex)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if , else, char, int, while</a:t>
            </a:r>
            <a:endParaRPr lang="ko-KR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Symbolic Constants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 smtClean="0"/>
              <a:t>Names given to values that cannot be changed. </a:t>
            </a:r>
          </a:p>
          <a:p>
            <a:pPr>
              <a:defRPr/>
            </a:pPr>
            <a:r>
              <a:rPr lang="en-US" altLang="ko-KR" sz="2400" dirty="0" smtClean="0"/>
              <a:t>Use preprocessor directive 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#define </a:t>
            </a:r>
          </a:p>
          <a:p>
            <a:pPr>
              <a:defRPr/>
            </a:pPr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400" dirty="0" smtClean="0">
                <a:ea typeface="+mj-ea"/>
                <a:cs typeface="Courier New" pitchFamily="49" charset="0"/>
              </a:rPr>
              <a:t>Symbols which occur in the C program are replaced by their value before actual compilation</a:t>
            </a:r>
          </a:p>
          <a:p>
            <a:pPr>
              <a:defRPr/>
            </a:pPr>
            <a:endParaRPr lang="ko-KR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4563" y="2500313"/>
            <a:ext cx="45720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N 3000</a:t>
            </a: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FALSE 0</a:t>
            </a: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PI 3.14159</a:t>
            </a: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FIGURE "triangle"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Declaring Variables</a:t>
            </a:r>
            <a:endParaRPr lang="ko-KR" altLang="en-US" b="1" u="sng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686800" cy="4525963"/>
          </a:xfrm>
        </p:spPr>
        <p:txBody>
          <a:bodyPr/>
          <a:lstStyle/>
          <a:p>
            <a:r>
              <a:rPr lang="en-US" altLang="ko-KR" sz="2400" smtClean="0"/>
              <a:t>Variable</a:t>
            </a:r>
          </a:p>
          <a:p>
            <a:pPr lvl="1"/>
            <a:r>
              <a:rPr lang="en-US" altLang="ko-KR" sz="2000" smtClean="0"/>
              <a:t>Named memory location where data value is stored</a:t>
            </a:r>
          </a:p>
          <a:p>
            <a:pPr lvl="1"/>
            <a:r>
              <a:rPr lang="en-US" altLang="ko-KR" sz="2000" smtClean="0"/>
              <a:t>Each variable has a certain type (e.g.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int, char, float,</a:t>
            </a:r>
            <a:r>
              <a:rPr lang="en-US" altLang="ko-KR" sz="2000" smtClean="0"/>
              <a:t> …)</a:t>
            </a:r>
          </a:p>
          <a:p>
            <a:pPr lvl="1"/>
            <a:r>
              <a:rPr lang="en-US" altLang="ko-KR" sz="2000" smtClean="0"/>
              <a:t>Contents of a variable can change</a:t>
            </a:r>
          </a:p>
          <a:p>
            <a:pPr lvl="1"/>
            <a:r>
              <a:rPr lang="en-US" altLang="ko-KR" sz="2000" smtClean="0"/>
              <a:t>Variables must be declared before use in a program</a:t>
            </a:r>
          </a:p>
          <a:p>
            <a:pPr lvl="1"/>
            <a:r>
              <a:rPr lang="en-US" altLang="ko-KR" sz="2000" smtClean="0"/>
              <a:t>Declaration of variables should be done at the opening brace of a function in C. ( it is more flexible in C++ 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Basic declaration format</a:t>
            </a:r>
          </a:p>
          <a:p>
            <a:pPr lvl="1"/>
            <a:r>
              <a:rPr lang="en-US" altLang="ko-KR" sz="20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 var1, var2, …;</a:t>
            </a:r>
          </a:p>
          <a:p>
            <a:pPr lvl="1"/>
            <a:r>
              <a:rPr lang="en-US" altLang="ko-KR" sz="20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Examples)</a:t>
            </a:r>
            <a:endParaRPr lang="en-US" altLang="ko-K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i,j,k;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length, height;</a:t>
            </a:r>
          </a:p>
          <a:p>
            <a:pPr lvl="1"/>
            <a:endParaRPr lang="ko-KR" altLang="en-US" sz="20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Data Types</a:t>
            </a:r>
            <a:endParaRPr lang="ko-KR" altLang="en-US" b="1" u="sng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2000" smtClean="0"/>
              <a:t> : 1 byte, capable of holding one character (ascii code)</a:t>
            </a:r>
          </a:p>
          <a:p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int : </a:t>
            </a:r>
            <a:r>
              <a:rPr lang="en-US" altLang="ko-KR" sz="2000" smtClean="0"/>
              <a:t>4 byte (on 32bit computer) integer</a:t>
            </a:r>
          </a:p>
          <a:p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smtClean="0"/>
              <a:t> : single-precision floating point</a:t>
            </a:r>
          </a:p>
          <a:p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000" smtClean="0"/>
              <a:t> : double-precision floating point</a:t>
            </a:r>
          </a:p>
          <a:p>
            <a:endParaRPr lang="en-US" altLang="ko-KR" sz="2000" smtClean="0"/>
          </a:p>
          <a:p>
            <a:endParaRPr lang="ko-KR" altLang="en-US" sz="2000" smtClean="0"/>
          </a:p>
        </p:txBody>
      </p:sp>
      <p:graphicFrame>
        <p:nvGraphicFramePr>
          <p:cNvPr id="4" name="Group 284"/>
          <p:cNvGraphicFramePr>
            <a:graphicFrameLocks noGrp="1"/>
          </p:cNvGraphicFramePr>
          <p:nvPr/>
        </p:nvGraphicFramePr>
        <p:xfrm>
          <a:off x="612775" y="3224213"/>
          <a:ext cx="8135938" cy="2630488"/>
        </p:xfrm>
        <a:graphic>
          <a:graphicData uri="http://schemas.openxmlformats.org/drawingml/2006/table">
            <a:tbl>
              <a:tblPr/>
              <a:tblGrid>
                <a:gridCol w="935038"/>
                <a:gridCol w="1044575"/>
                <a:gridCol w="3062287"/>
                <a:gridCol w="3094038"/>
              </a:tblGrid>
              <a:tr h="398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type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size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min value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max value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char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1byte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7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-128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7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127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short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2byte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15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-32,768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15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32,767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4byte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-2,147,483,648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2,147,483,647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55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long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4byte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-2,147,483,648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2,147,483,647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1">
                <a:tc gridSpan="4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7" name="TextBox 4"/>
          <p:cNvSpPr txBox="1">
            <a:spLocks noChangeArrowheads="1"/>
          </p:cNvSpPr>
          <p:nvPr/>
        </p:nvSpPr>
        <p:spPr bwMode="auto">
          <a:xfrm>
            <a:off x="785813" y="5715000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u="sng"/>
              <a:t> Min/Max values are defined in </a:t>
            </a:r>
            <a:r>
              <a:rPr lang="en-US" altLang="ko-KR" u="sng">
                <a:latin typeface="Courier New" panose="02070309020205020404" pitchFamily="49" charset="0"/>
                <a:cs typeface="Courier New" panose="02070309020205020404" pitchFamily="49" charset="0"/>
              </a:rPr>
              <a:t>&lt;limit.h&gt; </a:t>
            </a:r>
            <a:r>
              <a:rPr lang="en-US" altLang="ko-KR" u="sng"/>
              <a:t>header file</a:t>
            </a:r>
            <a:endParaRPr lang="ko-KR" altLang="en-US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unsigned type</a:t>
            </a:r>
            <a:endParaRPr lang="ko-KR" altLang="en-US" b="1" u="sng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Use when representing only positive numbers</a:t>
            </a:r>
            <a:endParaRPr lang="ko-KR" altLang="en-US" sz="2400" smtClean="0"/>
          </a:p>
        </p:txBody>
      </p:sp>
      <p:graphicFrame>
        <p:nvGraphicFramePr>
          <p:cNvPr id="4" name="Group 139"/>
          <p:cNvGraphicFramePr>
            <a:graphicFrameLocks noGrp="1"/>
          </p:cNvGraphicFramePr>
          <p:nvPr/>
        </p:nvGraphicFramePr>
        <p:xfrm>
          <a:off x="1258888" y="2071688"/>
          <a:ext cx="6840537" cy="1889126"/>
        </p:xfrm>
        <a:graphic>
          <a:graphicData uri="http://schemas.openxmlformats.org/drawingml/2006/table">
            <a:tbl>
              <a:tblPr/>
              <a:tblGrid>
                <a:gridCol w="1555750"/>
                <a:gridCol w="1065212"/>
                <a:gridCol w="858838"/>
                <a:gridCol w="33607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Data type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size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min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max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char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1byte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8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255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short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 byte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16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       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65,535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int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4byte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32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4,294,967,295 </a:t>
                      </a:r>
                      <a:endParaRPr kumimoji="0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Negative integer representation</a:t>
            </a:r>
            <a:endParaRPr lang="ko-KR" altLang="en-US" b="1" u="sng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signed</a:t>
            </a:r>
          </a:p>
          <a:p>
            <a:r>
              <a:rPr lang="en-US" altLang="ko-KR" sz="2800" smtClean="0"/>
              <a:t>first bit represents the sign of a number</a:t>
            </a:r>
          </a:p>
          <a:p>
            <a:r>
              <a:rPr lang="en-US" altLang="ko-KR" sz="2800" smtClean="0"/>
              <a:t>Rest of bits represent the value of a number</a:t>
            </a:r>
          </a:p>
          <a:p>
            <a:r>
              <a:rPr lang="en-US" altLang="ko-KR" sz="2800" smtClean="0"/>
              <a:t>Negative integer number</a:t>
            </a:r>
          </a:p>
          <a:p>
            <a:pPr lvl="1"/>
            <a:r>
              <a:rPr lang="en-US" altLang="ko-KR" sz="2400" smtClean="0"/>
              <a:t>Represented as 2’s complement</a:t>
            </a:r>
            <a:endParaRPr lang="ko-KR" altLang="en-US" sz="2400" smtClean="0"/>
          </a:p>
        </p:txBody>
      </p:sp>
      <p:graphicFrame>
        <p:nvGraphicFramePr>
          <p:cNvPr id="4" name="Group 69"/>
          <p:cNvGraphicFramePr>
            <a:graphicFrameLocks noGrp="1"/>
          </p:cNvGraphicFramePr>
          <p:nvPr/>
        </p:nvGraphicFramePr>
        <p:xfrm>
          <a:off x="2051050" y="4127500"/>
          <a:ext cx="5521325" cy="2016126"/>
        </p:xfrm>
        <a:graphic>
          <a:graphicData uri="http://schemas.openxmlformats.org/drawingml/2006/table">
            <a:tbl>
              <a:tblPr/>
              <a:tblGrid>
                <a:gridCol w="3197269"/>
                <a:gridCol w="2324056"/>
              </a:tblGrid>
              <a:tr h="4778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number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 representation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+5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00000101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1’s complement of 5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11111010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2’s complement of 5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11111011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-5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11111011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floating point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214438"/>
            <a:ext cx="8401050" cy="4525962"/>
          </a:xfrm>
        </p:spPr>
        <p:txBody>
          <a:bodyPr/>
          <a:lstStyle/>
          <a:p>
            <a:r>
              <a:rPr lang="en-US" altLang="ko-KR" sz="2000" smtClean="0"/>
              <a:t>real number : significant number + position of decimal point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Decimal point(.) can be placed anywhere relative to the significant digits of the number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This position is indicated separately in the internal representation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Advantage of floating point representation</a:t>
            </a:r>
          </a:p>
          <a:p>
            <a:pPr lvl="1"/>
            <a:r>
              <a:rPr lang="en-US" altLang="ko-KR" sz="1800" smtClean="0"/>
              <a:t>Support much wider range of values</a:t>
            </a:r>
          </a:p>
          <a:p>
            <a:pPr lvl="1"/>
            <a:r>
              <a:rPr lang="en-US" altLang="ko-KR" sz="1800" smtClean="0"/>
              <a:t>Representing 314159265358979.3 vs 3.141592653589793</a:t>
            </a:r>
          </a:p>
          <a:p>
            <a:pPr lvl="1"/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38" y="4873625"/>
          <a:ext cx="7929563" cy="1341438"/>
        </p:xfrm>
        <a:graphic>
          <a:graphicData uri="http://schemas.openxmlformats.org/drawingml/2006/table">
            <a:tbl>
              <a:tblPr/>
              <a:tblGrid>
                <a:gridCol w="919414"/>
                <a:gridCol w="1027934"/>
                <a:gridCol w="2838123"/>
                <a:gridCol w="3144092"/>
              </a:tblGrid>
              <a:tr h="304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type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size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min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max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518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float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 byte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(7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-1.0E+38</a:t>
                      </a: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(7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1.0E+38</a:t>
                      </a: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double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8 byte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(15 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-1.0E+308</a:t>
                      </a: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(15 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1.0E+308</a:t>
                      </a: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Ascii Code</a:t>
            </a:r>
            <a:endParaRPr lang="ko-KR" altLang="en-US" b="1" u="sng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9460" name="Picture 5" descr="EMB25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37877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Escape character</a:t>
            </a:r>
            <a:endParaRPr lang="ko-KR" altLang="en-US" b="1" u="sng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altLang="ko-KR" sz="2400" smtClean="0"/>
              <a:t>Starts with backslash(\)</a:t>
            </a:r>
          </a:p>
          <a:p>
            <a:r>
              <a:rPr lang="en-US" altLang="ko-KR" sz="2400" smtClean="0"/>
              <a:t>Indicate special meaning and interpretation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 sz="20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71625" y="3000375"/>
          <a:ext cx="4173538" cy="2952752"/>
        </p:xfrm>
        <a:graphic>
          <a:graphicData uri="http://schemas.openxmlformats.org/drawingml/2006/table">
            <a:tbl>
              <a:tblPr/>
              <a:tblGrid>
                <a:gridCol w="2287573"/>
                <a:gridCol w="188596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Escape character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meaning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\b</a:t>
                      </a:r>
                      <a:endParaRPr kumimoji="0" lang="en-US" altLang="ko-KR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backspace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\t</a:t>
                      </a:r>
                      <a:endParaRPr kumimoji="0" lang="en-US" altLang="ko-KR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tab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\n</a:t>
                      </a:r>
                      <a:endParaRPr kumimoji="0" lang="en-US" altLang="ko-KR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newline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\r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formfeed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\"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double quote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\'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single quote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\\</a:t>
                      </a:r>
                      <a:endParaRPr kumimoji="0" lang="en-US" altLang="ko-KR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back slash</a:t>
                      </a:r>
                      <a:endParaRPr kumimoji="0" lang="ko-KR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code.c</a:t>
            </a:r>
            <a:endParaRPr lang="ko-KR" altLang="en-US" b="1" u="sng" smtClean="0"/>
          </a:p>
        </p:txBody>
      </p:sp>
      <p:sp>
        <p:nvSpPr>
          <p:cNvPr id="21507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723"/>
          <a:stretch>
            <a:fillRect/>
          </a:stretch>
        </p:blipFill>
        <p:spPr bwMode="auto">
          <a:xfrm>
            <a:off x="500063" y="1500188"/>
            <a:ext cx="6215062" cy="464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86438" y="4143375"/>
            <a:ext cx="2428875" cy="257175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b="1" u="sng" dirty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a 97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A 65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1 49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$ 36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+ 43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a 97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A 65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1 49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$ 36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+ 43 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First Program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4143375"/>
            <a:ext cx="8229600" cy="1982788"/>
          </a:xfrm>
        </p:spPr>
        <p:txBody>
          <a:bodyPr/>
          <a:lstStyle/>
          <a:p>
            <a:r>
              <a:rPr lang="en-US" altLang="ko-KR" sz="2000" smtClean="0"/>
              <a:t>C is case sensitive.</a:t>
            </a:r>
          </a:p>
          <a:p>
            <a:r>
              <a:rPr lang="en-US" altLang="ko-KR" sz="2000" smtClean="0"/>
              <a:t>End of each statement must be marked with a semicolon (;).</a:t>
            </a:r>
          </a:p>
          <a:p>
            <a:r>
              <a:rPr lang="en-US" altLang="ko-KR" sz="2000" smtClean="0"/>
              <a:t>Multiple statements can be on the same line.</a:t>
            </a:r>
          </a:p>
          <a:p>
            <a:r>
              <a:rPr lang="en-US" altLang="ko-KR" sz="2000" b="1" i="1" smtClean="0"/>
              <a:t>White space </a:t>
            </a:r>
            <a:r>
              <a:rPr lang="en-US" altLang="ko-KR" sz="2000" i="1" smtClean="0"/>
              <a:t>(e.g. space, tab, enter, …)</a:t>
            </a:r>
            <a:r>
              <a:rPr lang="en-US" altLang="ko-KR" sz="2000" b="1" i="1" smtClean="0"/>
              <a:t> </a:t>
            </a:r>
            <a:r>
              <a:rPr lang="en-US" altLang="ko-KR" sz="2000" smtClean="0"/>
              <a:t>is ignored.</a:t>
            </a:r>
            <a:endParaRPr lang="ko-KR" altLang="en-US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63" y="1643063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38" y="1643063"/>
            <a:ext cx="2786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getchar() , putchar()</a:t>
            </a:r>
            <a:endParaRPr lang="ko-KR" altLang="en-US" b="1" u="sng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int getchar()</a:t>
            </a:r>
          </a:p>
          <a:p>
            <a:pPr lvl="1"/>
            <a:r>
              <a:rPr lang="en-US" altLang="ko-KR" sz="1800" smtClean="0"/>
              <a:t>Defined in &lt;stdio.h&gt;, </a:t>
            </a:r>
          </a:p>
          <a:p>
            <a:pPr lvl="1"/>
            <a:r>
              <a:rPr lang="en-US" altLang="ko-KR" sz="1800" smtClean="0"/>
              <a:t>Get one character input from keyboard and return the ascii value</a:t>
            </a:r>
          </a:p>
          <a:p>
            <a:r>
              <a:rPr lang="en-US" altLang="ko-KR" sz="2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int putchar(int c)</a:t>
            </a:r>
          </a:p>
          <a:p>
            <a:pPr lvl="1"/>
            <a:r>
              <a:rPr lang="en-US" altLang="ko-KR" sz="1800" smtClean="0"/>
              <a:t>Defined in &lt;stdio.h&gt;</a:t>
            </a:r>
          </a:p>
          <a:p>
            <a:pPr lvl="1"/>
            <a:r>
              <a:rPr lang="en-US" altLang="ko-KR" sz="1800" smtClean="0"/>
              <a:t>prints one character provided as a parameter</a:t>
            </a:r>
            <a:endParaRPr lang="ko-KR" altLang="en-US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625" y="3714750"/>
            <a:ext cx="5105400" cy="2862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(“keyboard input (one character?)”);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c=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(“character input : %c\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n”,c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code : %d\n”, c);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2838" y="3714750"/>
            <a:ext cx="1951037" cy="120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/>
              <a:t>Output :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character input : A</a:t>
            </a: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code : 65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endParaRPr lang="ko-KR" altLang="en-US" sz="1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korea.c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0613" cy="45259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no_univ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276;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population = 48295000;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long budget = 237000000000000L;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korea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info\n”);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no : %d\n”,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no_univ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(“population : %d\n”, population);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(“budget : %d\n”, budget);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0688" y="4500563"/>
            <a:ext cx="3143250" cy="1643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Output :</a:t>
            </a:r>
          </a:p>
          <a:p>
            <a:pPr>
              <a:defRPr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korea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info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no : 276 </a:t>
            </a:r>
          </a:p>
          <a:p>
            <a:pPr>
              <a:defRPr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putpulation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:   48295000 </a:t>
            </a:r>
          </a:p>
          <a:p>
            <a:pPr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budget:   -590360576 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Overflow?</a:t>
            </a:r>
            <a:endParaRPr lang="ko-KR" altLang="en-US" b="1" u="sng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r>
              <a:rPr lang="en-US" altLang="ko-KR" sz="2400" smtClean="0"/>
              <a:t>(integer type) overflow</a:t>
            </a:r>
          </a:p>
          <a:p>
            <a:pPr lvl="1"/>
            <a:r>
              <a:rPr lang="en-US" altLang="ko-KR" sz="2000" smtClean="0"/>
              <a:t>occurs when storing a value that is bigger than what can be stored.</a:t>
            </a:r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Ex) 2,147,483,647 (= 2</a:t>
            </a:r>
            <a:r>
              <a:rPr lang="en-US" altLang="ko-KR" sz="2000" baseline="30000" smtClean="0"/>
              <a:t>31</a:t>
            </a:r>
            <a:r>
              <a:rPr lang="en-US" altLang="ko-KR" sz="2000" smtClean="0"/>
              <a:t>-1)  +  1 =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01111111 11111111 11111111 11111111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+ 00000000 00000000 00000000 00000001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--------------------------------------------------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      10000000 00000000 00000000 00000000 </a:t>
            </a:r>
            <a:endParaRPr lang="ko-KR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smtClean="0"/>
              <a:t>  </a:t>
            </a:r>
            <a:endParaRPr lang="ko-KR" altLang="en-US" sz="240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85813" y="4600575"/>
            <a:ext cx="3328987" cy="2185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#include &lt;stdio.h&gt;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int main()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        int a=2147483647;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        printf("%d,%d\n",a,a+1);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        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First Program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The C program starting point : 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{} </a:t>
            </a:r>
            <a:r>
              <a:rPr lang="en-US" altLang="ko-KR" sz="2000" smtClean="0"/>
              <a:t>indicates where the program actually starts and ends. </a:t>
            </a:r>
          </a:p>
          <a:p>
            <a:r>
              <a:rPr lang="en-US" altLang="ko-KR" sz="2000" smtClean="0"/>
              <a:t>In general, braces {} are used throughout C to enclose a block of statements to be treated as a unit. </a:t>
            </a:r>
          </a:p>
          <a:p>
            <a:r>
              <a:rPr lang="en-US" altLang="ko-KR" sz="2000" b="1" i="1" smtClean="0">
                <a:solidFill>
                  <a:srgbClr val="FF0000"/>
                </a:solidFill>
              </a:rPr>
              <a:t>COMMON ERROR: unbalanced number of open and close curly brackets!</a:t>
            </a:r>
            <a:endParaRPr lang="ko-KR" altLang="en-US" sz="200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3" y="1357313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38" y="1643063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First Program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r>
              <a:rPr lang="en-US" altLang="ko-KR" sz="2000" b="1" smtClean="0"/>
              <a:t>#include &lt;stdio.h&gt; </a:t>
            </a:r>
          </a:p>
          <a:p>
            <a:pPr lvl="1"/>
            <a:r>
              <a:rPr lang="en-US" altLang="ko-KR" sz="1800" smtClean="0"/>
              <a:t>Including a header file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</a:p>
          <a:p>
            <a:pPr lvl="1"/>
            <a:r>
              <a:rPr lang="en-US" altLang="ko-KR" sz="1800" smtClean="0"/>
              <a:t>Allows the use of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smtClean="0"/>
              <a:t> function</a:t>
            </a:r>
          </a:p>
          <a:p>
            <a:pPr lvl="1"/>
            <a:r>
              <a:rPr lang="en-US" altLang="ko-KR" sz="1800" smtClean="0"/>
              <a:t>For each function built into the language, an associated </a:t>
            </a:r>
            <a:r>
              <a:rPr lang="en-US" altLang="ko-KR" sz="1800" b="1" i="1" smtClean="0"/>
              <a:t>header file must be included.</a:t>
            </a:r>
          </a:p>
          <a:p>
            <a:pPr lvl="1"/>
            <a:endParaRPr lang="en-US" altLang="ko-KR" sz="2000" b="1" i="1" smtClean="0"/>
          </a:p>
          <a:p>
            <a:r>
              <a:rPr lang="en-US" altLang="ko-KR" sz="2000" b="1" smtClean="0"/>
              <a:t>printf() is actually a function (procedure) in C that is used for printing variables and text</a:t>
            </a:r>
            <a:endParaRPr lang="ko-KR" altLang="en-US" sz="2400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5786438" y="1643063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1357313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First Program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endParaRPr lang="en-US" altLang="ko-KR" sz="2400" smtClean="0"/>
          </a:p>
          <a:p>
            <a:r>
              <a:rPr lang="en-US" altLang="ko-KR" sz="2400" smtClean="0"/>
              <a:t>Comments</a:t>
            </a:r>
          </a:p>
          <a:p>
            <a:pPr lvl="1"/>
            <a:r>
              <a:rPr lang="en-US" altLang="ko-KR" sz="2000" smtClean="0"/>
              <a:t>/* My first program */</a:t>
            </a:r>
          </a:p>
          <a:p>
            <a:pPr lvl="1"/>
            <a:r>
              <a:rPr lang="en-US" altLang="ko-KR" sz="2000" smtClean="0"/>
              <a:t>Comments are inserted between “/*” and “*/”</a:t>
            </a:r>
          </a:p>
          <a:p>
            <a:pPr lvl="1"/>
            <a:r>
              <a:rPr lang="en-US" altLang="ko-KR" sz="2000" smtClean="0"/>
              <a:t>Or, you can use “//”  </a:t>
            </a:r>
          </a:p>
          <a:p>
            <a:pPr lvl="1"/>
            <a:r>
              <a:rPr lang="en-US" altLang="ko-KR" sz="2000" smtClean="0"/>
              <a:t>Primarily they serve as </a:t>
            </a:r>
            <a:r>
              <a:rPr lang="en-US" altLang="ko-KR" sz="2000" i="1" smtClean="0"/>
              <a:t>internal documentation for program structure and function</a:t>
            </a:r>
            <a:r>
              <a:rPr lang="en-US" altLang="ko-KR" sz="2000" smtClean="0"/>
              <a:t>.</a:t>
            </a:r>
            <a:endParaRPr lang="en-US" altLang="ko-KR" sz="2400" smtClean="0"/>
          </a:p>
          <a:p>
            <a:pPr lvl="1"/>
            <a:endParaRPr lang="ko-KR" altLang="en-US" sz="2000" smtClean="0"/>
          </a:p>
        </p:txBody>
      </p:sp>
      <p:sp>
        <p:nvSpPr>
          <p:cNvPr id="5" name="TextBox 4"/>
          <p:cNvSpPr txBox="1"/>
          <p:nvPr/>
        </p:nvSpPr>
        <p:spPr>
          <a:xfrm>
            <a:off x="5786438" y="1643063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1357313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Why use comments?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38" cy="4525963"/>
          </a:xfrm>
        </p:spPr>
        <p:txBody>
          <a:bodyPr/>
          <a:lstStyle/>
          <a:p>
            <a:r>
              <a:rPr lang="en-US" altLang="ko-KR" sz="2400" smtClean="0"/>
              <a:t>Documentation of variables, functions and algorithms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Ex) for each function, explain input and output of the function, and </a:t>
            </a:r>
            <a:r>
              <a:rPr lang="en-US" altLang="ko-KR" sz="2400" b="1" u="sng" smtClean="0"/>
              <a:t>what</a:t>
            </a:r>
            <a:r>
              <a:rPr lang="en-US" altLang="ko-KR" sz="2400" smtClean="0"/>
              <a:t> the function does.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Describes the program, author, date, modification changes, revisions,…</a:t>
            </a:r>
          </a:p>
          <a:p>
            <a:endParaRPr lang="en-US" altLang="ko-KR" sz="2400" smtClean="0"/>
          </a:p>
          <a:p>
            <a:endParaRPr lang="ko-KR" altLang="en-US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Header Files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Header files contain definitions of functions and variables</a:t>
            </a:r>
          </a:p>
          <a:p>
            <a:endParaRPr lang="en-US" altLang="ko-KR" sz="2000" b="1" smtClean="0"/>
          </a:p>
          <a:p>
            <a:r>
              <a:rPr lang="en-US" altLang="ko-KR" sz="2000" smtClean="0"/>
              <a:t>Preprocessor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ko-KR" sz="2000" smtClean="0">
                <a:cs typeface="Courier New" panose="02070309020205020404" pitchFamily="49" charset="0"/>
              </a:rPr>
              <a:t>insert the codes of a header file into the source code.</a:t>
            </a:r>
          </a:p>
          <a:p>
            <a:endParaRPr lang="en-US" altLang="ko-KR" sz="2000" smtClean="0">
              <a:cs typeface="Courier New" panose="02070309020205020404" pitchFamily="49" charset="0"/>
            </a:endParaRPr>
          </a:p>
          <a:p>
            <a:r>
              <a:rPr lang="en-US" altLang="ko-KR" sz="2000" smtClean="0">
                <a:cs typeface="Courier New" panose="02070309020205020404" pitchFamily="49" charset="0"/>
              </a:rPr>
              <a:t>Standard header files are provided with each compiler</a:t>
            </a:r>
          </a:p>
          <a:p>
            <a:endParaRPr lang="en-US" altLang="ko-KR" sz="2000" smtClean="0">
              <a:cs typeface="Courier New" panose="02070309020205020404" pitchFamily="49" charset="0"/>
            </a:endParaRPr>
          </a:p>
          <a:p>
            <a:r>
              <a:rPr lang="en-US" altLang="ko-KR" sz="2000" smtClean="0">
                <a:cs typeface="Courier New" panose="02070309020205020404" pitchFamily="49" charset="0"/>
              </a:rPr>
              <a:t>To use any of the standard functions, the appropriate header file should be included.</a:t>
            </a:r>
          </a:p>
          <a:p>
            <a:pPr lvl="1"/>
            <a:r>
              <a:rPr lang="en-US" altLang="ko-KR" sz="1800" smtClean="0">
                <a:cs typeface="Courier New" panose="02070309020205020404" pitchFamily="49" charset="0"/>
              </a:rPr>
              <a:t>Ex) to use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altLang="ko-KR" sz="1800" smtClean="0">
                <a:cs typeface="Courier New" panose="02070309020205020404" pitchFamily="49" charset="0"/>
              </a:rPr>
              <a:t> function , insert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/>
            <a:endParaRPr lang="en-US" altLang="ko-K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smtClean="0">
                <a:cs typeface="Courier New" panose="02070309020205020404" pitchFamily="49" charset="0"/>
              </a:rPr>
              <a:t>In UNIX, standard header files are generally located in the /usr/include subdirectory</a:t>
            </a:r>
            <a:endParaRPr lang="ko-KR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Header Files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2643188"/>
            <a:ext cx="8229600" cy="3482975"/>
          </a:xfrm>
        </p:spPr>
        <p:txBody>
          <a:bodyPr/>
          <a:lstStyle/>
          <a:p>
            <a:r>
              <a:rPr lang="en-US" altLang="ko-KR" sz="2400" smtClean="0"/>
              <a:t>The use of brackets &lt;&gt; informs the compiler to search </a:t>
            </a:r>
            <a:r>
              <a:rPr lang="en-US" altLang="ko-KR" sz="2400" b="1" u="sng" smtClean="0"/>
              <a:t>the compiler’s include directories </a:t>
            </a:r>
            <a:r>
              <a:rPr lang="en-US" altLang="ko-KR" sz="2400" smtClean="0"/>
              <a:t>for the specified file.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The use of the double quotes “” around the filename informs the compiler to </a:t>
            </a:r>
            <a:r>
              <a:rPr lang="en-US" altLang="ko-KR" sz="2400" b="1" u="sng" smtClean="0"/>
              <a:t>start the search in the current directory</a:t>
            </a:r>
            <a:r>
              <a:rPr lang="en-US" altLang="ko-KR" sz="2400" smtClean="0"/>
              <a:t> for the specified file.</a:t>
            </a:r>
            <a:endParaRPr lang="ko-KR" altLang="en-US" sz="2400" smtClean="0"/>
          </a:p>
        </p:txBody>
      </p:sp>
      <p:sp>
        <p:nvSpPr>
          <p:cNvPr id="4" name="직사각형 3"/>
          <p:cNvSpPr/>
          <p:nvPr/>
        </p:nvSpPr>
        <p:spPr>
          <a:xfrm>
            <a:off x="2286000" y="1500188"/>
            <a:ext cx="4572000" cy="92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string.h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math.h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“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mylib.h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” 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Second Program</a:t>
            </a:r>
            <a:endParaRPr lang="ko-KR" altLang="en-US" b="1" u="sng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500063" y="1428750"/>
            <a:ext cx="8215312" cy="3970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#define TAXRATE 0.10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 () {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float balance;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float tax=0.0;    /* declaration + initialization */</a:t>
            </a:r>
          </a:p>
          <a:p>
            <a:pPr>
              <a:defRPr/>
            </a:pP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	char rate=‘A’;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credit_no=1;</a:t>
            </a:r>
          </a:p>
          <a:p>
            <a:pPr>
              <a:defRPr/>
            </a:pP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	balance = 72.10;</a:t>
            </a:r>
          </a:p>
          <a:p>
            <a:pPr>
              <a:defRPr/>
            </a:pP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	tax = balance * TAXRATE;</a:t>
            </a:r>
          </a:p>
          <a:p>
            <a:pPr>
              <a:defRPr/>
            </a:pP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("The tax on %.2f is %.2f\</a:t>
            </a:r>
            <a:r>
              <a:rPr lang="en-US" altLang="ko-KR" b="1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n",balance</a:t>
            </a: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, tax);</a:t>
            </a:r>
          </a:p>
          <a:p>
            <a:pPr>
              <a:defRPr/>
            </a:pP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(“CREDIT RATE : %d/%c\n”, credit_no, rate);</a:t>
            </a:r>
          </a:p>
          <a:p>
            <a:pPr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2138" y="5572125"/>
            <a:ext cx="7908925" cy="92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The tax on 72.10 is 7.21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CREDIT RATE : 1/A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753</TotalTime>
  <Words>1133</Words>
  <Application>Microsoft Office PowerPoint</Application>
  <PresentationFormat>On-screen Show (4:3)</PresentationFormat>
  <Paragraphs>353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네모의 미</vt:lpstr>
      <vt:lpstr>C Programming Lecture 4 : Variables , Data Types</vt:lpstr>
      <vt:lpstr>First Program</vt:lpstr>
      <vt:lpstr>First Program</vt:lpstr>
      <vt:lpstr>First Program</vt:lpstr>
      <vt:lpstr>First Program</vt:lpstr>
      <vt:lpstr>Why use comments?</vt:lpstr>
      <vt:lpstr>Header Files</vt:lpstr>
      <vt:lpstr>Header Files</vt:lpstr>
      <vt:lpstr>Second Program</vt:lpstr>
      <vt:lpstr>Names in C</vt:lpstr>
      <vt:lpstr>Symbolic Constants</vt:lpstr>
      <vt:lpstr>Declaring Variables</vt:lpstr>
      <vt:lpstr>Data Types</vt:lpstr>
      <vt:lpstr>unsigned type</vt:lpstr>
      <vt:lpstr>Negative integer representation</vt:lpstr>
      <vt:lpstr>floating point</vt:lpstr>
      <vt:lpstr>Ascii Code</vt:lpstr>
      <vt:lpstr>Escape character</vt:lpstr>
      <vt:lpstr>code.c</vt:lpstr>
      <vt:lpstr>getchar() , putchar()</vt:lpstr>
      <vt:lpstr>korea.c</vt:lpstr>
      <vt:lpstr>Overflow?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79</cp:revision>
  <dcterms:created xsi:type="dcterms:W3CDTF">2008-03-06T00:32:01Z</dcterms:created>
  <dcterms:modified xsi:type="dcterms:W3CDTF">2020-01-13T09:37:44Z</dcterms:modified>
</cp:coreProperties>
</file>