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embeddedFontLst>
    <p:embeddedFont>
      <p:font typeface="Work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2" roundtripDataSignature="AMtx7mhMCViMf37s2O1/fla1a38YzeA+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Work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Work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WorkSans-bold.fntdata"/><Relationship Id="rId14" Type="http://schemas.openxmlformats.org/officeDocument/2006/relationships/slide" Target="slides/slide9.xml"/><Relationship Id="rId58" Type="http://schemas.openxmlformats.org/officeDocument/2006/relationships/font" Target="fonts/Work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a:solidFill>
                  <a:srgbClr val="40424E"/>
                </a:solidFill>
                <a:latin typeface="Arial"/>
                <a:ea typeface="Arial"/>
                <a:cs typeface="Arial"/>
                <a:sym typeface="Arial"/>
              </a:rPr>
              <a:t>Exclusive: This constraint exists between causes. It states that either c1 or c2 can be 1, i.e., c1 and c2 cannot be 1 simultaneously.</a:t>
            </a:r>
            <a:endParaRPr/>
          </a:p>
          <a:p>
            <a:pPr indent="0" lvl="0" marL="0" rtl="0" algn="l">
              <a:spcBef>
                <a:spcPts val="0"/>
              </a:spcBef>
              <a:spcAft>
                <a:spcPts val="0"/>
              </a:spcAft>
              <a:buNone/>
            </a:pPr>
            <a:r>
              <a:rPr b="0" i="0" lang="en-US">
                <a:solidFill>
                  <a:srgbClr val="40424E"/>
                </a:solidFill>
                <a:latin typeface="Arial"/>
                <a:ea typeface="Arial"/>
                <a:cs typeface="Arial"/>
                <a:sym typeface="Arial"/>
              </a:rPr>
              <a:t>Inclusive: This constraint exists between causes. It states that atleast one of c1, c2 and c3 must always be 1, i.e., c1, c2 and c3 cannot be 0 simultaneously.</a:t>
            </a:r>
            <a:endParaRPr/>
          </a:p>
        </p:txBody>
      </p:sp>
      <p:sp>
        <p:nvSpPr>
          <p:cNvPr id="411" name="Google Shape;41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i="0" lang="en-US">
                <a:solidFill>
                  <a:srgbClr val="40424E"/>
                </a:solidFill>
                <a:latin typeface="Arial"/>
                <a:ea typeface="Arial"/>
                <a:cs typeface="Arial"/>
                <a:sym typeface="Arial"/>
              </a:rPr>
              <a:t>One and Only One constraint</a:t>
            </a:r>
            <a:r>
              <a:rPr b="0" i="0" lang="en-US">
                <a:solidFill>
                  <a:srgbClr val="40424E"/>
                </a:solidFill>
                <a:latin typeface="Arial"/>
                <a:ea typeface="Arial"/>
                <a:cs typeface="Arial"/>
                <a:sym typeface="Arial"/>
              </a:rPr>
              <a:t> or </a:t>
            </a:r>
            <a:r>
              <a:rPr b="1" i="0" lang="en-US">
                <a:solidFill>
                  <a:srgbClr val="40424E"/>
                </a:solidFill>
                <a:latin typeface="Arial"/>
                <a:ea typeface="Arial"/>
                <a:cs typeface="Arial"/>
                <a:sym typeface="Arial"/>
              </a:rPr>
              <a:t>O-constraint:</a:t>
            </a:r>
            <a:r>
              <a:rPr b="0" i="0" lang="en-US">
                <a:solidFill>
                  <a:srgbClr val="40424E"/>
                </a:solidFill>
                <a:latin typeface="Arial"/>
                <a:ea typeface="Arial"/>
                <a:cs typeface="Arial"/>
                <a:sym typeface="Arial"/>
              </a:rPr>
              <a:t> This constraint exists between causes. It states that one and only one of c1 and c2 must be 1.</a:t>
            </a:r>
            <a:endParaRPr/>
          </a:p>
          <a:p>
            <a:pPr indent="0" lvl="0" marL="0" rtl="0" algn="l">
              <a:spcBef>
                <a:spcPts val="0"/>
              </a:spcBef>
              <a:spcAft>
                <a:spcPts val="0"/>
              </a:spcAft>
              <a:buNone/>
            </a:pPr>
            <a:r>
              <a:rPr b="1" i="0" lang="en-US">
                <a:solidFill>
                  <a:srgbClr val="40424E"/>
                </a:solidFill>
                <a:latin typeface="Arial"/>
                <a:ea typeface="Arial"/>
                <a:cs typeface="Arial"/>
                <a:sym typeface="Arial"/>
              </a:rPr>
              <a:t>Requires constraint </a:t>
            </a:r>
            <a:r>
              <a:rPr b="0" i="0" lang="en-US">
                <a:solidFill>
                  <a:srgbClr val="40424E"/>
                </a:solidFill>
                <a:latin typeface="Arial"/>
                <a:ea typeface="Arial"/>
                <a:cs typeface="Arial"/>
                <a:sym typeface="Arial"/>
              </a:rPr>
              <a:t>or </a:t>
            </a:r>
            <a:r>
              <a:rPr b="1" i="0" lang="en-US">
                <a:solidFill>
                  <a:srgbClr val="40424E"/>
                </a:solidFill>
                <a:latin typeface="Arial"/>
                <a:ea typeface="Arial"/>
                <a:cs typeface="Arial"/>
                <a:sym typeface="Arial"/>
              </a:rPr>
              <a:t>R-constraint:</a:t>
            </a:r>
            <a:r>
              <a:rPr b="0" i="0" lang="en-US">
                <a:solidFill>
                  <a:srgbClr val="40424E"/>
                </a:solidFill>
                <a:latin typeface="Arial"/>
                <a:ea typeface="Arial"/>
                <a:cs typeface="Arial"/>
                <a:sym typeface="Arial"/>
              </a:rPr>
              <a:t> This constraint exists between causes. It states that for c1 to be 1, c2 must be 1. It is impossible for c1 to be 1 and c2 to be 0.</a:t>
            </a:r>
            <a:endParaRPr/>
          </a:p>
        </p:txBody>
      </p:sp>
      <p:sp>
        <p:nvSpPr>
          <p:cNvPr id="424" name="Google Shape;42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4" name="Shape 24"/>
        <p:cNvGrpSpPr/>
        <p:nvPr/>
      </p:nvGrpSpPr>
      <p:grpSpPr>
        <a:xfrm>
          <a:off x="0" y="0"/>
          <a:ext cx="0" cy="0"/>
          <a:chOff x="0" y="0"/>
          <a:chExt cx="0" cy="0"/>
        </a:xfrm>
      </p:grpSpPr>
      <p:sp>
        <p:nvSpPr>
          <p:cNvPr id="25" name="Google Shape;25;p5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5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54"/>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54"/>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54"/>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54"/>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1" name="Google Shape;31;p54"/>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32" name="Google Shape;32;p5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3" name="Google Shape;33;p54"/>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4" name="Google Shape;34;p5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6" name="Google Shape;36;p54"/>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37" name="Google Shape;37;p54"/>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8" name="Google Shape;38;p54"/>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9" name="Google Shape;39;p54"/>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54"/>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6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63"/>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6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63"/>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6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64"/>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64"/>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6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6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64"/>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64"/>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64"/>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64"/>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64"/>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64"/>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6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4"/>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41" name="Shape 41"/>
        <p:cNvGrpSpPr/>
        <p:nvPr/>
      </p:nvGrpSpPr>
      <p:grpSpPr>
        <a:xfrm>
          <a:off x="0" y="0"/>
          <a:ext cx="0" cy="0"/>
          <a:chOff x="0" y="0"/>
          <a:chExt cx="0" cy="0"/>
        </a:xfrm>
      </p:grpSpPr>
      <p:sp>
        <p:nvSpPr>
          <p:cNvPr id="42" name="Google Shape;42;p55"/>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3" name="Google Shape;43;p55"/>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4" name="Google Shape;44;p55"/>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5" name="Google Shape;45;p55"/>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6" name="Google Shape;46;p55"/>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55"/>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48" name="Google Shape;48;p5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0" name="Google Shape;50;p55"/>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51" name="Google Shape;51;p55"/>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55"/>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3" name="Google Shape;53;p55"/>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4" name="Google Shape;54;p55"/>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55"/>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56" name="Shape 56"/>
        <p:cNvGrpSpPr/>
        <p:nvPr/>
      </p:nvGrpSpPr>
      <p:grpSpPr>
        <a:xfrm>
          <a:off x="0" y="0"/>
          <a:ext cx="0" cy="0"/>
          <a:chOff x="0" y="0"/>
          <a:chExt cx="0" cy="0"/>
        </a:xfrm>
      </p:grpSpPr>
      <p:sp>
        <p:nvSpPr>
          <p:cNvPr id="57" name="Google Shape;57;p5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5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5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7"/>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57"/>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57"/>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57"/>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58"/>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58"/>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5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5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5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58"/>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58"/>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58"/>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58"/>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5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8"/>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58"/>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58"/>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58"/>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58"/>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58"/>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58"/>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58"/>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5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5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9"/>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6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60"/>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6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6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6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60"/>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6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0"/>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61"/>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6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6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61"/>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6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61"/>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61"/>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61"/>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61"/>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61"/>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61"/>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61"/>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61"/>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61"/>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61"/>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6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1"/>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62"/>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6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62"/>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62"/>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6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62"/>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62"/>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6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62"/>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62"/>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62"/>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62"/>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62"/>
          <p:cNvSpPr/>
          <p:nvPr>
            <p:ph idx="2" type="pic"/>
          </p:nvPr>
        </p:nvSpPr>
        <p:spPr>
          <a:xfrm>
            <a:off x="3000375" y="609600"/>
            <a:ext cx="5867400" cy="4267200"/>
          </a:xfrm>
          <a:prstGeom prst="rect">
            <a:avLst/>
          </a:prstGeom>
          <a:noFill/>
          <a:ln>
            <a:noFill/>
          </a:ln>
        </p:spPr>
      </p:sp>
      <p:sp>
        <p:nvSpPr>
          <p:cNvPr id="137" name="Google Shape;137;p62"/>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62"/>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62"/>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2"/>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53"/>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53"/>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53"/>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53"/>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5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5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53"/>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53"/>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53"/>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53"/>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53"/>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5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53"/>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3.jpg"/><Relationship Id="rId4" Type="http://schemas.openxmlformats.org/officeDocument/2006/relationships/image" Target="../media/image3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3.jpg"/><Relationship Id="rId4" Type="http://schemas.openxmlformats.org/officeDocument/2006/relationships/image" Target="../media/image31.jpg"/><Relationship Id="rId5" Type="http://schemas.openxmlformats.org/officeDocument/2006/relationships/image" Target="../media/image2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type="title"/>
          </p:nvPr>
        </p:nvSpPr>
        <p:spPr>
          <a:xfrm>
            <a:off x="722313" y="0"/>
            <a:ext cx="7772400" cy="1524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FFFFFF"/>
              </a:buClr>
              <a:buSzPct val="100000"/>
              <a:buFont typeface="Georgia"/>
              <a:buNone/>
            </a:pPr>
            <a:r>
              <a:rPr lang="en-US" sz="3600"/>
              <a:t>Software Quality Assurance and Testing </a:t>
            </a:r>
            <a:br>
              <a:rPr lang="en-US"/>
            </a:br>
            <a:r>
              <a:rPr lang="en-US" sz="3600"/>
              <a:t>Lecture - 04</a:t>
            </a:r>
            <a:endParaRPr/>
          </a:p>
        </p:txBody>
      </p:sp>
      <p:sp>
        <p:nvSpPr>
          <p:cNvPr id="167" name="Google Shape;167;p1"/>
          <p:cNvSpPr txBox="1"/>
          <p:nvPr/>
        </p:nvSpPr>
        <p:spPr>
          <a:xfrm>
            <a:off x="1368425" y="2743200"/>
            <a:ext cx="6480175" cy="167322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ABDUS SATTER</a:t>
            </a:r>
            <a:endParaRPr b="1" i="0" sz="1600" u="none" cap="none" strike="noStrike">
              <a:solidFill>
                <a:schemeClr val="dk2"/>
              </a:solidFill>
              <a:latin typeface="Georgia"/>
              <a:ea typeface="Georgia"/>
              <a:cs typeface="Georgia"/>
              <a:sym typeface="Georgia"/>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LECTURER</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INSTITUTE OF INFORMATION TECHNOLOGY</a:t>
            </a:r>
            <a:endParaRPr/>
          </a:p>
          <a:p>
            <a:pPr indent="0" lvl="0" marL="0" marR="0" rtl="0" algn="ctr">
              <a:lnSpc>
                <a:spcPct val="100000"/>
              </a:lnSpc>
              <a:spcBef>
                <a:spcPts val="320"/>
              </a:spcBef>
              <a:spcAft>
                <a:spcPts val="0"/>
              </a:spcAft>
              <a:buClr>
                <a:schemeClr val="accent1"/>
              </a:buClr>
              <a:buSzPts val="1360"/>
              <a:buFont typeface="Noto Sans Symbols"/>
              <a:buNone/>
            </a:pPr>
            <a:r>
              <a:rPr b="1" i="0" lang="en-US" sz="1600" u="none" cap="none" strike="noStrike">
                <a:solidFill>
                  <a:schemeClr val="dk2"/>
                </a:solidFill>
                <a:latin typeface="Georgia"/>
                <a:ea typeface="Georgia"/>
                <a:cs typeface="Georgia"/>
                <a:sym typeface="Georgia"/>
              </a:rPr>
              <a:t>UNIVERSITY OF DHAKA</a:t>
            </a:r>
            <a:endParaRPr b="1" i="0" sz="1600" u="none" cap="none" strike="noStrike">
              <a:solidFill>
                <a:schemeClr val="dk2"/>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BVC</a:t>
            </a:r>
            <a:endParaRPr/>
          </a:p>
        </p:txBody>
      </p:sp>
      <p:pic>
        <p:nvPicPr>
          <p:cNvPr id="226" name="Google Shape;226;p10"/>
          <p:cNvPicPr preferRelativeResize="0"/>
          <p:nvPr>
            <p:ph idx="1" type="body"/>
          </p:nvPr>
        </p:nvPicPr>
        <p:blipFill rotWithShape="1">
          <a:blip r:embed="rId3">
            <a:alphaModFix/>
          </a:blip>
          <a:srcRect b="0" l="0" r="0" t="0"/>
          <a:stretch/>
        </p:blipFill>
        <p:spPr>
          <a:xfrm>
            <a:off x="1682108" y="1527175"/>
            <a:ext cx="5743272"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Robust Testing</a:t>
            </a:r>
            <a:endParaRPr/>
          </a:p>
        </p:txBody>
      </p:sp>
      <p:pic>
        <p:nvPicPr>
          <p:cNvPr id="232" name="Google Shape;232;p11"/>
          <p:cNvPicPr preferRelativeResize="0"/>
          <p:nvPr>
            <p:ph idx="1" type="body"/>
          </p:nvPr>
        </p:nvPicPr>
        <p:blipFill rotWithShape="1">
          <a:blip r:embed="rId3">
            <a:alphaModFix/>
          </a:blip>
          <a:srcRect b="0" l="0" r="0" t="0"/>
          <a:stretch/>
        </p:blipFill>
        <p:spPr>
          <a:xfrm>
            <a:off x="1396206" y="1708150"/>
            <a:ext cx="6315075" cy="421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Robust Testing</a:t>
            </a:r>
            <a:endParaRPr/>
          </a:p>
        </p:txBody>
      </p:sp>
      <p:pic>
        <p:nvPicPr>
          <p:cNvPr id="238" name="Google Shape;238;p12"/>
          <p:cNvPicPr preferRelativeResize="0"/>
          <p:nvPr>
            <p:ph idx="1" type="body"/>
          </p:nvPr>
        </p:nvPicPr>
        <p:blipFill rotWithShape="1">
          <a:blip r:embed="rId3">
            <a:alphaModFix/>
          </a:blip>
          <a:srcRect b="0" l="0" r="0" t="0"/>
          <a:stretch/>
        </p:blipFill>
        <p:spPr>
          <a:xfrm>
            <a:off x="2280168" y="1527175"/>
            <a:ext cx="4547152"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Worst Testing</a:t>
            </a:r>
            <a:endParaRPr/>
          </a:p>
        </p:txBody>
      </p:sp>
      <p:pic>
        <p:nvPicPr>
          <p:cNvPr id="244" name="Google Shape;244;p13"/>
          <p:cNvPicPr preferRelativeResize="0"/>
          <p:nvPr>
            <p:ph idx="1" type="body"/>
          </p:nvPr>
        </p:nvPicPr>
        <p:blipFill rotWithShape="1">
          <a:blip r:embed="rId3">
            <a:alphaModFix/>
          </a:blip>
          <a:srcRect b="0" l="0" r="0" t="0"/>
          <a:stretch/>
        </p:blipFill>
        <p:spPr>
          <a:xfrm>
            <a:off x="1910556" y="2393950"/>
            <a:ext cx="5286375" cy="283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Worst Testing</a:t>
            </a:r>
            <a:endParaRPr/>
          </a:p>
        </p:txBody>
      </p:sp>
      <p:pic>
        <p:nvPicPr>
          <p:cNvPr id="250" name="Google Shape;250;p14"/>
          <p:cNvPicPr preferRelativeResize="0"/>
          <p:nvPr>
            <p:ph idx="1" type="body"/>
          </p:nvPr>
        </p:nvPicPr>
        <p:blipFill rotWithShape="1">
          <a:blip r:embed="rId3">
            <a:alphaModFix/>
          </a:blip>
          <a:srcRect b="0" l="0" r="0" t="0"/>
          <a:stretch/>
        </p:blipFill>
        <p:spPr>
          <a:xfrm>
            <a:off x="1143000" y="1527175"/>
            <a:ext cx="5638800" cy="49241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Equivalence Class Testing</a:t>
            </a:r>
            <a:endParaRPr/>
          </a:p>
        </p:txBody>
      </p:sp>
      <p:sp>
        <p:nvSpPr>
          <p:cNvPr id="256" name="Google Shape;256;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We know that the input domain for testing is too large to test every input. So we can divide or partition the input domain based on a common feature or a class of data. Equivalence partitioning is a method for deriving test cases where in classes of input conditions called equivalence classes are identified such that each member of the class causes the same kind of processing and output to occur.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Equivalence Class Testing</a:t>
            </a:r>
            <a:endParaRPr/>
          </a:p>
        </p:txBody>
      </p:sp>
      <p:sp>
        <p:nvSpPr>
          <p:cNvPr id="262" name="Google Shape;262;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Equivalence partitioning method for designing test cases has the following goals:</a:t>
            </a:r>
            <a:endParaRPr/>
          </a:p>
          <a:p>
            <a:pPr indent="-274320" lvl="1" marL="548640" rtl="0" algn="l">
              <a:spcBef>
                <a:spcPts val="440"/>
              </a:spcBef>
              <a:spcAft>
                <a:spcPts val="0"/>
              </a:spcAft>
              <a:buSzPts val="1540"/>
              <a:buChar char="⚪"/>
            </a:pPr>
            <a:r>
              <a:rPr b="1" lang="en-US"/>
              <a:t>Completeness:</a:t>
            </a:r>
            <a:r>
              <a:rPr lang="en-US"/>
              <a:t> Without executing all the test cases, we strive to touch the completeness of testing domain.</a:t>
            </a:r>
            <a:endParaRPr/>
          </a:p>
          <a:p>
            <a:pPr indent="-274320" lvl="1" marL="548640" rtl="0" algn="l">
              <a:spcBef>
                <a:spcPts val="440"/>
              </a:spcBef>
              <a:spcAft>
                <a:spcPts val="0"/>
              </a:spcAft>
              <a:buSzPts val="1540"/>
              <a:buChar char="⚪"/>
            </a:pPr>
            <a:r>
              <a:rPr b="1" lang="en-US"/>
              <a:t>Non-redundancy:</a:t>
            </a:r>
            <a:r>
              <a:rPr lang="en-US"/>
              <a:t> When the test cases are executed having inputs from the same class, then there is redundancy in executing the test cases. Time and resources are wasted in executing these redundant test cases, as they explore the same type of bug. Thus, the goal of equivalence partitioning method is to reduce these redundant test cases.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Identification Of Equivalent Classes</a:t>
            </a:r>
            <a:endParaRPr/>
          </a:p>
        </p:txBody>
      </p:sp>
      <p:sp>
        <p:nvSpPr>
          <p:cNvPr id="268" name="Google Shape;268;p1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Two types of classes can always be identified :</a:t>
            </a:r>
            <a:endParaRPr/>
          </a:p>
          <a:p>
            <a:pPr indent="-274320" lvl="1" marL="548640" rtl="0" algn="l">
              <a:spcBef>
                <a:spcPts val="440"/>
              </a:spcBef>
              <a:spcAft>
                <a:spcPts val="0"/>
              </a:spcAft>
              <a:buSzPts val="1540"/>
              <a:buChar char="⚪"/>
            </a:pPr>
            <a:r>
              <a:rPr b="1" lang="en-US"/>
              <a:t>Valid equivalence classes:</a:t>
            </a:r>
            <a:r>
              <a:rPr lang="en-US"/>
              <a:t> These classes consider valid inputs to the program.</a:t>
            </a:r>
            <a:endParaRPr/>
          </a:p>
          <a:p>
            <a:pPr indent="-274320" lvl="1" marL="548640" rtl="0" algn="l">
              <a:spcBef>
                <a:spcPts val="440"/>
              </a:spcBef>
              <a:spcAft>
                <a:spcPts val="0"/>
              </a:spcAft>
              <a:buSzPts val="1540"/>
              <a:buChar char="⚪"/>
            </a:pPr>
            <a:r>
              <a:rPr b="1" lang="en-US"/>
              <a:t>Invalid equivalence classes: </a:t>
            </a:r>
            <a:r>
              <a:rPr lang="en-US"/>
              <a:t>One must not be restricted to valid inputs only. We should also consider invalid inputs that will generate error conditions or unexpected behavior of the program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Guidelines for Forming Equivalence Classes</a:t>
            </a:r>
            <a:endParaRPr/>
          </a:p>
        </p:txBody>
      </p:sp>
      <p:sp>
        <p:nvSpPr>
          <p:cNvPr id="274" name="Google Shape;274;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a:bodyPr>
          <a:lstStyle/>
          <a:p>
            <a:pPr indent="-274347" lvl="0" marL="274320" rtl="0" algn="l">
              <a:spcBef>
                <a:spcPts val="0"/>
              </a:spcBef>
              <a:spcAft>
                <a:spcPts val="0"/>
              </a:spcAft>
              <a:buSzPct val="85000"/>
              <a:buChar char="⚫"/>
            </a:pPr>
            <a:r>
              <a:rPr lang="en-US"/>
              <a:t>If there is no reason to believe that the entire range of an input will be treated in the same manner, then the range should be split into two or more equivalence classes.</a:t>
            </a:r>
            <a:endParaRPr/>
          </a:p>
          <a:p>
            <a:pPr indent="-274347" lvl="0" marL="274320" rtl="0" algn="l">
              <a:spcBef>
                <a:spcPts val="499"/>
              </a:spcBef>
              <a:spcAft>
                <a:spcPts val="0"/>
              </a:spcAft>
              <a:buSzPct val="85000"/>
              <a:buChar char="⚫"/>
            </a:pPr>
            <a:r>
              <a:rPr lang="en-US"/>
              <a:t>If a program handles each valid input differently, then define one valid equivalence class per valid input.</a:t>
            </a:r>
            <a:endParaRPr/>
          </a:p>
          <a:p>
            <a:pPr indent="-274347" lvl="0" marL="274320" rtl="0" algn="l">
              <a:spcBef>
                <a:spcPts val="499"/>
              </a:spcBef>
              <a:spcAft>
                <a:spcPts val="0"/>
              </a:spcAft>
              <a:buSzPct val="85000"/>
              <a:buChar char="⚫"/>
            </a:pPr>
            <a:r>
              <a:rPr lang="en-US"/>
              <a:t>Boundary value analysis can help in identifying the classes. For example, for an input condition, say 0 ≤ a ≤100, one valid equivalent class can be formed from the valid range of a. And with BVA, two invalid classes that cross the minimum and maximum values can be identified, i.e. a &lt;0 and a &gt;100.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Guidelines for Forming Equivalence Classes</a:t>
            </a:r>
            <a:endParaRPr/>
          </a:p>
        </p:txBody>
      </p:sp>
      <p:sp>
        <p:nvSpPr>
          <p:cNvPr id="280" name="Google Shape;280;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95"/>
              <a:buChar char="⚫"/>
            </a:pPr>
            <a:r>
              <a:rPr lang="en-US"/>
              <a:t>If an input variable can identify more than one category, then for each category, we can make equivalent classes. For example, if the input is a character, then it can be an alphabet, a number, or a special character. So we can make three valid classes for this input and one invalid class.</a:t>
            </a:r>
            <a:endParaRPr/>
          </a:p>
          <a:p>
            <a:pPr indent="-274320" lvl="0" marL="274320" rtl="0" algn="l">
              <a:spcBef>
                <a:spcPts val="540"/>
              </a:spcBef>
              <a:spcAft>
                <a:spcPts val="0"/>
              </a:spcAft>
              <a:buSzPts val="2295"/>
              <a:buChar char="⚫"/>
            </a:pPr>
            <a:r>
              <a:rPr lang="en-US"/>
              <a:t>If an input condition specifies a ‘must be’ situation (e.g., ‘first character  of the identifier must be a letter’), identify a valid equivalence class (it is a letter) and an invalid equivalence class (it is not a letter).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idx="1" type="subTitle"/>
          </p:nvPr>
        </p:nvSpPr>
        <p:spPr>
          <a:xfrm>
            <a:off x="457200" y="2819400"/>
            <a:ext cx="80772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rPr lang="en-US" sz="2400"/>
              <a:t>BLACK BOX TESTING TECHNIQUES</a:t>
            </a:r>
            <a:endParaRPr/>
          </a:p>
        </p:txBody>
      </p:sp>
      <p:sp>
        <p:nvSpPr>
          <p:cNvPr id="173" name="Google Shape;173;p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Dynamic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Guidelines for Forming Equivalence Classes</a:t>
            </a:r>
            <a:endParaRPr/>
          </a:p>
        </p:txBody>
      </p:sp>
      <p:sp>
        <p:nvSpPr>
          <p:cNvPr id="286" name="Google Shape;286;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Equivalence classes can be of the output desired in the program. For an output equivalence class, the goal is to generate test cases such that the output for that test case lies in the output equivalence class. Determining test cases for output classes may be more difficult, but output classes have been found to reveal errors that are not revealed by just considering the input classes.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Guidelines for Forming Equivalence Classes</a:t>
            </a:r>
            <a:endParaRPr/>
          </a:p>
        </p:txBody>
      </p:sp>
      <p:sp>
        <p:nvSpPr>
          <p:cNvPr id="292" name="Google Shape;292;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Look for membership of an input condition in a set or group and identify valid (within the set) and invalid (outside the set) classes. For example, if the requirements state that a valid province code is ON, QU, and NB, then identify: the valid class (code is one of ON, QU, NB) and the invalid class (code is not one of ON, QU, NB).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Guidelines for Forming Equivalence Classes</a:t>
            </a:r>
            <a:endParaRPr/>
          </a:p>
        </p:txBody>
      </p:sp>
      <p:sp>
        <p:nvSpPr>
          <p:cNvPr id="298" name="Google Shape;298;p2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If the requirements state that a particular input item match a set of values and each case will be dealt with differently, identify a valid equivalence class for each element and only one invalid class for values outside the set. For example, if a discount code must be input as P for a preferred customer, R for a standard reduced rate, or N for none, and if each case is treated differently, identify: the valid class code = P, the valid class code = R, the valid class code = N, the invalid class code is not one of P, R, 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Guidelines for Forming Equivalence Classes</a:t>
            </a:r>
            <a:endParaRPr/>
          </a:p>
        </p:txBody>
      </p:sp>
      <p:sp>
        <p:nvSpPr>
          <p:cNvPr id="304" name="Google Shape;304;p2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l">
              <a:spcBef>
                <a:spcPts val="0"/>
              </a:spcBef>
              <a:spcAft>
                <a:spcPts val="0"/>
              </a:spcAft>
              <a:buSzPct val="85000"/>
              <a:buChar char="⚫"/>
            </a:pPr>
            <a:r>
              <a:rPr lang="en-US"/>
              <a:t>If an element of an equivalence class will be handled differently than the others, divide the equivalence class to create an equivalence class with only these elements and an equivalence class with none of these elements. For example, a bank account balance may be from 0 to Rs 10 lakh and balances of Rs 1,000 or more are not subject to service charges. Identify: the valid class: (0 ≤balance &lt;Rs 1,000), i.e. balance is between 0 and Rs 1,000 – not including Rs 1,000; the valid class: (Rs 1,000 ≤ balance ≤Rs 10 lakh, i.e. balance is between Rs 1,000 and Rs 10 lakh inclusive the invalid class: (balance &lt;0) the invalid class: (balance &gt;Rs 10 lakh).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sp>
        <p:nvSpPr>
          <p:cNvPr id="310" name="Google Shape;310;p2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 program reads three numbers, A, B, and C, with a range [1, 50] and prints the largest number. Design test cases for this program using equivalence class testing technique. </a:t>
            </a:r>
            <a:endParaRPr/>
          </a:p>
        </p:txBody>
      </p:sp>
      <p:pic>
        <p:nvPicPr>
          <p:cNvPr id="311" name="Google Shape;311;p24"/>
          <p:cNvPicPr preferRelativeResize="0"/>
          <p:nvPr/>
        </p:nvPicPr>
        <p:blipFill rotWithShape="1">
          <a:blip r:embed="rId3">
            <a:alphaModFix/>
          </a:blip>
          <a:srcRect b="0" l="0" r="0" t="0"/>
          <a:stretch/>
        </p:blipFill>
        <p:spPr>
          <a:xfrm>
            <a:off x="4114800" y="2895600"/>
            <a:ext cx="3314256" cy="3581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pic>
        <p:nvPicPr>
          <p:cNvPr id="317" name="Google Shape;317;p25"/>
          <p:cNvPicPr preferRelativeResize="0"/>
          <p:nvPr>
            <p:ph idx="1" type="body"/>
          </p:nvPr>
        </p:nvPicPr>
        <p:blipFill rotWithShape="1">
          <a:blip r:embed="rId3">
            <a:alphaModFix/>
          </a:blip>
          <a:srcRect b="0" l="0" r="0" t="0"/>
          <a:stretch/>
        </p:blipFill>
        <p:spPr>
          <a:xfrm>
            <a:off x="334169" y="1979612"/>
            <a:ext cx="8439150" cy="3667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 Table-based Testing</a:t>
            </a:r>
            <a:endParaRPr/>
          </a:p>
        </p:txBody>
      </p:sp>
      <p:sp>
        <p:nvSpPr>
          <p:cNvPr id="323" name="Google Shape;323;p2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 system or its components may have a number of states depending on its input and time. For example, a task in an operating system can have the following states:</a:t>
            </a:r>
            <a:endParaRPr/>
          </a:p>
          <a:p>
            <a:pPr indent="-274320" lvl="1" marL="548640" rtl="0" algn="l">
              <a:spcBef>
                <a:spcPts val="440"/>
              </a:spcBef>
              <a:spcAft>
                <a:spcPts val="0"/>
              </a:spcAft>
              <a:buSzPts val="1540"/>
              <a:buChar char="⚪"/>
            </a:pPr>
            <a:r>
              <a:rPr lang="en-US"/>
              <a:t>New State: When a task is newly created.</a:t>
            </a:r>
            <a:endParaRPr/>
          </a:p>
          <a:p>
            <a:pPr indent="-274320" lvl="1" marL="548640" rtl="0" algn="l">
              <a:spcBef>
                <a:spcPts val="440"/>
              </a:spcBef>
              <a:spcAft>
                <a:spcPts val="0"/>
              </a:spcAft>
              <a:buSzPts val="1540"/>
              <a:buChar char="⚪"/>
            </a:pPr>
            <a:r>
              <a:rPr lang="en-US"/>
              <a:t>Ready: When the task is waiting in the ready queue for its turn.</a:t>
            </a:r>
            <a:endParaRPr/>
          </a:p>
          <a:p>
            <a:pPr indent="-274320" lvl="1" marL="548640" rtl="0" algn="l">
              <a:spcBef>
                <a:spcPts val="440"/>
              </a:spcBef>
              <a:spcAft>
                <a:spcPts val="0"/>
              </a:spcAft>
              <a:buSzPts val="1540"/>
              <a:buChar char="⚪"/>
            </a:pPr>
            <a:r>
              <a:rPr lang="en-US"/>
              <a:t>Running: When instructions of the task are being executed by CPU.</a:t>
            </a:r>
            <a:endParaRPr/>
          </a:p>
          <a:p>
            <a:pPr indent="-274320" lvl="1" marL="548640" rtl="0" algn="l">
              <a:spcBef>
                <a:spcPts val="440"/>
              </a:spcBef>
              <a:spcAft>
                <a:spcPts val="0"/>
              </a:spcAft>
              <a:buSzPts val="1540"/>
              <a:buChar char="⚪"/>
            </a:pPr>
            <a:r>
              <a:rPr lang="en-US"/>
              <a:t>Waiting: When the task is waiting for an I/O event or reception of a signal.</a:t>
            </a:r>
            <a:endParaRPr/>
          </a:p>
          <a:p>
            <a:pPr indent="-274320" lvl="1" marL="548640" rtl="0" algn="l">
              <a:spcBef>
                <a:spcPts val="440"/>
              </a:spcBef>
              <a:spcAft>
                <a:spcPts val="0"/>
              </a:spcAft>
              <a:buSzPts val="1540"/>
              <a:buChar char="⚪"/>
            </a:pPr>
            <a:r>
              <a:rPr lang="en-US"/>
              <a:t>Terminated: The task has finished execution.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 Graph</a:t>
            </a:r>
            <a:endParaRPr/>
          </a:p>
        </p:txBody>
      </p:sp>
      <p:pic>
        <p:nvPicPr>
          <p:cNvPr id="329" name="Google Shape;329;p27"/>
          <p:cNvPicPr preferRelativeResize="0"/>
          <p:nvPr>
            <p:ph idx="1" type="body"/>
          </p:nvPr>
        </p:nvPicPr>
        <p:blipFill rotWithShape="1">
          <a:blip r:embed="rId3">
            <a:alphaModFix/>
          </a:blip>
          <a:srcRect b="0" l="0" r="0" t="0"/>
          <a:stretch/>
        </p:blipFill>
        <p:spPr>
          <a:xfrm>
            <a:off x="377031" y="2198687"/>
            <a:ext cx="8353425" cy="3228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The Resulting Output From A State</a:t>
            </a:r>
            <a:endParaRPr/>
          </a:p>
        </p:txBody>
      </p:sp>
      <p:sp>
        <p:nvSpPr>
          <p:cNvPr id="335" name="Google Shape;335;p2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T0 = Task is in new state and waiting for admission to ready queue</a:t>
            </a:r>
            <a:endParaRPr/>
          </a:p>
          <a:p>
            <a:pPr indent="-274320" lvl="0" marL="274320" rtl="0" algn="l">
              <a:spcBef>
                <a:spcPts val="540"/>
              </a:spcBef>
              <a:spcAft>
                <a:spcPts val="0"/>
              </a:spcAft>
              <a:buSzPts val="2295"/>
              <a:buChar char="⚫"/>
            </a:pPr>
            <a:r>
              <a:rPr lang="en-US"/>
              <a:t>T1 = A new task admitted to ready queue</a:t>
            </a:r>
            <a:endParaRPr/>
          </a:p>
          <a:p>
            <a:pPr indent="-274320" lvl="0" marL="274320" rtl="0" algn="l">
              <a:spcBef>
                <a:spcPts val="540"/>
              </a:spcBef>
              <a:spcAft>
                <a:spcPts val="0"/>
              </a:spcAft>
              <a:buSzPts val="2295"/>
              <a:buChar char="⚫"/>
            </a:pPr>
            <a:r>
              <a:rPr lang="en-US"/>
              <a:t>T2 = A ready task has started running</a:t>
            </a:r>
            <a:endParaRPr/>
          </a:p>
          <a:p>
            <a:pPr indent="-274320" lvl="0" marL="274320" rtl="0" algn="l">
              <a:spcBef>
                <a:spcPts val="540"/>
              </a:spcBef>
              <a:spcAft>
                <a:spcPts val="0"/>
              </a:spcAft>
              <a:buSzPts val="2295"/>
              <a:buChar char="⚫"/>
            </a:pPr>
            <a:r>
              <a:rPr lang="en-US"/>
              <a:t>T3 = Running task has been interrupted</a:t>
            </a:r>
            <a:endParaRPr/>
          </a:p>
          <a:p>
            <a:pPr indent="-274320" lvl="0" marL="274320" rtl="0" algn="l">
              <a:spcBef>
                <a:spcPts val="540"/>
              </a:spcBef>
              <a:spcAft>
                <a:spcPts val="0"/>
              </a:spcAft>
              <a:buSzPts val="2295"/>
              <a:buChar char="⚫"/>
            </a:pPr>
            <a:r>
              <a:rPr lang="en-US"/>
              <a:t>T4 = Running task is waiting for I/O or event</a:t>
            </a:r>
            <a:endParaRPr/>
          </a:p>
          <a:p>
            <a:pPr indent="-274320" lvl="0" marL="274320" rtl="0" algn="l">
              <a:spcBef>
                <a:spcPts val="540"/>
              </a:spcBef>
              <a:spcAft>
                <a:spcPts val="0"/>
              </a:spcAft>
              <a:buSzPts val="2295"/>
              <a:buChar char="⚫"/>
            </a:pPr>
            <a:r>
              <a:rPr lang="en-US"/>
              <a:t>T5 = Wait period of waiting task is over</a:t>
            </a:r>
            <a:endParaRPr/>
          </a:p>
          <a:p>
            <a:pPr indent="-274320" lvl="0" marL="274320" rtl="0" algn="l">
              <a:spcBef>
                <a:spcPts val="540"/>
              </a:spcBef>
              <a:spcAft>
                <a:spcPts val="0"/>
              </a:spcAft>
              <a:buSzPts val="2295"/>
              <a:buChar char="⚫"/>
            </a:pPr>
            <a:r>
              <a:rPr lang="en-US"/>
              <a:t>T6 = Task has completed execution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 Table</a:t>
            </a:r>
            <a:endParaRPr/>
          </a:p>
        </p:txBody>
      </p:sp>
      <p:pic>
        <p:nvPicPr>
          <p:cNvPr id="341" name="Google Shape;341;p29"/>
          <p:cNvPicPr preferRelativeResize="0"/>
          <p:nvPr>
            <p:ph idx="1" type="body"/>
          </p:nvPr>
        </p:nvPicPr>
        <p:blipFill rotWithShape="1">
          <a:blip r:embed="rId3">
            <a:alphaModFix/>
          </a:blip>
          <a:srcRect b="0" l="0" r="0" t="0"/>
          <a:stretch/>
        </p:blipFill>
        <p:spPr>
          <a:xfrm>
            <a:off x="266192" y="4013367"/>
            <a:ext cx="8504238" cy="2616033"/>
          </a:xfrm>
          <a:prstGeom prst="rect">
            <a:avLst/>
          </a:prstGeom>
          <a:noFill/>
          <a:ln>
            <a:noFill/>
          </a:ln>
        </p:spPr>
      </p:pic>
      <p:pic>
        <p:nvPicPr>
          <p:cNvPr id="342" name="Google Shape;342;p29"/>
          <p:cNvPicPr preferRelativeResize="0"/>
          <p:nvPr/>
        </p:nvPicPr>
        <p:blipFill rotWithShape="1">
          <a:blip r:embed="rId4">
            <a:alphaModFix/>
          </a:blip>
          <a:srcRect b="0" l="0" r="0" t="0"/>
          <a:stretch/>
        </p:blipFill>
        <p:spPr>
          <a:xfrm>
            <a:off x="261112" y="1676400"/>
            <a:ext cx="8353425" cy="21447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Boundary Value Analysis (BVA)</a:t>
            </a:r>
            <a:endParaRPr/>
          </a:p>
        </p:txBody>
      </p:sp>
      <p:sp>
        <p:nvSpPr>
          <p:cNvPr id="179" name="Google Shape;179;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An effective test case design requires test cases to be designed such that they maximize the probability of finding  errors.  BVA technique addresses this issue. With the experience of testing team, it has been observed that test cases designed with boundary input values have a high chance to find errors. It means that most of the failures crop up due to boundary values.</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BVA is considered a technique that uncovers the bugs at the boundary of input values. Here, boundary means the maximum or minimum value taken  by the input domain. For example, if A is an integer between 10 and 255, then boundary checking can be on 10(9,10,11) and on 255(256,255,254). Similarly, B is another integer variable between 10 and 100, then boundary checking can be on 10(9,10,11) and 100(99,100,101)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 Table-based Testing</a:t>
            </a:r>
            <a:endParaRPr/>
          </a:p>
        </p:txBody>
      </p:sp>
      <p:sp>
        <p:nvSpPr>
          <p:cNvPr id="348" name="Google Shape;348;p3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Identify the states</a:t>
            </a:r>
            <a:endParaRPr/>
          </a:p>
          <a:p>
            <a:pPr indent="-274320" lvl="0" marL="274320" rtl="0" algn="l">
              <a:spcBef>
                <a:spcPts val="540"/>
              </a:spcBef>
              <a:spcAft>
                <a:spcPts val="0"/>
              </a:spcAft>
              <a:buSzPts val="2295"/>
              <a:buChar char="⚫"/>
            </a:pPr>
            <a:r>
              <a:rPr lang="en-US"/>
              <a:t>Prepare state transition diagram after understanding transitions between states</a:t>
            </a:r>
            <a:endParaRPr/>
          </a:p>
          <a:p>
            <a:pPr indent="-274320" lvl="0" marL="274320" rtl="0" algn="l">
              <a:spcBef>
                <a:spcPts val="540"/>
              </a:spcBef>
              <a:spcAft>
                <a:spcPts val="0"/>
              </a:spcAft>
              <a:buSzPts val="2295"/>
              <a:buChar char="⚫"/>
            </a:pPr>
            <a:r>
              <a:rPr lang="en-US"/>
              <a:t>Convert the state graph into the state table as discussed earlier</a:t>
            </a:r>
            <a:endParaRPr/>
          </a:p>
          <a:p>
            <a:pPr indent="-274320" lvl="0" marL="274320" rtl="0" algn="l">
              <a:spcBef>
                <a:spcPts val="540"/>
              </a:spcBef>
              <a:spcAft>
                <a:spcPts val="0"/>
              </a:spcAft>
              <a:buSzPts val="2295"/>
              <a:buChar char="⚫"/>
            </a:pPr>
            <a:r>
              <a:rPr lang="en-US"/>
              <a:t>Analyze the state table for its completeness</a:t>
            </a:r>
            <a:endParaRPr/>
          </a:p>
          <a:p>
            <a:pPr indent="-274320" lvl="0" marL="274320" rtl="0" algn="l">
              <a:spcBef>
                <a:spcPts val="540"/>
              </a:spcBef>
              <a:spcAft>
                <a:spcPts val="0"/>
              </a:spcAft>
              <a:buSzPts val="2295"/>
              <a:buChar char="⚫"/>
            </a:pPr>
            <a:r>
              <a:rPr lang="en-US"/>
              <a:t>Create the corresponding test cases from the state table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State Table-based Testing</a:t>
            </a:r>
            <a:endParaRPr/>
          </a:p>
        </p:txBody>
      </p:sp>
      <p:pic>
        <p:nvPicPr>
          <p:cNvPr id="354" name="Google Shape;354;p31"/>
          <p:cNvPicPr preferRelativeResize="0"/>
          <p:nvPr>
            <p:ph idx="1" type="body"/>
          </p:nvPr>
        </p:nvPicPr>
        <p:blipFill rotWithShape="1">
          <a:blip r:embed="rId3">
            <a:alphaModFix/>
          </a:blip>
          <a:srcRect b="0" l="0" r="0" t="0"/>
          <a:stretch/>
        </p:blipFill>
        <p:spPr>
          <a:xfrm>
            <a:off x="990600" y="1524000"/>
            <a:ext cx="7589732" cy="4949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 Table-based Testing</a:t>
            </a:r>
            <a:endParaRPr/>
          </a:p>
        </p:txBody>
      </p:sp>
      <p:sp>
        <p:nvSpPr>
          <p:cNvPr id="360" name="Google Shape;360;p3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a:bodyPr>
          <a:lstStyle/>
          <a:p>
            <a:pPr indent="-274347" lvl="0" marL="274320" rtl="0" algn="l">
              <a:spcBef>
                <a:spcPts val="0"/>
              </a:spcBef>
              <a:spcAft>
                <a:spcPts val="0"/>
              </a:spcAft>
              <a:buSzPct val="85000"/>
              <a:buChar char="⚫"/>
            </a:pPr>
            <a:r>
              <a:rPr lang="en-US"/>
              <a:t>Boundary value analysis and equivalence class partitioning methods do not consider combinations of input conditions. These consider each input separately. There may be some critical behavior to be tested when some combinations of input conditions are considered. </a:t>
            </a:r>
            <a:endParaRPr/>
          </a:p>
          <a:p>
            <a:pPr indent="-274347" lvl="0" marL="274320" rtl="0" algn="l">
              <a:spcBef>
                <a:spcPts val="499"/>
              </a:spcBef>
              <a:spcAft>
                <a:spcPts val="0"/>
              </a:spcAft>
              <a:buSzPct val="85000"/>
              <a:buChar char="⚫"/>
            </a:pPr>
            <a:r>
              <a:rPr lang="en-US"/>
              <a:t>Decision table is another useful method to represent the information in a tabular method. It has the specialty to consider complex combinations of input conditions and resulting actions. Decision tables obtain their power from logical expressions. Each operand or variable in a logical expression takes on the value, TRUE or FALSE.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 Table Structure</a:t>
            </a:r>
            <a:endParaRPr/>
          </a:p>
        </p:txBody>
      </p:sp>
      <p:pic>
        <p:nvPicPr>
          <p:cNvPr id="366" name="Google Shape;366;p33"/>
          <p:cNvPicPr preferRelativeResize="0"/>
          <p:nvPr>
            <p:ph idx="1" type="body"/>
          </p:nvPr>
        </p:nvPicPr>
        <p:blipFill rotWithShape="1">
          <a:blip r:embed="rId3">
            <a:alphaModFix/>
          </a:blip>
          <a:srcRect b="0" l="0" r="0" t="0"/>
          <a:stretch/>
        </p:blipFill>
        <p:spPr>
          <a:xfrm>
            <a:off x="834231" y="1879600"/>
            <a:ext cx="7439025" cy="3867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Test Case Design Using Decision Table</a:t>
            </a:r>
            <a:endParaRPr/>
          </a:p>
        </p:txBody>
      </p:sp>
      <p:sp>
        <p:nvSpPr>
          <p:cNvPr id="372" name="Google Shape;372;p3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For designing test cases from a decision table, following interpretations should be done:</a:t>
            </a:r>
            <a:endParaRPr/>
          </a:p>
          <a:p>
            <a:pPr indent="-274320" lvl="1" marL="548640" rtl="0" algn="l">
              <a:spcBef>
                <a:spcPts val="440"/>
              </a:spcBef>
              <a:spcAft>
                <a:spcPts val="0"/>
              </a:spcAft>
              <a:buSzPts val="1540"/>
              <a:buChar char="⚪"/>
            </a:pPr>
            <a:r>
              <a:rPr lang="en-US"/>
              <a:t>Interpret condition stubs as the inputs for the test case.</a:t>
            </a:r>
            <a:endParaRPr/>
          </a:p>
          <a:p>
            <a:pPr indent="-274320" lvl="1" marL="548640" rtl="0" algn="l">
              <a:spcBef>
                <a:spcPts val="440"/>
              </a:spcBef>
              <a:spcAft>
                <a:spcPts val="0"/>
              </a:spcAft>
              <a:buSzPts val="1540"/>
              <a:buChar char="⚪"/>
            </a:pPr>
            <a:r>
              <a:rPr lang="en-US"/>
              <a:t>Interpret action stubs as the expected output for the test case.</a:t>
            </a:r>
            <a:endParaRPr/>
          </a:p>
          <a:p>
            <a:pPr indent="-274320" lvl="1" marL="548640" rtl="0" algn="l">
              <a:spcBef>
                <a:spcPts val="440"/>
              </a:spcBef>
              <a:spcAft>
                <a:spcPts val="0"/>
              </a:spcAft>
              <a:buSzPts val="1540"/>
              <a:buChar char="⚪"/>
            </a:pPr>
            <a:r>
              <a:rPr lang="en-US"/>
              <a:t>Rule, which is the combination of input conditions, becomes the test case itself.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sp>
        <p:nvSpPr>
          <p:cNvPr id="378" name="Google Shape;378;p3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 program calculates the total salary of an employee with the conditions that if the working hours are less than or equal to 48, then give normal salary. The hours over 48 on normal working days are calculated at the rate of 1.25 of the salary. However, on holidays or Sundays, the hours are calculated at the rate of 2.00 times of the salary. Design test cases using decision table testing.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pic>
        <p:nvPicPr>
          <p:cNvPr id="384" name="Google Shape;384;p36"/>
          <p:cNvPicPr preferRelativeResize="0"/>
          <p:nvPr>
            <p:ph idx="1" type="body"/>
          </p:nvPr>
        </p:nvPicPr>
        <p:blipFill rotWithShape="1">
          <a:blip r:embed="rId3">
            <a:alphaModFix/>
          </a:blip>
          <a:srcRect b="0" l="0" r="0" t="0"/>
          <a:stretch/>
        </p:blipFill>
        <p:spPr>
          <a:xfrm>
            <a:off x="228600" y="1371600"/>
            <a:ext cx="8504238" cy="31300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pic>
        <p:nvPicPr>
          <p:cNvPr id="390" name="Google Shape;390;p37"/>
          <p:cNvPicPr preferRelativeResize="0"/>
          <p:nvPr>
            <p:ph idx="1" type="body"/>
          </p:nvPr>
        </p:nvPicPr>
        <p:blipFill rotWithShape="1">
          <a:blip r:embed="rId3">
            <a:alphaModFix/>
          </a:blip>
          <a:srcRect b="0" l="0" r="0" t="0"/>
          <a:stretch/>
        </p:blipFill>
        <p:spPr>
          <a:xfrm>
            <a:off x="888209" y="1527175"/>
            <a:ext cx="7331070" cy="4572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Cause-effect Graphing Based Testing</a:t>
            </a:r>
            <a:endParaRPr/>
          </a:p>
        </p:txBody>
      </p:sp>
      <p:sp>
        <p:nvSpPr>
          <p:cNvPr id="396" name="Google Shape;396;p3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a:bodyPr>
          <a:lstStyle/>
          <a:p>
            <a:pPr indent="-274347" lvl="0" marL="274320" rtl="0" algn="l">
              <a:spcBef>
                <a:spcPts val="0"/>
              </a:spcBef>
              <a:spcAft>
                <a:spcPts val="0"/>
              </a:spcAft>
              <a:buSzPct val="85000"/>
              <a:buChar char="⚫"/>
            </a:pPr>
            <a:r>
              <a:rPr lang="en-US"/>
              <a:t>The Cause and Effect Graph is a dynamic test case writing technique. Here causes are the input conditions and effects are the results of those input conditions.</a:t>
            </a:r>
            <a:endParaRPr/>
          </a:p>
          <a:p>
            <a:pPr indent="-139544" lvl="0" marL="274320" rtl="0" algn="l">
              <a:spcBef>
                <a:spcPts val="499"/>
              </a:spcBef>
              <a:spcAft>
                <a:spcPts val="0"/>
              </a:spcAft>
              <a:buSzPct val="85000"/>
              <a:buNone/>
            </a:pPr>
            <a:r>
              <a:t/>
            </a:r>
            <a:endParaRPr/>
          </a:p>
          <a:p>
            <a:pPr indent="-274347" lvl="0" marL="274320" rtl="0" algn="l">
              <a:spcBef>
                <a:spcPts val="499"/>
              </a:spcBef>
              <a:spcAft>
                <a:spcPts val="0"/>
              </a:spcAft>
              <a:buSzPct val="85000"/>
              <a:buChar char="⚫"/>
            </a:pPr>
            <a:r>
              <a:rPr lang="en-US"/>
              <a:t>Cause-Effect Graph is a technique that starts with a set of requirements and determines the minimum possible test cases for maximum test coverage which reduces test execution time and cost. The goal is to reduce the total number of test cases, still achieving the desired application quality by covering the necessary test cases for maximum coverage.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Basic Notation for Cause-Effect Graph</a:t>
            </a:r>
            <a:endParaRPr/>
          </a:p>
        </p:txBody>
      </p:sp>
      <p:pic>
        <p:nvPicPr>
          <p:cNvPr id="402" name="Google Shape;402;p39"/>
          <p:cNvPicPr preferRelativeResize="0"/>
          <p:nvPr/>
        </p:nvPicPr>
        <p:blipFill rotWithShape="1">
          <a:blip r:embed="rId3">
            <a:alphaModFix/>
          </a:blip>
          <a:srcRect b="0" l="0" r="0" t="0"/>
          <a:stretch/>
        </p:blipFill>
        <p:spPr>
          <a:xfrm>
            <a:off x="4267200" y="1524000"/>
            <a:ext cx="2667000" cy="1048224"/>
          </a:xfrm>
          <a:prstGeom prst="rect">
            <a:avLst/>
          </a:prstGeom>
          <a:noFill/>
          <a:ln>
            <a:noFill/>
          </a:ln>
        </p:spPr>
      </p:pic>
      <p:sp>
        <p:nvSpPr>
          <p:cNvPr id="403" name="Google Shape;403;p39"/>
          <p:cNvSpPr txBox="1"/>
          <p:nvPr/>
        </p:nvSpPr>
        <p:spPr>
          <a:xfrm>
            <a:off x="1219200" y="1786502"/>
            <a:ext cx="14446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Identity</a:t>
            </a:r>
            <a:endParaRPr/>
          </a:p>
        </p:txBody>
      </p:sp>
      <p:pic>
        <p:nvPicPr>
          <p:cNvPr id="404" name="Google Shape;404;p39"/>
          <p:cNvPicPr preferRelativeResize="0"/>
          <p:nvPr/>
        </p:nvPicPr>
        <p:blipFill rotWithShape="1">
          <a:blip r:embed="rId4">
            <a:alphaModFix/>
          </a:blip>
          <a:srcRect b="0" l="0" r="0" t="0"/>
          <a:stretch/>
        </p:blipFill>
        <p:spPr>
          <a:xfrm>
            <a:off x="4267200" y="3108672"/>
            <a:ext cx="2667000" cy="783077"/>
          </a:xfrm>
          <a:prstGeom prst="rect">
            <a:avLst/>
          </a:prstGeom>
          <a:noFill/>
          <a:ln>
            <a:noFill/>
          </a:ln>
        </p:spPr>
      </p:pic>
      <p:sp>
        <p:nvSpPr>
          <p:cNvPr id="405" name="Google Shape;405;p39"/>
          <p:cNvSpPr txBox="1"/>
          <p:nvPr/>
        </p:nvSpPr>
        <p:spPr>
          <a:xfrm>
            <a:off x="1295400" y="3167390"/>
            <a:ext cx="7777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Not</a:t>
            </a:r>
            <a:endParaRPr/>
          </a:p>
        </p:txBody>
      </p:sp>
      <p:pic>
        <p:nvPicPr>
          <p:cNvPr id="406" name="Google Shape;406;p39"/>
          <p:cNvPicPr preferRelativeResize="0"/>
          <p:nvPr/>
        </p:nvPicPr>
        <p:blipFill rotWithShape="1">
          <a:blip r:embed="rId5">
            <a:alphaModFix/>
          </a:blip>
          <a:srcRect b="0" l="0" r="0" t="0"/>
          <a:stretch/>
        </p:blipFill>
        <p:spPr>
          <a:xfrm>
            <a:off x="4305300" y="4285777"/>
            <a:ext cx="2667000" cy="1257300"/>
          </a:xfrm>
          <a:prstGeom prst="rect">
            <a:avLst/>
          </a:prstGeom>
          <a:noFill/>
          <a:ln>
            <a:noFill/>
          </a:ln>
        </p:spPr>
      </p:pic>
      <p:sp>
        <p:nvSpPr>
          <p:cNvPr id="407" name="Google Shape;407;p39"/>
          <p:cNvSpPr txBox="1"/>
          <p:nvPr/>
        </p:nvSpPr>
        <p:spPr>
          <a:xfrm>
            <a:off x="1393923" y="4652817"/>
            <a:ext cx="704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Boundary Value Checking (BVC)</a:t>
            </a:r>
            <a:endParaRPr/>
          </a:p>
        </p:txBody>
      </p:sp>
      <p:sp>
        <p:nvSpPr>
          <p:cNvPr id="185" name="Google Shape;185;p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In this method, the test cases are designed by holding one variable at its extreme value and other variables at their nominal values in the input domain.</a:t>
            </a:r>
            <a:endParaRPr/>
          </a:p>
          <a:p>
            <a:pPr indent="-274320" lvl="0" marL="274320" rtl="0" algn="l">
              <a:spcBef>
                <a:spcPts val="540"/>
              </a:spcBef>
              <a:spcAft>
                <a:spcPts val="0"/>
              </a:spcAft>
              <a:buSzPts val="2295"/>
              <a:buChar char="⚫"/>
            </a:pPr>
            <a:r>
              <a:rPr lang="en-US"/>
              <a:t>The variable at its extreme value can be selected at:</a:t>
            </a:r>
            <a:endParaRPr/>
          </a:p>
          <a:p>
            <a:pPr indent="-274320" lvl="1" marL="548640" rtl="0" algn="l">
              <a:spcBef>
                <a:spcPts val="440"/>
              </a:spcBef>
              <a:spcAft>
                <a:spcPts val="0"/>
              </a:spcAft>
              <a:buSzPts val="1540"/>
              <a:buChar char="⚪"/>
            </a:pPr>
            <a:r>
              <a:rPr lang="en-US"/>
              <a:t>Minimum value (Min)</a:t>
            </a:r>
            <a:endParaRPr/>
          </a:p>
          <a:p>
            <a:pPr indent="-274320" lvl="1" marL="548640" rtl="0" algn="l">
              <a:spcBef>
                <a:spcPts val="440"/>
              </a:spcBef>
              <a:spcAft>
                <a:spcPts val="0"/>
              </a:spcAft>
              <a:buSzPts val="1540"/>
              <a:buChar char="⚪"/>
            </a:pPr>
            <a:r>
              <a:rPr lang="en-US"/>
              <a:t>Value just above the minimum value (Min</a:t>
            </a:r>
            <a:r>
              <a:rPr baseline="30000" lang="en-US"/>
              <a:t>+</a:t>
            </a:r>
            <a:r>
              <a:rPr lang="en-US"/>
              <a:t>)</a:t>
            </a:r>
            <a:endParaRPr/>
          </a:p>
          <a:p>
            <a:pPr indent="-274320" lvl="1" marL="548640" rtl="0" algn="l">
              <a:spcBef>
                <a:spcPts val="440"/>
              </a:spcBef>
              <a:spcAft>
                <a:spcPts val="0"/>
              </a:spcAft>
              <a:buSzPts val="1540"/>
              <a:buChar char="⚪"/>
            </a:pPr>
            <a:r>
              <a:rPr lang="en-US"/>
              <a:t>Maximum value (Max)</a:t>
            </a:r>
            <a:endParaRPr/>
          </a:p>
          <a:p>
            <a:pPr indent="-274320" lvl="1" marL="548640" rtl="0" algn="l">
              <a:spcBef>
                <a:spcPts val="440"/>
              </a:spcBef>
              <a:spcAft>
                <a:spcPts val="0"/>
              </a:spcAft>
              <a:buSzPts val="1540"/>
              <a:buChar char="⚪"/>
            </a:pPr>
            <a:r>
              <a:rPr lang="en-US"/>
              <a:t>Value just below the maximum value (Max</a:t>
            </a:r>
            <a:r>
              <a:rPr baseline="30000" lang="en-US"/>
              <a:t>−</a:t>
            </a:r>
            <a:r>
              <a:rPr lang="en-US"/>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Basic Notation for Cause-Effect Graph</a:t>
            </a:r>
            <a:endParaRPr/>
          </a:p>
        </p:txBody>
      </p:sp>
      <p:sp>
        <p:nvSpPr>
          <p:cNvPr id="414" name="Google Shape;414;p40"/>
          <p:cNvSpPr txBox="1"/>
          <p:nvPr/>
        </p:nvSpPr>
        <p:spPr>
          <a:xfrm>
            <a:off x="1066800" y="1828800"/>
            <a:ext cx="9701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AND</a:t>
            </a:r>
            <a:endParaRPr/>
          </a:p>
        </p:txBody>
      </p:sp>
      <p:pic>
        <p:nvPicPr>
          <p:cNvPr id="415" name="Google Shape;415;p40"/>
          <p:cNvPicPr preferRelativeResize="0"/>
          <p:nvPr/>
        </p:nvPicPr>
        <p:blipFill rotWithShape="1">
          <a:blip r:embed="rId3">
            <a:alphaModFix/>
          </a:blip>
          <a:srcRect b="0" l="0" r="0" t="0"/>
          <a:stretch/>
        </p:blipFill>
        <p:spPr>
          <a:xfrm>
            <a:off x="3276600" y="1813857"/>
            <a:ext cx="2895600" cy="1081743"/>
          </a:xfrm>
          <a:prstGeom prst="rect">
            <a:avLst/>
          </a:prstGeom>
          <a:noFill/>
          <a:ln>
            <a:noFill/>
          </a:ln>
        </p:spPr>
      </p:pic>
      <p:sp>
        <p:nvSpPr>
          <p:cNvPr id="416" name="Google Shape;416;p40"/>
          <p:cNvSpPr txBox="1"/>
          <p:nvPr/>
        </p:nvSpPr>
        <p:spPr>
          <a:xfrm>
            <a:off x="4419600" y="2099935"/>
            <a:ext cx="437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Georgia"/>
                <a:ea typeface="Georgia"/>
                <a:cs typeface="Georgia"/>
                <a:sym typeface="Georgia"/>
              </a:rPr>
              <a:t>^</a:t>
            </a:r>
            <a:endParaRPr b="1" sz="1800">
              <a:solidFill>
                <a:schemeClr val="dk1"/>
              </a:solidFill>
              <a:latin typeface="Georgia"/>
              <a:ea typeface="Georgia"/>
              <a:cs typeface="Georgia"/>
              <a:sym typeface="Georgia"/>
            </a:endParaRPr>
          </a:p>
        </p:txBody>
      </p:sp>
      <p:pic>
        <p:nvPicPr>
          <p:cNvPr id="417" name="Google Shape;417;p40"/>
          <p:cNvPicPr preferRelativeResize="0"/>
          <p:nvPr/>
        </p:nvPicPr>
        <p:blipFill rotWithShape="1">
          <a:blip r:embed="rId4">
            <a:alphaModFix/>
          </a:blip>
          <a:srcRect b="0" l="0" r="0" t="0"/>
          <a:stretch/>
        </p:blipFill>
        <p:spPr>
          <a:xfrm>
            <a:off x="3276600" y="3278992"/>
            <a:ext cx="2971800" cy="1196439"/>
          </a:xfrm>
          <a:prstGeom prst="rect">
            <a:avLst/>
          </a:prstGeom>
          <a:noFill/>
          <a:ln>
            <a:noFill/>
          </a:ln>
        </p:spPr>
      </p:pic>
      <p:sp>
        <p:nvSpPr>
          <p:cNvPr id="418" name="Google Shape;418;p40"/>
          <p:cNvSpPr txBox="1"/>
          <p:nvPr/>
        </p:nvSpPr>
        <p:spPr>
          <a:xfrm>
            <a:off x="1066800" y="3429000"/>
            <a:ext cx="16850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Exclusive</a:t>
            </a:r>
            <a:endParaRPr/>
          </a:p>
        </p:txBody>
      </p:sp>
      <p:pic>
        <p:nvPicPr>
          <p:cNvPr id="419" name="Google Shape;419;p40"/>
          <p:cNvPicPr preferRelativeResize="0"/>
          <p:nvPr/>
        </p:nvPicPr>
        <p:blipFill rotWithShape="1">
          <a:blip r:embed="rId5">
            <a:alphaModFix/>
          </a:blip>
          <a:srcRect b="0" l="0" r="0" t="0"/>
          <a:stretch/>
        </p:blipFill>
        <p:spPr>
          <a:xfrm>
            <a:off x="3276600" y="4724400"/>
            <a:ext cx="2971800" cy="1371600"/>
          </a:xfrm>
          <a:prstGeom prst="rect">
            <a:avLst/>
          </a:prstGeom>
          <a:noFill/>
          <a:ln>
            <a:noFill/>
          </a:ln>
        </p:spPr>
      </p:pic>
      <p:sp>
        <p:nvSpPr>
          <p:cNvPr id="420" name="Google Shape;420;p40"/>
          <p:cNvSpPr txBox="1"/>
          <p:nvPr/>
        </p:nvSpPr>
        <p:spPr>
          <a:xfrm>
            <a:off x="990600" y="5029200"/>
            <a:ext cx="16209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Inclusive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Basic Notation for Cause-Effect Graph</a:t>
            </a:r>
            <a:endParaRPr/>
          </a:p>
        </p:txBody>
      </p:sp>
      <p:sp>
        <p:nvSpPr>
          <p:cNvPr id="427" name="Google Shape;427;p41"/>
          <p:cNvSpPr txBox="1"/>
          <p:nvPr/>
        </p:nvSpPr>
        <p:spPr>
          <a:xfrm>
            <a:off x="1143000" y="1981200"/>
            <a:ext cx="310694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One and Only One</a:t>
            </a:r>
            <a:endParaRPr/>
          </a:p>
        </p:txBody>
      </p:sp>
      <p:pic>
        <p:nvPicPr>
          <p:cNvPr id="428" name="Google Shape;428;p41"/>
          <p:cNvPicPr preferRelativeResize="0"/>
          <p:nvPr/>
        </p:nvPicPr>
        <p:blipFill rotWithShape="1">
          <a:blip r:embed="rId3">
            <a:alphaModFix/>
          </a:blip>
          <a:srcRect b="0" l="0" r="0" t="0"/>
          <a:stretch/>
        </p:blipFill>
        <p:spPr>
          <a:xfrm>
            <a:off x="5029200" y="1752599"/>
            <a:ext cx="2667000" cy="1267485"/>
          </a:xfrm>
          <a:prstGeom prst="rect">
            <a:avLst/>
          </a:prstGeom>
          <a:noFill/>
          <a:ln>
            <a:noFill/>
          </a:ln>
        </p:spPr>
      </p:pic>
      <p:pic>
        <p:nvPicPr>
          <p:cNvPr id="429" name="Google Shape;429;p41"/>
          <p:cNvPicPr preferRelativeResize="0"/>
          <p:nvPr/>
        </p:nvPicPr>
        <p:blipFill rotWithShape="1">
          <a:blip r:embed="rId4">
            <a:alphaModFix/>
          </a:blip>
          <a:srcRect b="0" l="0" r="0" t="0"/>
          <a:stretch/>
        </p:blipFill>
        <p:spPr>
          <a:xfrm>
            <a:off x="5029200" y="3505200"/>
            <a:ext cx="2743200" cy="1428750"/>
          </a:xfrm>
          <a:prstGeom prst="rect">
            <a:avLst/>
          </a:prstGeom>
          <a:noFill/>
          <a:ln>
            <a:noFill/>
          </a:ln>
        </p:spPr>
      </p:pic>
      <p:sp>
        <p:nvSpPr>
          <p:cNvPr id="430" name="Google Shape;430;p41"/>
          <p:cNvSpPr txBox="1"/>
          <p:nvPr/>
        </p:nvSpPr>
        <p:spPr>
          <a:xfrm>
            <a:off x="1219200" y="3830361"/>
            <a:ext cx="159851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eorgia"/>
                <a:ea typeface="Georgia"/>
                <a:cs typeface="Georgia"/>
                <a:sym typeface="Georgia"/>
              </a:rPr>
              <a:t>Requires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sp>
        <p:nvSpPr>
          <p:cNvPr id="436" name="Google Shape;436;p4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b="0" i="0" lang="en-US">
                <a:solidFill>
                  <a:srgbClr val="3A3A3A"/>
                </a:solidFill>
                <a:latin typeface="Work Sans"/>
                <a:ea typeface="Work Sans"/>
                <a:cs typeface="Work Sans"/>
                <a:sym typeface="Work Sans"/>
              </a:rPr>
              <a:t>The “Print message” is software that reads two characters and, depending on their values, messages is printed.</a:t>
            </a:r>
            <a:endParaRPr/>
          </a:p>
          <a:p>
            <a:pPr indent="-274320" lvl="1" marL="548640" rtl="0" algn="l">
              <a:spcBef>
                <a:spcPts val="440"/>
              </a:spcBef>
              <a:spcAft>
                <a:spcPts val="0"/>
              </a:spcAft>
              <a:buSzPts val="1540"/>
              <a:buFont typeface="Arial"/>
              <a:buChar char="•"/>
            </a:pPr>
            <a:r>
              <a:rPr b="0" i="0" lang="en-US">
                <a:solidFill>
                  <a:srgbClr val="3A3A3A"/>
                </a:solidFill>
                <a:latin typeface="Work Sans"/>
                <a:ea typeface="Work Sans"/>
                <a:cs typeface="Work Sans"/>
                <a:sym typeface="Work Sans"/>
              </a:rPr>
              <a:t>The first character must be an “A” or a “B”.</a:t>
            </a:r>
            <a:endParaRPr/>
          </a:p>
          <a:p>
            <a:pPr indent="-274320" lvl="1" marL="548640" rtl="0" algn="l">
              <a:spcBef>
                <a:spcPts val="440"/>
              </a:spcBef>
              <a:spcAft>
                <a:spcPts val="0"/>
              </a:spcAft>
              <a:buSzPts val="1540"/>
              <a:buFont typeface="Arial"/>
              <a:buChar char="•"/>
            </a:pPr>
            <a:r>
              <a:rPr b="0" i="0" lang="en-US">
                <a:solidFill>
                  <a:srgbClr val="3A3A3A"/>
                </a:solidFill>
                <a:latin typeface="Work Sans"/>
                <a:ea typeface="Work Sans"/>
                <a:cs typeface="Work Sans"/>
                <a:sym typeface="Work Sans"/>
              </a:rPr>
              <a:t>The second character must be a digit.</a:t>
            </a:r>
            <a:endParaRPr/>
          </a:p>
          <a:p>
            <a:pPr indent="-274320" lvl="1" marL="548640" rtl="0" algn="l">
              <a:spcBef>
                <a:spcPts val="440"/>
              </a:spcBef>
              <a:spcAft>
                <a:spcPts val="0"/>
              </a:spcAft>
              <a:buSzPts val="1540"/>
              <a:buFont typeface="Arial"/>
              <a:buChar char="•"/>
            </a:pPr>
            <a:r>
              <a:rPr b="0" i="0" lang="en-US">
                <a:solidFill>
                  <a:srgbClr val="3A3A3A"/>
                </a:solidFill>
                <a:latin typeface="Work Sans"/>
                <a:ea typeface="Work Sans"/>
                <a:cs typeface="Work Sans"/>
                <a:sym typeface="Work Sans"/>
              </a:rPr>
              <a:t>If the first character is an “A” or “B” and the second character is a digit, then the file must be updated.</a:t>
            </a:r>
            <a:endParaRPr/>
          </a:p>
          <a:p>
            <a:pPr indent="-274320" lvl="1" marL="548640" rtl="0" algn="l">
              <a:spcBef>
                <a:spcPts val="440"/>
              </a:spcBef>
              <a:spcAft>
                <a:spcPts val="0"/>
              </a:spcAft>
              <a:buSzPts val="1540"/>
              <a:buFont typeface="Arial"/>
              <a:buChar char="•"/>
            </a:pPr>
            <a:r>
              <a:rPr b="0" i="0" lang="en-US">
                <a:solidFill>
                  <a:srgbClr val="3A3A3A"/>
                </a:solidFill>
                <a:latin typeface="Work Sans"/>
                <a:ea typeface="Work Sans"/>
                <a:cs typeface="Work Sans"/>
                <a:sym typeface="Work Sans"/>
              </a:rPr>
              <a:t>If the first character is incorrect (not an “A” or “B”), the message X must be printed.</a:t>
            </a:r>
            <a:endParaRPr/>
          </a:p>
          <a:p>
            <a:pPr indent="-274320" lvl="1" marL="548640" rtl="0" algn="l">
              <a:spcBef>
                <a:spcPts val="440"/>
              </a:spcBef>
              <a:spcAft>
                <a:spcPts val="0"/>
              </a:spcAft>
              <a:buSzPts val="1540"/>
              <a:buFont typeface="Arial"/>
              <a:buChar char="•"/>
            </a:pPr>
            <a:r>
              <a:rPr b="0" i="0" lang="en-US">
                <a:solidFill>
                  <a:srgbClr val="3A3A3A"/>
                </a:solidFill>
                <a:latin typeface="Work Sans"/>
                <a:ea typeface="Work Sans"/>
                <a:cs typeface="Work Sans"/>
                <a:sym typeface="Work Sans"/>
              </a:rPr>
              <a:t>If the second character is incorrect (not a digit), the message Y must be printed.</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Identify The Causes and Effects</a:t>
            </a:r>
            <a:endParaRPr/>
          </a:p>
        </p:txBody>
      </p:sp>
      <p:sp>
        <p:nvSpPr>
          <p:cNvPr id="442" name="Google Shape;442;p4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b="1" i="0" lang="en-US">
                <a:solidFill>
                  <a:srgbClr val="3A3A3A"/>
                </a:solidFill>
                <a:latin typeface="Work Sans"/>
                <a:ea typeface="Work Sans"/>
                <a:cs typeface="Work Sans"/>
                <a:sym typeface="Work Sans"/>
              </a:rPr>
              <a:t>The Causes of this situation are:</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C1 – First character is A</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C2 – First character is B</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C3 – the Second character is a digit</a:t>
            </a:r>
            <a:endParaRPr/>
          </a:p>
          <a:p>
            <a:pPr indent="-274320" lvl="0" marL="274320" rtl="0" algn="l">
              <a:spcBef>
                <a:spcPts val="540"/>
              </a:spcBef>
              <a:spcAft>
                <a:spcPts val="0"/>
              </a:spcAft>
              <a:buSzPts val="2295"/>
              <a:buChar char="⚫"/>
            </a:pPr>
            <a:r>
              <a:rPr b="1" i="0" lang="en-US">
                <a:solidFill>
                  <a:srgbClr val="3A3A3A"/>
                </a:solidFill>
                <a:latin typeface="Work Sans"/>
                <a:ea typeface="Work Sans"/>
                <a:cs typeface="Work Sans"/>
                <a:sym typeface="Work Sans"/>
              </a:rPr>
              <a:t>The Effects (results) for this situation are:</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E1 – Update the file</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E2 – Print message “X”</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E3 – Print message “Y”</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Nodes for Causes And Effects</a:t>
            </a:r>
            <a:endParaRPr/>
          </a:p>
        </p:txBody>
      </p:sp>
      <p:pic>
        <p:nvPicPr>
          <p:cNvPr descr="Cause and effect graph testing 2" id="448" name="Google Shape;448;p44"/>
          <p:cNvPicPr preferRelativeResize="0"/>
          <p:nvPr>
            <p:ph idx="1" type="body"/>
          </p:nvPr>
        </p:nvPicPr>
        <p:blipFill rotWithShape="1">
          <a:blip r:embed="rId3">
            <a:alphaModFix/>
          </a:blip>
          <a:srcRect b="0" l="0" r="0" t="0"/>
          <a:stretch/>
        </p:blipFill>
        <p:spPr>
          <a:xfrm>
            <a:off x="2624931" y="2351087"/>
            <a:ext cx="3857625" cy="2924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Understand The Constraints for E1</a:t>
            </a:r>
            <a:endParaRPr/>
          </a:p>
        </p:txBody>
      </p:sp>
      <p:sp>
        <p:nvSpPr>
          <p:cNvPr id="454" name="Google Shape;454;p4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a:bodyPr>
          <a:lstStyle/>
          <a:p>
            <a:pPr indent="-274347" lvl="0" marL="274320" rtl="0" algn="l">
              <a:spcBef>
                <a:spcPts val="0"/>
              </a:spcBef>
              <a:spcAft>
                <a:spcPts val="0"/>
              </a:spcAft>
              <a:buSzPct val="85000"/>
              <a:buChar char="⚫"/>
            </a:pPr>
            <a:r>
              <a:rPr b="0" i="0" lang="en-US">
                <a:solidFill>
                  <a:srgbClr val="3A3A3A"/>
                </a:solidFill>
                <a:latin typeface="Work Sans"/>
                <a:ea typeface="Work Sans"/>
                <a:cs typeface="Work Sans"/>
                <a:sym typeface="Work Sans"/>
              </a:rPr>
              <a:t>Effect E1 is for updating the file. The file is updated when</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  The first character is “A” and the second character is a digit</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  The first character is “B” and the second character is a digit</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  The first character can either be “A” or “B” and cannot be both.</a:t>
            </a:r>
            <a:endParaRPr/>
          </a:p>
          <a:p>
            <a:pPr indent="-274347" lvl="0" marL="274320" rtl="0" algn="l">
              <a:spcBef>
                <a:spcPts val="499"/>
              </a:spcBef>
              <a:spcAft>
                <a:spcPts val="0"/>
              </a:spcAft>
              <a:buSzPct val="85000"/>
              <a:buChar char="⚫"/>
            </a:pPr>
            <a:r>
              <a:rPr b="0" i="0" lang="en-US">
                <a:solidFill>
                  <a:srgbClr val="3A3A3A"/>
                </a:solidFill>
                <a:latin typeface="Work Sans"/>
                <a:ea typeface="Work Sans"/>
                <a:cs typeface="Work Sans"/>
                <a:sym typeface="Work Sans"/>
              </a:rPr>
              <a:t>Now let’s put these 3 points in symbolic form:</a:t>
            </a:r>
            <a:endParaRPr/>
          </a:p>
          <a:p>
            <a:pPr indent="-274347" lvl="0" marL="274320" rtl="0" algn="l">
              <a:spcBef>
                <a:spcPts val="499"/>
              </a:spcBef>
              <a:spcAft>
                <a:spcPts val="0"/>
              </a:spcAft>
              <a:buSzPct val="85000"/>
              <a:buChar char="⚫"/>
            </a:pPr>
            <a:r>
              <a:rPr b="0" i="0" lang="en-US">
                <a:solidFill>
                  <a:srgbClr val="3A3A3A"/>
                </a:solidFill>
                <a:latin typeface="Work Sans"/>
                <a:ea typeface="Work Sans"/>
                <a:cs typeface="Work Sans"/>
                <a:sym typeface="Work Sans"/>
              </a:rPr>
              <a:t>For E1 to be true – the following are the causes:</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  C1 and C3 should be true</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  C2 and C3 should be true</a:t>
            </a:r>
            <a:br>
              <a:rPr b="0" i="0" lang="en-US">
                <a:solidFill>
                  <a:srgbClr val="3A3A3A"/>
                </a:solidFill>
                <a:latin typeface="Work Sans"/>
                <a:ea typeface="Work Sans"/>
                <a:cs typeface="Work Sans"/>
                <a:sym typeface="Work Sans"/>
              </a:rPr>
            </a:br>
            <a:r>
              <a:rPr b="0" i="0" lang="en-US">
                <a:solidFill>
                  <a:srgbClr val="3A3A3A"/>
                </a:solidFill>
                <a:latin typeface="Work Sans"/>
                <a:ea typeface="Work Sans"/>
                <a:cs typeface="Work Sans"/>
                <a:sym typeface="Work Sans"/>
              </a:rPr>
              <a:t>–  C1 and C2 cannot be true together. This means C1 and C2 are mutually exclusive.</a:t>
            </a:r>
            <a:endParaRPr/>
          </a:p>
          <a:p>
            <a:pPr indent="-139544" lvl="0" marL="274320" rtl="0" algn="l">
              <a:spcBef>
                <a:spcPts val="499"/>
              </a:spcBef>
              <a:spcAft>
                <a:spcPts val="0"/>
              </a:spcAft>
              <a:buSzPct val="85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Represent The Constraints in The Graph</a:t>
            </a:r>
            <a:endParaRPr/>
          </a:p>
        </p:txBody>
      </p:sp>
      <p:pic>
        <p:nvPicPr>
          <p:cNvPr descr="Cause and effect graph testing 4" id="460" name="Google Shape;460;p46"/>
          <p:cNvPicPr preferRelativeResize="0"/>
          <p:nvPr>
            <p:ph idx="1" type="body"/>
          </p:nvPr>
        </p:nvPicPr>
        <p:blipFill rotWithShape="1">
          <a:blip r:embed="rId3">
            <a:alphaModFix/>
          </a:blip>
          <a:srcRect b="0" l="0" r="0" t="0"/>
          <a:stretch/>
        </p:blipFill>
        <p:spPr>
          <a:xfrm>
            <a:off x="2234406" y="2308225"/>
            <a:ext cx="4638675" cy="3009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Draw Edges for E2</a:t>
            </a:r>
            <a:endParaRPr/>
          </a:p>
        </p:txBody>
      </p:sp>
      <p:sp>
        <p:nvSpPr>
          <p:cNvPr id="466" name="Google Shape;466;p4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b="0" i="0" lang="en-US">
                <a:solidFill>
                  <a:srgbClr val="3A3A3A"/>
                </a:solidFill>
                <a:latin typeface="Work Sans"/>
                <a:ea typeface="Work Sans"/>
                <a:cs typeface="Work Sans"/>
                <a:sym typeface="Work Sans"/>
              </a:rPr>
              <a:t>E2 states print message “X”. Message X will be printed when the First character is neither A nor B.</a:t>
            </a:r>
            <a:br>
              <a:rPr lang="en-US"/>
            </a:br>
            <a:r>
              <a:rPr b="0" i="0" lang="en-US">
                <a:solidFill>
                  <a:srgbClr val="3A3A3A"/>
                </a:solidFill>
                <a:latin typeface="Work Sans"/>
                <a:ea typeface="Work Sans"/>
                <a:cs typeface="Work Sans"/>
                <a:sym typeface="Work Sans"/>
              </a:rPr>
              <a:t>This means Effect E2 will hold true when either C1 OR C2 is invalid. So the graph for Effect E2 is shown as (In blue line)</a:t>
            </a:r>
            <a:endParaRPr/>
          </a:p>
        </p:txBody>
      </p:sp>
      <p:pic>
        <p:nvPicPr>
          <p:cNvPr descr="Cause and effect graph testing 5" id="467" name="Google Shape;467;p47"/>
          <p:cNvPicPr preferRelativeResize="0"/>
          <p:nvPr/>
        </p:nvPicPr>
        <p:blipFill rotWithShape="1">
          <a:blip r:embed="rId3">
            <a:alphaModFix/>
          </a:blip>
          <a:srcRect b="0" l="0" r="0" t="0"/>
          <a:stretch/>
        </p:blipFill>
        <p:spPr>
          <a:xfrm>
            <a:off x="3276600" y="3276600"/>
            <a:ext cx="4429125" cy="2981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Draw Edges for E3</a:t>
            </a:r>
            <a:endParaRPr/>
          </a:p>
        </p:txBody>
      </p:sp>
      <p:sp>
        <p:nvSpPr>
          <p:cNvPr id="473" name="Google Shape;473;p4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b="0" i="0" lang="en-US">
                <a:solidFill>
                  <a:srgbClr val="3A3A3A"/>
                </a:solidFill>
                <a:latin typeface="Work Sans"/>
                <a:ea typeface="Work Sans"/>
                <a:cs typeface="Work Sans"/>
                <a:sym typeface="Work Sans"/>
              </a:rPr>
              <a:t>E3 states print message “Y”. Message Y will be printed when the Second character is incorrect.</a:t>
            </a:r>
            <a:br>
              <a:rPr lang="en-US"/>
            </a:br>
            <a:r>
              <a:rPr b="0" i="0" lang="en-US">
                <a:solidFill>
                  <a:srgbClr val="3A3A3A"/>
                </a:solidFill>
                <a:latin typeface="Work Sans"/>
                <a:ea typeface="Work Sans"/>
                <a:cs typeface="Work Sans"/>
                <a:sym typeface="Work Sans"/>
              </a:rPr>
              <a:t>This means Effect E3 will hold true when C3 is invalid. So the graph for Effect E3 is shown as (In Green line)</a:t>
            </a:r>
            <a:endParaRPr/>
          </a:p>
        </p:txBody>
      </p:sp>
      <p:pic>
        <p:nvPicPr>
          <p:cNvPr descr="Cause and effect graph testing 6" id="474" name="Google Shape;474;p48"/>
          <p:cNvPicPr preferRelativeResize="0"/>
          <p:nvPr/>
        </p:nvPicPr>
        <p:blipFill rotWithShape="1">
          <a:blip r:embed="rId3">
            <a:alphaModFix/>
          </a:blip>
          <a:srcRect b="0" l="0" r="0" t="0"/>
          <a:stretch/>
        </p:blipFill>
        <p:spPr>
          <a:xfrm>
            <a:off x="2209800" y="3251073"/>
            <a:ext cx="4362450" cy="2857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 Table</a:t>
            </a:r>
            <a:endParaRPr/>
          </a:p>
        </p:txBody>
      </p:sp>
      <p:sp>
        <p:nvSpPr>
          <p:cNvPr id="480" name="Google Shape;480;p4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128587" lvl="0" marL="274320" rtl="0" algn="l">
              <a:spcBef>
                <a:spcPts val="0"/>
              </a:spcBef>
              <a:spcAft>
                <a:spcPts val="0"/>
              </a:spcAft>
              <a:buSzPts val="2295"/>
              <a:buNone/>
            </a:pPr>
            <a:r>
              <a:t/>
            </a:r>
            <a:endParaRPr/>
          </a:p>
        </p:txBody>
      </p:sp>
      <p:pic>
        <p:nvPicPr>
          <p:cNvPr descr="Cause and effect graph testing 7" id="481" name="Google Shape;481;p49"/>
          <p:cNvPicPr preferRelativeResize="0"/>
          <p:nvPr/>
        </p:nvPicPr>
        <p:blipFill rotWithShape="1">
          <a:blip r:embed="rId3">
            <a:alphaModFix/>
          </a:blip>
          <a:srcRect b="0" l="0" r="0" t="0"/>
          <a:stretch/>
        </p:blipFill>
        <p:spPr>
          <a:xfrm>
            <a:off x="762000" y="2514600"/>
            <a:ext cx="1566863" cy="3298659"/>
          </a:xfrm>
          <a:prstGeom prst="rect">
            <a:avLst/>
          </a:prstGeom>
          <a:noFill/>
          <a:ln>
            <a:noFill/>
          </a:ln>
        </p:spPr>
      </p:pic>
      <p:pic>
        <p:nvPicPr>
          <p:cNvPr descr="Cause and effect graph testing 8" id="482" name="Google Shape;482;p49"/>
          <p:cNvPicPr preferRelativeResize="0"/>
          <p:nvPr/>
        </p:nvPicPr>
        <p:blipFill rotWithShape="1">
          <a:blip r:embed="rId4">
            <a:alphaModFix/>
          </a:blip>
          <a:srcRect b="0" l="0" r="0" t="0"/>
          <a:stretch/>
        </p:blipFill>
        <p:spPr>
          <a:xfrm>
            <a:off x="2895600" y="2743200"/>
            <a:ext cx="2438502" cy="29557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Boundary Value Checking (BVC)</a:t>
            </a:r>
            <a:endParaRPr/>
          </a:p>
        </p:txBody>
      </p:sp>
      <p:sp>
        <p:nvSpPr>
          <p:cNvPr id="191" name="Google Shape;191;p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95"/>
              <a:buChar char="⚫"/>
            </a:pPr>
            <a:r>
              <a:rPr lang="en-US"/>
              <a:t>Let us take the example of two variables, A and B. If we consider all the  above combinations with nominal values, then following test can be designed:</a:t>
            </a:r>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nom</a:t>
            </a:r>
            <a:r>
              <a:rPr lang="en-US">
                <a:solidFill>
                  <a:schemeClr val="dk1"/>
                </a:solidFill>
              </a:rPr>
              <a:t>, B</a:t>
            </a:r>
            <a:r>
              <a:rPr baseline="-25000" lang="en-US">
                <a:solidFill>
                  <a:schemeClr val="dk1"/>
                </a:solidFill>
              </a:rPr>
              <a:t>min</a:t>
            </a:r>
            <a:endParaRPr baseline="-25000">
              <a:solidFill>
                <a:schemeClr val="dk1"/>
              </a:solidFill>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nom</a:t>
            </a:r>
            <a:r>
              <a:rPr lang="en-US">
                <a:solidFill>
                  <a:schemeClr val="dk1"/>
                </a:solidFill>
              </a:rPr>
              <a:t>, B</a:t>
            </a:r>
            <a:r>
              <a:rPr baseline="-25000" lang="en-US">
                <a:solidFill>
                  <a:schemeClr val="dk1"/>
                </a:solidFill>
              </a:rPr>
              <a:t>min+</a:t>
            </a:r>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nom</a:t>
            </a:r>
            <a:r>
              <a:rPr lang="en-US">
                <a:solidFill>
                  <a:schemeClr val="dk1"/>
                </a:solidFill>
              </a:rPr>
              <a:t>, B</a:t>
            </a:r>
            <a:r>
              <a:rPr baseline="-25000" lang="en-US">
                <a:solidFill>
                  <a:schemeClr val="dk1"/>
                </a:solidFill>
              </a:rPr>
              <a:t>max</a:t>
            </a:r>
            <a:endParaRPr baseline="-25000">
              <a:solidFill>
                <a:schemeClr val="dk1"/>
              </a:solidFill>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nom</a:t>
            </a:r>
            <a:r>
              <a:rPr lang="en-US">
                <a:solidFill>
                  <a:schemeClr val="dk1"/>
                </a:solidFill>
              </a:rPr>
              <a:t>, B</a:t>
            </a:r>
            <a:r>
              <a:rPr baseline="-25000" lang="en-US">
                <a:solidFill>
                  <a:schemeClr val="dk1"/>
                </a:solidFill>
              </a:rPr>
              <a:t>max–</a:t>
            </a:r>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min</a:t>
            </a:r>
            <a:r>
              <a:rPr lang="en-US">
                <a:solidFill>
                  <a:schemeClr val="dk1"/>
                </a:solidFill>
              </a:rPr>
              <a:t>, B</a:t>
            </a:r>
            <a:r>
              <a:rPr baseline="-25000" lang="en-US">
                <a:solidFill>
                  <a:schemeClr val="dk1"/>
                </a:solidFill>
              </a:rPr>
              <a:t>nom</a:t>
            </a:r>
            <a:r>
              <a:rPr lang="en-US">
                <a:solidFill>
                  <a:schemeClr val="dk1"/>
                </a:solidFill>
              </a:rPr>
              <a:t> </a:t>
            </a:r>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min+</a:t>
            </a:r>
            <a:r>
              <a:rPr lang="en-US">
                <a:solidFill>
                  <a:schemeClr val="dk1"/>
                </a:solidFill>
              </a:rPr>
              <a:t>, B</a:t>
            </a:r>
            <a:r>
              <a:rPr baseline="-25000" lang="en-US">
                <a:solidFill>
                  <a:schemeClr val="dk1"/>
                </a:solidFill>
              </a:rPr>
              <a:t>nom</a:t>
            </a:r>
            <a:r>
              <a:rPr lang="en-US">
                <a:solidFill>
                  <a:schemeClr val="dk1"/>
                </a:solidFill>
              </a:rPr>
              <a:t> </a:t>
            </a:r>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max</a:t>
            </a:r>
            <a:r>
              <a:rPr lang="en-US">
                <a:solidFill>
                  <a:schemeClr val="dk1"/>
                </a:solidFill>
              </a:rPr>
              <a:t>, B</a:t>
            </a:r>
            <a:r>
              <a:rPr baseline="-25000" lang="en-US">
                <a:solidFill>
                  <a:schemeClr val="dk1"/>
                </a:solidFill>
              </a:rPr>
              <a:t>nom</a:t>
            </a:r>
            <a:endParaRPr baseline="-25000">
              <a:solidFill>
                <a:schemeClr val="dk1"/>
              </a:solidFill>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max–</a:t>
            </a:r>
            <a:r>
              <a:rPr lang="en-US">
                <a:solidFill>
                  <a:schemeClr val="dk1"/>
                </a:solidFill>
              </a:rPr>
              <a:t>, B</a:t>
            </a:r>
            <a:r>
              <a:rPr baseline="-25000" lang="en-US">
                <a:solidFill>
                  <a:schemeClr val="dk1"/>
                </a:solidFill>
              </a:rPr>
              <a:t>nom</a:t>
            </a:r>
            <a:r>
              <a:rPr lang="en-US">
                <a:solidFill>
                  <a:schemeClr val="dk1"/>
                </a:solidFill>
              </a:rPr>
              <a:t> </a:t>
            </a:r>
            <a:endParaRPr/>
          </a:p>
          <a:p>
            <a:pPr indent="-457200" lvl="1" marL="731520" rtl="0" algn="l">
              <a:spcBef>
                <a:spcPts val="440"/>
              </a:spcBef>
              <a:spcAft>
                <a:spcPts val="0"/>
              </a:spcAft>
              <a:buClr>
                <a:srgbClr val="C00000"/>
              </a:buClr>
              <a:buSzPts val="1540"/>
              <a:buFont typeface="Georgia"/>
              <a:buAutoNum type="arabicPeriod"/>
            </a:pPr>
            <a:r>
              <a:rPr lang="en-US">
                <a:solidFill>
                  <a:schemeClr val="dk1"/>
                </a:solidFill>
              </a:rPr>
              <a:t>A</a:t>
            </a:r>
            <a:r>
              <a:rPr baseline="-25000" lang="en-US">
                <a:solidFill>
                  <a:schemeClr val="dk1"/>
                </a:solidFill>
              </a:rPr>
              <a:t>nom</a:t>
            </a:r>
            <a:r>
              <a:rPr lang="en-US">
                <a:solidFill>
                  <a:schemeClr val="dk1"/>
                </a:solidFill>
              </a:rPr>
              <a:t>, B</a:t>
            </a:r>
            <a:r>
              <a:rPr baseline="-25000" lang="en-US">
                <a:solidFill>
                  <a:schemeClr val="dk1"/>
                </a:solidFill>
              </a:rPr>
              <a:t>nom</a:t>
            </a:r>
            <a:r>
              <a:rPr lang="en-US">
                <a:solidFill>
                  <a:schemeClr val="dk1"/>
                </a:solidFill>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 Table</a:t>
            </a:r>
            <a:endParaRPr/>
          </a:p>
        </p:txBody>
      </p:sp>
      <p:pic>
        <p:nvPicPr>
          <p:cNvPr descr="Cause and effect graph testing 7" id="488" name="Google Shape;488;p50"/>
          <p:cNvPicPr preferRelativeResize="0"/>
          <p:nvPr/>
        </p:nvPicPr>
        <p:blipFill rotWithShape="1">
          <a:blip r:embed="rId3">
            <a:alphaModFix/>
          </a:blip>
          <a:srcRect b="0" l="0" r="0" t="0"/>
          <a:stretch/>
        </p:blipFill>
        <p:spPr>
          <a:xfrm>
            <a:off x="762000" y="2514600"/>
            <a:ext cx="1566863" cy="3298659"/>
          </a:xfrm>
          <a:prstGeom prst="rect">
            <a:avLst/>
          </a:prstGeom>
          <a:noFill/>
          <a:ln>
            <a:noFill/>
          </a:ln>
        </p:spPr>
      </p:pic>
      <p:pic>
        <p:nvPicPr>
          <p:cNvPr descr="Cause and effect graph testing 8" id="489" name="Google Shape;489;p50"/>
          <p:cNvPicPr preferRelativeResize="0"/>
          <p:nvPr/>
        </p:nvPicPr>
        <p:blipFill rotWithShape="1">
          <a:blip r:embed="rId4">
            <a:alphaModFix/>
          </a:blip>
          <a:srcRect b="0" l="0" r="0" t="0"/>
          <a:stretch/>
        </p:blipFill>
        <p:spPr>
          <a:xfrm>
            <a:off x="2895600" y="2743200"/>
            <a:ext cx="2438502" cy="2955759"/>
          </a:xfrm>
          <a:prstGeom prst="rect">
            <a:avLst/>
          </a:prstGeom>
          <a:noFill/>
          <a:ln>
            <a:noFill/>
          </a:ln>
        </p:spPr>
      </p:pic>
      <p:pic>
        <p:nvPicPr>
          <p:cNvPr descr="Cause and effect graph testing 9" id="490" name="Google Shape;490;p50"/>
          <p:cNvPicPr preferRelativeResize="0"/>
          <p:nvPr>
            <p:ph idx="1" type="body"/>
          </p:nvPr>
        </p:nvPicPr>
        <p:blipFill rotWithShape="1">
          <a:blip r:embed="rId5">
            <a:alphaModFix/>
          </a:blip>
          <a:srcRect b="0" l="0" r="0" t="0"/>
          <a:stretch/>
        </p:blipFill>
        <p:spPr>
          <a:xfrm>
            <a:off x="5638800" y="2743200"/>
            <a:ext cx="3044190" cy="2590800"/>
          </a:xfrm>
          <a:prstGeom prst="rect">
            <a:avLst/>
          </a:prstGeom>
          <a:noFill/>
          <a:ln>
            <a:noFill/>
          </a:ln>
        </p:spPr>
      </p:pic>
      <p:sp>
        <p:nvSpPr>
          <p:cNvPr id="491" name="Google Shape;491;p50"/>
          <p:cNvSpPr txBox="1"/>
          <p:nvPr/>
        </p:nvSpPr>
        <p:spPr>
          <a:xfrm>
            <a:off x="1981200" y="1562695"/>
            <a:ext cx="621009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A3A3A"/>
                </a:solidFill>
                <a:latin typeface="Work Sans"/>
                <a:ea typeface="Work Sans"/>
                <a:cs typeface="Work Sans"/>
                <a:sym typeface="Work Sans"/>
              </a:rPr>
              <a:t>Now for E1 to be “1” (true), we have the below two conditions –</a:t>
            </a:r>
            <a:br>
              <a:rPr lang="en-US" sz="1800">
                <a:solidFill>
                  <a:schemeClr val="dk1"/>
                </a:solidFill>
                <a:latin typeface="Georgia"/>
                <a:ea typeface="Georgia"/>
                <a:cs typeface="Georgia"/>
                <a:sym typeface="Georgia"/>
              </a:rPr>
            </a:br>
            <a:r>
              <a:rPr b="0" i="0" lang="en-US" sz="1800">
                <a:solidFill>
                  <a:srgbClr val="3A3A3A"/>
                </a:solidFill>
                <a:latin typeface="Work Sans"/>
                <a:ea typeface="Work Sans"/>
                <a:cs typeface="Work Sans"/>
                <a:sym typeface="Work Sans"/>
              </a:rPr>
              <a:t>C1 AND C3 will be true</a:t>
            </a:r>
            <a:br>
              <a:rPr lang="en-US" sz="1800">
                <a:solidFill>
                  <a:schemeClr val="dk1"/>
                </a:solidFill>
                <a:latin typeface="Georgia"/>
                <a:ea typeface="Georgia"/>
                <a:cs typeface="Georgia"/>
                <a:sym typeface="Georgia"/>
              </a:rPr>
            </a:br>
            <a:r>
              <a:rPr b="0" i="0" lang="en-US" sz="1800">
                <a:solidFill>
                  <a:srgbClr val="3A3A3A"/>
                </a:solidFill>
                <a:latin typeface="Work Sans"/>
                <a:ea typeface="Work Sans"/>
                <a:cs typeface="Work Sans"/>
                <a:sym typeface="Work Sans"/>
              </a:rPr>
              <a:t>C2 AND C3 will be true</a:t>
            </a:r>
            <a:endParaRPr sz="1800">
              <a:solidFill>
                <a:schemeClr val="dk1"/>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Decision Table</a:t>
            </a:r>
            <a:endParaRPr/>
          </a:p>
        </p:txBody>
      </p:sp>
      <p:pic>
        <p:nvPicPr>
          <p:cNvPr descr="Cause and effect graph testing 12" id="497" name="Google Shape;497;p51"/>
          <p:cNvPicPr preferRelativeResize="0"/>
          <p:nvPr>
            <p:ph idx="1" type="body"/>
          </p:nvPr>
        </p:nvPicPr>
        <p:blipFill rotWithShape="1">
          <a:blip r:embed="rId3">
            <a:alphaModFix/>
          </a:blip>
          <a:srcRect b="0" l="0" r="0" t="0"/>
          <a:stretch/>
        </p:blipFill>
        <p:spPr>
          <a:xfrm>
            <a:off x="544909" y="2286000"/>
            <a:ext cx="7800975" cy="2971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END OF CHAPTER</a:t>
            </a:r>
            <a:endParaRPr/>
          </a:p>
        </p:txBody>
      </p:sp>
      <p:sp>
        <p:nvSpPr>
          <p:cNvPr id="503" name="Google Shape;503;p52"/>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Robustness Testing Method</a:t>
            </a:r>
            <a:endParaRPr/>
          </a:p>
        </p:txBody>
      </p:sp>
      <p:sp>
        <p:nvSpPr>
          <p:cNvPr id="197" name="Google Shape;197;p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idea of BVC can be extended such that boundary values are exceeded as:</a:t>
            </a:r>
            <a:endParaRPr/>
          </a:p>
          <a:p>
            <a:pPr indent="-274320" lvl="1" marL="548640" rtl="0" algn="l">
              <a:spcBef>
                <a:spcPts val="440"/>
              </a:spcBef>
              <a:spcAft>
                <a:spcPts val="0"/>
              </a:spcAft>
              <a:buSzPts val="1540"/>
              <a:buChar char="⚪"/>
            </a:pPr>
            <a:r>
              <a:rPr lang="en-US"/>
              <a:t>value just greater than the Maximum value (Max</a:t>
            </a:r>
            <a:r>
              <a:rPr baseline="30000" lang="en-US"/>
              <a:t>+</a:t>
            </a:r>
            <a:r>
              <a:rPr lang="en-US"/>
              <a:t>)</a:t>
            </a:r>
            <a:endParaRPr/>
          </a:p>
          <a:p>
            <a:pPr indent="-274320" lvl="1" marL="548640" rtl="0" algn="l">
              <a:spcBef>
                <a:spcPts val="440"/>
              </a:spcBef>
              <a:spcAft>
                <a:spcPts val="0"/>
              </a:spcAft>
              <a:buSzPts val="1540"/>
              <a:buChar char="⚪"/>
            </a:pPr>
            <a:r>
              <a:rPr lang="en-US"/>
              <a:t>value just less than Minimum value (Min</a:t>
            </a:r>
            <a:r>
              <a:rPr baseline="30000" lang="en-US"/>
              <a:t>−</a:t>
            </a:r>
            <a:r>
              <a:rPr lang="en-US"/>
              <a:t>) </a:t>
            </a:r>
            <a:endParaRPr/>
          </a:p>
          <a:p>
            <a:pPr indent="-274320" lvl="0" marL="274320" rtl="0" algn="l">
              <a:spcBef>
                <a:spcPts val="540"/>
              </a:spcBef>
              <a:spcAft>
                <a:spcPts val="0"/>
              </a:spcAft>
              <a:buSzPts val="2295"/>
              <a:buChar char="⚫"/>
            </a:pPr>
            <a:r>
              <a:rPr lang="en-US"/>
              <a:t>When test cases are designed considering the above points in addition to BVC, it is called robustness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Robustness Testing Method</a:t>
            </a:r>
            <a:endParaRPr/>
          </a:p>
        </p:txBody>
      </p:sp>
      <p:sp>
        <p:nvSpPr>
          <p:cNvPr id="203" name="Google Shape;203;p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457200" lvl="1" marL="731520" rtl="0" algn="l">
              <a:spcBef>
                <a:spcPts val="0"/>
              </a:spcBef>
              <a:spcAft>
                <a:spcPts val="0"/>
              </a:spcAft>
              <a:buClr>
                <a:srgbClr val="C00000"/>
              </a:buClr>
              <a:buSzPct val="70000"/>
              <a:buFont typeface="Georgia"/>
              <a:buAutoNum type="arabicPeriod"/>
            </a:pPr>
            <a:r>
              <a:rPr lang="en-US"/>
              <a:t>A</a:t>
            </a:r>
            <a:r>
              <a:rPr baseline="-25000" lang="en-US"/>
              <a:t>nom</a:t>
            </a:r>
            <a:r>
              <a:rPr lang="en-US"/>
              <a:t>, B</a:t>
            </a:r>
            <a:r>
              <a:rPr baseline="-25000" lang="en-US"/>
              <a:t>min</a:t>
            </a:r>
            <a:endParaRPr baseline="-25000"/>
          </a:p>
          <a:p>
            <a:pPr indent="-457200" lvl="1" marL="731520" rtl="0" algn="l">
              <a:spcBef>
                <a:spcPts val="407"/>
              </a:spcBef>
              <a:spcAft>
                <a:spcPts val="0"/>
              </a:spcAft>
              <a:buClr>
                <a:srgbClr val="C00000"/>
              </a:buClr>
              <a:buSzPct val="70000"/>
              <a:buFont typeface="Georgia"/>
              <a:buAutoNum type="arabicPeriod"/>
            </a:pPr>
            <a:r>
              <a:rPr lang="en-US"/>
              <a:t>A</a:t>
            </a:r>
            <a:r>
              <a:rPr baseline="-25000" lang="en-US"/>
              <a:t>nom</a:t>
            </a:r>
            <a:r>
              <a:rPr lang="en-US"/>
              <a:t>, B</a:t>
            </a:r>
            <a:r>
              <a:rPr baseline="-25000" lang="en-US"/>
              <a:t>min+</a:t>
            </a:r>
            <a:endParaRPr/>
          </a:p>
          <a:p>
            <a:pPr indent="-457200" lvl="1" marL="731520" rtl="0" algn="l">
              <a:spcBef>
                <a:spcPts val="407"/>
              </a:spcBef>
              <a:spcAft>
                <a:spcPts val="0"/>
              </a:spcAft>
              <a:buClr>
                <a:srgbClr val="C00000"/>
              </a:buClr>
              <a:buSzPct val="70000"/>
              <a:buFont typeface="Georgia"/>
              <a:buAutoNum type="arabicPeriod"/>
            </a:pPr>
            <a:r>
              <a:rPr lang="en-US"/>
              <a:t>A</a:t>
            </a:r>
            <a:r>
              <a:rPr baseline="-25000" lang="en-US"/>
              <a:t>nom</a:t>
            </a:r>
            <a:r>
              <a:rPr lang="en-US"/>
              <a:t>, B</a:t>
            </a:r>
            <a:r>
              <a:rPr baseline="-25000" lang="en-US"/>
              <a:t>max</a:t>
            </a:r>
            <a:endParaRPr baseline="-25000"/>
          </a:p>
          <a:p>
            <a:pPr indent="-457200" lvl="1" marL="731520" rtl="0" algn="l">
              <a:spcBef>
                <a:spcPts val="407"/>
              </a:spcBef>
              <a:spcAft>
                <a:spcPts val="0"/>
              </a:spcAft>
              <a:buClr>
                <a:srgbClr val="C00000"/>
              </a:buClr>
              <a:buSzPct val="70000"/>
              <a:buFont typeface="Georgia"/>
              <a:buAutoNum type="arabicPeriod"/>
            </a:pPr>
            <a:r>
              <a:rPr lang="en-US"/>
              <a:t>A</a:t>
            </a:r>
            <a:r>
              <a:rPr baseline="-25000" lang="en-US"/>
              <a:t>nom</a:t>
            </a:r>
            <a:r>
              <a:rPr lang="en-US"/>
              <a:t>, B</a:t>
            </a:r>
            <a:r>
              <a:rPr baseline="-25000" lang="en-US"/>
              <a:t>max–</a:t>
            </a:r>
            <a:endParaRPr/>
          </a:p>
          <a:p>
            <a:pPr indent="-457200" lvl="1" marL="731520" rtl="0" algn="l">
              <a:spcBef>
                <a:spcPts val="407"/>
              </a:spcBef>
              <a:spcAft>
                <a:spcPts val="0"/>
              </a:spcAft>
              <a:buClr>
                <a:srgbClr val="C00000"/>
              </a:buClr>
              <a:buSzPct val="70000"/>
              <a:buFont typeface="Georgia"/>
              <a:buAutoNum type="arabicPeriod"/>
            </a:pPr>
            <a:r>
              <a:rPr lang="en-US"/>
              <a:t>A</a:t>
            </a:r>
            <a:r>
              <a:rPr baseline="-25000" lang="en-US"/>
              <a:t>min</a:t>
            </a:r>
            <a:r>
              <a:rPr lang="en-US"/>
              <a:t>, B</a:t>
            </a:r>
            <a:r>
              <a:rPr baseline="-25000" lang="en-US"/>
              <a:t>nom</a:t>
            </a:r>
            <a:r>
              <a:rPr lang="en-US"/>
              <a:t> </a:t>
            </a:r>
            <a:endParaRPr/>
          </a:p>
          <a:p>
            <a:pPr indent="-457200" lvl="1" marL="731520" rtl="0" algn="l">
              <a:spcBef>
                <a:spcPts val="407"/>
              </a:spcBef>
              <a:spcAft>
                <a:spcPts val="0"/>
              </a:spcAft>
              <a:buClr>
                <a:srgbClr val="C00000"/>
              </a:buClr>
              <a:buSzPct val="70000"/>
              <a:buFont typeface="Georgia"/>
              <a:buAutoNum type="arabicPeriod"/>
            </a:pPr>
            <a:r>
              <a:rPr lang="en-US"/>
              <a:t>A</a:t>
            </a:r>
            <a:r>
              <a:rPr baseline="-25000" lang="en-US"/>
              <a:t>min+</a:t>
            </a:r>
            <a:r>
              <a:rPr lang="en-US"/>
              <a:t>, B</a:t>
            </a:r>
            <a:r>
              <a:rPr baseline="-25000" lang="en-US"/>
              <a:t>nom</a:t>
            </a:r>
            <a:r>
              <a:rPr lang="en-US"/>
              <a:t> </a:t>
            </a:r>
            <a:endParaRPr/>
          </a:p>
          <a:p>
            <a:pPr indent="-457200" lvl="1" marL="731520" rtl="0" algn="l">
              <a:spcBef>
                <a:spcPts val="407"/>
              </a:spcBef>
              <a:spcAft>
                <a:spcPts val="0"/>
              </a:spcAft>
              <a:buClr>
                <a:srgbClr val="C00000"/>
              </a:buClr>
              <a:buSzPct val="70000"/>
              <a:buFont typeface="Georgia"/>
              <a:buAutoNum type="arabicPeriod"/>
            </a:pPr>
            <a:r>
              <a:rPr lang="en-US"/>
              <a:t>A</a:t>
            </a:r>
            <a:r>
              <a:rPr baseline="-25000" lang="en-US"/>
              <a:t>max</a:t>
            </a:r>
            <a:r>
              <a:rPr lang="en-US"/>
              <a:t>, B</a:t>
            </a:r>
            <a:r>
              <a:rPr baseline="-25000" lang="en-US"/>
              <a:t>nom</a:t>
            </a:r>
            <a:endParaRPr baseline="-25000"/>
          </a:p>
          <a:p>
            <a:pPr indent="-457200" lvl="1" marL="731520" rtl="0" algn="l">
              <a:spcBef>
                <a:spcPts val="407"/>
              </a:spcBef>
              <a:spcAft>
                <a:spcPts val="0"/>
              </a:spcAft>
              <a:buClr>
                <a:srgbClr val="C00000"/>
              </a:buClr>
              <a:buSzPct val="70000"/>
              <a:buFont typeface="Georgia"/>
              <a:buAutoNum type="arabicPeriod"/>
            </a:pPr>
            <a:r>
              <a:rPr lang="en-US"/>
              <a:t>A</a:t>
            </a:r>
            <a:r>
              <a:rPr baseline="-25000" lang="en-US"/>
              <a:t>max–</a:t>
            </a:r>
            <a:r>
              <a:rPr lang="en-US"/>
              <a:t>, B</a:t>
            </a:r>
            <a:r>
              <a:rPr baseline="-25000" lang="en-US"/>
              <a:t>nom</a:t>
            </a:r>
            <a:r>
              <a:rPr lang="en-US"/>
              <a:t> </a:t>
            </a:r>
            <a:endParaRPr/>
          </a:p>
          <a:p>
            <a:pPr indent="-457200" lvl="1" marL="731520" rtl="0" algn="l">
              <a:spcBef>
                <a:spcPts val="407"/>
              </a:spcBef>
              <a:spcAft>
                <a:spcPts val="0"/>
              </a:spcAft>
              <a:buClr>
                <a:srgbClr val="C00000"/>
              </a:buClr>
              <a:buSzPct val="70000"/>
              <a:buFont typeface="Georgia"/>
              <a:buAutoNum type="arabicPeriod"/>
            </a:pPr>
            <a:r>
              <a:rPr lang="en-US"/>
              <a:t>A</a:t>
            </a:r>
            <a:r>
              <a:rPr baseline="-25000" lang="en-US"/>
              <a:t>nom</a:t>
            </a:r>
            <a:r>
              <a:rPr lang="en-US"/>
              <a:t>, B</a:t>
            </a:r>
            <a:r>
              <a:rPr baseline="-25000" lang="en-US"/>
              <a:t>nom</a:t>
            </a:r>
            <a:endParaRPr baseline="-25000"/>
          </a:p>
          <a:p>
            <a:pPr indent="-457200" lvl="1" marL="731520" rtl="0" algn="l">
              <a:spcBef>
                <a:spcPts val="407"/>
              </a:spcBef>
              <a:spcAft>
                <a:spcPts val="0"/>
              </a:spcAft>
              <a:buClr>
                <a:srgbClr val="C00000"/>
              </a:buClr>
              <a:buSzPct val="70000"/>
              <a:buFont typeface="Georgia"/>
              <a:buAutoNum type="arabicPeriod"/>
            </a:pPr>
            <a:r>
              <a:rPr b="1" lang="en-US">
                <a:solidFill>
                  <a:srgbClr val="C00000"/>
                </a:solidFill>
              </a:rPr>
              <a:t>A</a:t>
            </a:r>
            <a:r>
              <a:rPr b="1" baseline="-25000" lang="en-US">
                <a:solidFill>
                  <a:srgbClr val="C00000"/>
                </a:solidFill>
              </a:rPr>
              <a:t>max+</a:t>
            </a:r>
            <a:r>
              <a:rPr b="1" lang="en-US">
                <a:solidFill>
                  <a:srgbClr val="C00000"/>
                </a:solidFill>
              </a:rPr>
              <a:t>, B</a:t>
            </a:r>
            <a:r>
              <a:rPr b="1" baseline="-25000" lang="en-US">
                <a:solidFill>
                  <a:srgbClr val="C00000"/>
                </a:solidFill>
              </a:rPr>
              <a:t>nom</a:t>
            </a:r>
            <a:r>
              <a:rPr b="1" lang="en-US">
                <a:solidFill>
                  <a:srgbClr val="C00000"/>
                </a:solidFill>
              </a:rPr>
              <a:t> </a:t>
            </a:r>
            <a:endParaRPr/>
          </a:p>
          <a:p>
            <a:pPr indent="-457200" lvl="1" marL="731520" rtl="0" algn="l">
              <a:spcBef>
                <a:spcPts val="407"/>
              </a:spcBef>
              <a:spcAft>
                <a:spcPts val="0"/>
              </a:spcAft>
              <a:buClr>
                <a:srgbClr val="C00000"/>
              </a:buClr>
              <a:buSzPct val="70000"/>
              <a:buFont typeface="Georgia"/>
              <a:buAutoNum type="arabicPeriod"/>
            </a:pPr>
            <a:r>
              <a:rPr b="1" lang="en-US">
                <a:solidFill>
                  <a:srgbClr val="C00000"/>
                </a:solidFill>
              </a:rPr>
              <a:t>A</a:t>
            </a:r>
            <a:r>
              <a:rPr b="1" baseline="-25000" lang="en-US">
                <a:solidFill>
                  <a:srgbClr val="C00000"/>
                </a:solidFill>
              </a:rPr>
              <a:t>min–</a:t>
            </a:r>
            <a:r>
              <a:rPr b="1" lang="en-US">
                <a:solidFill>
                  <a:srgbClr val="C00000"/>
                </a:solidFill>
              </a:rPr>
              <a:t>, B</a:t>
            </a:r>
            <a:r>
              <a:rPr b="1" baseline="-25000" lang="en-US">
                <a:solidFill>
                  <a:srgbClr val="C00000"/>
                </a:solidFill>
              </a:rPr>
              <a:t>nom</a:t>
            </a:r>
            <a:r>
              <a:rPr b="1" lang="en-US">
                <a:solidFill>
                  <a:srgbClr val="C00000"/>
                </a:solidFill>
              </a:rPr>
              <a:t> </a:t>
            </a:r>
            <a:endParaRPr/>
          </a:p>
          <a:p>
            <a:pPr indent="-457200" lvl="1" marL="731520" rtl="0" algn="l">
              <a:spcBef>
                <a:spcPts val="407"/>
              </a:spcBef>
              <a:spcAft>
                <a:spcPts val="0"/>
              </a:spcAft>
              <a:buClr>
                <a:srgbClr val="C00000"/>
              </a:buClr>
              <a:buSzPct val="70000"/>
              <a:buFont typeface="Georgia"/>
              <a:buAutoNum type="arabicPeriod"/>
            </a:pPr>
            <a:r>
              <a:rPr b="1" lang="en-US">
                <a:solidFill>
                  <a:srgbClr val="C00000"/>
                </a:solidFill>
              </a:rPr>
              <a:t>A</a:t>
            </a:r>
            <a:r>
              <a:rPr b="1" baseline="-25000" lang="en-US">
                <a:solidFill>
                  <a:srgbClr val="C00000"/>
                </a:solidFill>
              </a:rPr>
              <a:t>nom, </a:t>
            </a:r>
            <a:r>
              <a:rPr b="1" lang="en-US">
                <a:solidFill>
                  <a:srgbClr val="C00000"/>
                </a:solidFill>
              </a:rPr>
              <a:t>B</a:t>
            </a:r>
            <a:r>
              <a:rPr b="1" baseline="-25000" lang="en-US">
                <a:solidFill>
                  <a:srgbClr val="C00000"/>
                </a:solidFill>
              </a:rPr>
              <a:t>max+</a:t>
            </a:r>
            <a:endParaRPr/>
          </a:p>
          <a:p>
            <a:pPr indent="-457200" lvl="1" marL="731520" rtl="0" algn="l">
              <a:spcBef>
                <a:spcPts val="407"/>
              </a:spcBef>
              <a:spcAft>
                <a:spcPts val="0"/>
              </a:spcAft>
              <a:buClr>
                <a:srgbClr val="C00000"/>
              </a:buClr>
              <a:buSzPct val="70000"/>
              <a:buFont typeface="Georgia"/>
              <a:buAutoNum type="arabicPeriod"/>
            </a:pPr>
            <a:r>
              <a:rPr b="1" lang="en-US">
                <a:solidFill>
                  <a:srgbClr val="C00000"/>
                </a:solidFill>
              </a:rPr>
              <a:t>A</a:t>
            </a:r>
            <a:r>
              <a:rPr b="1" baseline="-25000" lang="en-US">
                <a:solidFill>
                  <a:srgbClr val="C00000"/>
                </a:solidFill>
              </a:rPr>
              <a:t>nom</a:t>
            </a:r>
            <a:r>
              <a:rPr b="1" lang="en-US">
                <a:solidFill>
                  <a:srgbClr val="C00000"/>
                </a:solidFill>
              </a:rPr>
              <a:t>, B</a:t>
            </a:r>
            <a:r>
              <a:rPr b="1" baseline="-25000" lang="en-US">
                <a:solidFill>
                  <a:srgbClr val="C00000"/>
                </a:solidFill>
              </a:rPr>
              <a:t>min–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Worst-Case Testing Method</a:t>
            </a:r>
            <a:endParaRPr/>
          </a:p>
        </p:txBody>
      </p:sp>
      <p:sp>
        <p:nvSpPr>
          <p:cNvPr id="209" name="Google Shape;209;p8"/>
          <p:cNvSpPr txBox="1"/>
          <p:nvPr>
            <p:ph idx="1" type="body"/>
          </p:nvPr>
        </p:nvSpPr>
        <p:spPr>
          <a:xfrm>
            <a:off x="685800" y="2895600"/>
            <a:ext cx="2057400" cy="3355848"/>
          </a:xfrm>
          <a:prstGeom prst="rect">
            <a:avLst/>
          </a:prstGeom>
          <a:noFill/>
          <a:ln>
            <a:noFill/>
          </a:ln>
        </p:spPr>
        <p:txBody>
          <a:bodyPr anchorCtr="0" anchor="t" bIns="45700" lIns="91425" spcFirstLastPara="1" rIns="91425" wrap="square" tIns="45700">
            <a:normAutofit fontScale="77500" lnSpcReduction="20000"/>
          </a:bodyPr>
          <a:lstStyle/>
          <a:p>
            <a:pPr indent="-457227" lvl="0" marL="457200" rtl="0" algn="l">
              <a:spcBef>
                <a:spcPts val="0"/>
              </a:spcBef>
              <a:spcAft>
                <a:spcPts val="0"/>
              </a:spcAft>
              <a:buClr>
                <a:srgbClr val="C00000"/>
              </a:buClr>
              <a:buSzPct val="85000"/>
              <a:buFont typeface="Georgia"/>
              <a:buAutoNum type="arabicPeriod"/>
            </a:pPr>
            <a:r>
              <a:rPr lang="en-US"/>
              <a:t>A</a:t>
            </a:r>
            <a:r>
              <a:rPr baseline="-25000" lang="en-US"/>
              <a:t>nom</a:t>
            </a:r>
            <a:r>
              <a:rPr lang="en-US"/>
              <a:t>, B</a:t>
            </a:r>
            <a:r>
              <a:rPr baseline="-25000" lang="en-US"/>
              <a:t>min</a:t>
            </a:r>
            <a:endParaRPr baseline="-25000"/>
          </a:p>
          <a:p>
            <a:pPr indent="-457227" lvl="0" marL="457200" rtl="0" algn="l">
              <a:spcBef>
                <a:spcPts val="418"/>
              </a:spcBef>
              <a:spcAft>
                <a:spcPts val="0"/>
              </a:spcAft>
              <a:buClr>
                <a:srgbClr val="C00000"/>
              </a:buClr>
              <a:buSzPct val="85000"/>
              <a:buFont typeface="Georgia"/>
              <a:buAutoNum type="arabicPeriod"/>
            </a:pPr>
            <a:r>
              <a:rPr lang="en-US"/>
              <a:t>A</a:t>
            </a:r>
            <a:r>
              <a:rPr baseline="-25000" lang="en-US"/>
              <a:t>nom</a:t>
            </a:r>
            <a:r>
              <a:rPr lang="en-US"/>
              <a:t>, B</a:t>
            </a:r>
            <a:r>
              <a:rPr baseline="-25000" lang="en-US"/>
              <a:t>min+</a:t>
            </a:r>
            <a:endParaRPr/>
          </a:p>
          <a:p>
            <a:pPr indent="-457227" lvl="0" marL="457200" rtl="0" algn="l">
              <a:spcBef>
                <a:spcPts val="418"/>
              </a:spcBef>
              <a:spcAft>
                <a:spcPts val="0"/>
              </a:spcAft>
              <a:buClr>
                <a:srgbClr val="C00000"/>
              </a:buClr>
              <a:buSzPct val="85000"/>
              <a:buFont typeface="Georgia"/>
              <a:buAutoNum type="arabicPeriod"/>
            </a:pPr>
            <a:r>
              <a:rPr lang="en-US"/>
              <a:t>A</a:t>
            </a:r>
            <a:r>
              <a:rPr baseline="-25000" lang="en-US"/>
              <a:t>nom</a:t>
            </a:r>
            <a:r>
              <a:rPr lang="en-US"/>
              <a:t>, B</a:t>
            </a:r>
            <a:r>
              <a:rPr baseline="-25000" lang="en-US"/>
              <a:t>max</a:t>
            </a:r>
            <a:endParaRPr baseline="-25000"/>
          </a:p>
          <a:p>
            <a:pPr indent="-457227" lvl="0" marL="457200" rtl="0" algn="l">
              <a:spcBef>
                <a:spcPts val="418"/>
              </a:spcBef>
              <a:spcAft>
                <a:spcPts val="0"/>
              </a:spcAft>
              <a:buClr>
                <a:srgbClr val="C00000"/>
              </a:buClr>
              <a:buSzPct val="85000"/>
              <a:buFont typeface="Georgia"/>
              <a:buAutoNum type="arabicPeriod"/>
            </a:pPr>
            <a:r>
              <a:rPr lang="en-US"/>
              <a:t>A</a:t>
            </a:r>
            <a:r>
              <a:rPr baseline="-25000" lang="en-US"/>
              <a:t>nom</a:t>
            </a:r>
            <a:r>
              <a:rPr lang="en-US"/>
              <a:t>, B</a:t>
            </a:r>
            <a:r>
              <a:rPr baseline="-25000" lang="en-US"/>
              <a:t>max–</a:t>
            </a:r>
            <a:endParaRPr/>
          </a:p>
          <a:p>
            <a:pPr indent="-457227" lvl="0" marL="457200" rtl="0" algn="l">
              <a:spcBef>
                <a:spcPts val="418"/>
              </a:spcBef>
              <a:spcAft>
                <a:spcPts val="0"/>
              </a:spcAft>
              <a:buClr>
                <a:srgbClr val="C00000"/>
              </a:buClr>
              <a:buSzPct val="85000"/>
              <a:buFont typeface="Georgia"/>
              <a:buAutoNum type="arabicPeriod"/>
            </a:pPr>
            <a:r>
              <a:rPr lang="en-US"/>
              <a:t>A</a:t>
            </a:r>
            <a:r>
              <a:rPr baseline="-25000" lang="en-US"/>
              <a:t>min</a:t>
            </a:r>
            <a:r>
              <a:rPr lang="en-US"/>
              <a:t>, B</a:t>
            </a:r>
            <a:r>
              <a:rPr baseline="-25000" lang="en-US"/>
              <a:t>nom</a:t>
            </a:r>
            <a:r>
              <a:rPr lang="en-US"/>
              <a:t> </a:t>
            </a:r>
            <a:endParaRPr/>
          </a:p>
          <a:p>
            <a:pPr indent="-457227" lvl="0" marL="457200" rtl="0" algn="l">
              <a:spcBef>
                <a:spcPts val="418"/>
              </a:spcBef>
              <a:spcAft>
                <a:spcPts val="0"/>
              </a:spcAft>
              <a:buClr>
                <a:srgbClr val="C00000"/>
              </a:buClr>
              <a:buSzPct val="85000"/>
              <a:buFont typeface="Georgia"/>
              <a:buAutoNum type="arabicPeriod"/>
            </a:pPr>
            <a:r>
              <a:rPr lang="en-US"/>
              <a:t>A</a:t>
            </a:r>
            <a:r>
              <a:rPr baseline="-25000" lang="en-US"/>
              <a:t>min+</a:t>
            </a:r>
            <a:r>
              <a:rPr lang="en-US"/>
              <a:t>, B</a:t>
            </a:r>
            <a:r>
              <a:rPr baseline="-25000" lang="en-US"/>
              <a:t>nom</a:t>
            </a:r>
            <a:r>
              <a:rPr lang="en-US"/>
              <a:t> </a:t>
            </a:r>
            <a:endParaRPr/>
          </a:p>
          <a:p>
            <a:pPr indent="-457227" lvl="0" marL="457200" rtl="0" algn="l">
              <a:spcBef>
                <a:spcPts val="418"/>
              </a:spcBef>
              <a:spcAft>
                <a:spcPts val="0"/>
              </a:spcAft>
              <a:buClr>
                <a:srgbClr val="C00000"/>
              </a:buClr>
              <a:buSzPct val="85000"/>
              <a:buFont typeface="Georgia"/>
              <a:buAutoNum type="arabicPeriod"/>
            </a:pPr>
            <a:r>
              <a:rPr lang="en-US"/>
              <a:t>A</a:t>
            </a:r>
            <a:r>
              <a:rPr baseline="-25000" lang="en-US"/>
              <a:t>max</a:t>
            </a:r>
            <a:r>
              <a:rPr lang="en-US"/>
              <a:t>, B</a:t>
            </a:r>
            <a:r>
              <a:rPr baseline="-25000" lang="en-US"/>
              <a:t>nom</a:t>
            </a:r>
            <a:endParaRPr baseline="-25000"/>
          </a:p>
          <a:p>
            <a:pPr indent="-457227" lvl="0" marL="457200" rtl="0" algn="l">
              <a:spcBef>
                <a:spcPts val="418"/>
              </a:spcBef>
              <a:spcAft>
                <a:spcPts val="0"/>
              </a:spcAft>
              <a:buClr>
                <a:srgbClr val="C00000"/>
              </a:buClr>
              <a:buSzPct val="85000"/>
              <a:buFont typeface="Georgia"/>
              <a:buAutoNum type="arabicPeriod"/>
            </a:pPr>
            <a:r>
              <a:rPr lang="en-US"/>
              <a:t>A</a:t>
            </a:r>
            <a:r>
              <a:rPr baseline="-25000" lang="en-US"/>
              <a:t>max–</a:t>
            </a:r>
            <a:r>
              <a:rPr lang="en-US"/>
              <a:t>, B</a:t>
            </a:r>
            <a:r>
              <a:rPr baseline="-25000" lang="en-US"/>
              <a:t>nom</a:t>
            </a:r>
            <a:r>
              <a:rPr lang="en-US"/>
              <a:t> </a:t>
            </a:r>
            <a:endParaRPr/>
          </a:p>
          <a:p>
            <a:pPr indent="-457227" lvl="0" marL="457200" rtl="0" algn="l">
              <a:spcBef>
                <a:spcPts val="418"/>
              </a:spcBef>
              <a:spcAft>
                <a:spcPts val="0"/>
              </a:spcAft>
              <a:buClr>
                <a:srgbClr val="C00000"/>
              </a:buClr>
              <a:buSzPct val="85000"/>
              <a:buFont typeface="Georgia"/>
              <a:buAutoNum type="arabicPeriod"/>
            </a:pPr>
            <a:r>
              <a:rPr lang="en-US"/>
              <a:t>A</a:t>
            </a:r>
            <a:r>
              <a:rPr baseline="-25000" lang="en-US"/>
              <a:t>nom</a:t>
            </a:r>
            <a:r>
              <a:rPr lang="en-US"/>
              <a:t>, B</a:t>
            </a:r>
            <a:r>
              <a:rPr baseline="-25000" lang="en-US"/>
              <a:t>nom</a:t>
            </a:r>
            <a:endParaRPr baseline="-25000"/>
          </a:p>
          <a:p>
            <a:pPr indent="-344284" lvl="0" marL="457200" rtl="0" algn="l">
              <a:spcBef>
                <a:spcPts val="418"/>
              </a:spcBef>
              <a:spcAft>
                <a:spcPts val="0"/>
              </a:spcAft>
              <a:buClr>
                <a:srgbClr val="C00000"/>
              </a:buClr>
              <a:buSzPct val="85000"/>
              <a:buFont typeface="Georgia"/>
              <a:buNone/>
            </a:pPr>
            <a:r>
              <a:t/>
            </a:r>
            <a:endParaRPr baseline="-25000"/>
          </a:p>
        </p:txBody>
      </p:sp>
      <p:sp>
        <p:nvSpPr>
          <p:cNvPr id="210" name="Google Shape;210;p8"/>
          <p:cNvSpPr txBox="1"/>
          <p:nvPr/>
        </p:nvSpPr>
        <p:spPr>
          <a:xfrm>
            <a:off x="454152" y="1679448"/>
            <a:ext cx="8503920" cy="4572000"/>
          </a:xfrm>
          <a:prstGeom prst="rect">
            <a:avLst/>
          </a:prstGeom>
          <a:noFill/>
          <a:ln>
            <a:noFill/>
          </a:ln>
        </p:spPr>
        <p:txBody>
          <a:bodyPr anchorCtr="0" anchor="t" bIns="45700" lIns="91425" spcFirstLastPara="1" rIns="91425" wrap="square" tIns="45700">
            <a:normAutofit/>
          </a:bodyPr>
          <a:lstStyle/>
          <a:p>
            <a:pPr indent="-128587" lvl="0" marL="274320" marR="0" rtl="0" algn="l">
              <a:spcBef>
                <a:spcPts val="0"/>
              </a:spcBef>
              <a:spcAft>
                <a:spcPts val="0"/>
              </a:spcAft>
              <a:buClr>
                <a:schemeClr val="accent1"/>
              </a:buClr>
              <a:buSzPts val="2295"/>
              <a:buFont typeface="Noto Sans Symbols"/>
              <a:buNone/>
            </a:pPr>
            <a:r>
              <a:t/>
            </a:r>
            <a:endParaRPr baseline="-25000" sz="2700">
              <a:solidFill>
                <a:schemeClr val="dk1"/>
              </a:solidFill>
              <a:latin typeface="Georgia"/>
              <a:ea typeface="Georgia"/>
              <a:cs typeface="Georgia"/>
              <a:sym typeface="Georgia"/>
            </a:endParaRPr>
          </a:p>
        </p:txBody>
      </p:sp>
      <p:sp>
        <p:nvSpPr>
          <p:cNvPr id="211" name="Google Shape;211;p8"/>
          <p:cNvSpPr txBox="1"/>
          <p:nvPr/>
        </p:nvSpPr>
        <p:spPr>
          <a:xfrm>
            <a:off x="329744" y="1371600"/>
            <a:ext cx="8628328" cy="1216152"/>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marR="0" rtl="0" algn="l">
              <a:spcBef>
                <a:spcPts val="0"/>
              </a:spcBef>
              <a:spcAft>
                <a:spcPts val="0"/>
              </a:spcAft>
              <a:buClr>
                <a:schemeClr val="accent1"/>
              </a:buClr>
              <a:buSzPct val="85000"/>
              <a:buFont typeface="Noto Sans Symbols"/>
              <a:buChar char="⚫"/>
            </a:pPr>
            <a:r>
              <a:rPr lang="en-US" sz="2700">
                <a:solidFill>
                  <a:schemeClr val="dk1"/>
                </a:solidFill>
                <a:latin typeface="Georgia"/>
                <a:ea typeface="Georgia"/>
                <a:cs typeface="Georgia"/>
                <a:sym typeface="Georgia"/>
              </a:rPr>
              <a:t>We can again extend the concept of BVC by assuming more than one variable on the boundary. It is called worst-case testing method.</a:t>
            </a:r>
            <a:endParaRPr/>
          </a:p>
          <a:p>
            <a:pPr indent="-366744" lvl="1" marL="731520" marR="0" rtl="0" algn="l">
              <a:spcBef>
                <a:spcPts val="407"/>
              </a:spcBef>
              <a:spcAft>
                <a:spcPts val="0"/>
              </a:spcAft>
              <a:buClr>
                <a:srgbClr val="C00000"/>
              </a:buClr>
              <a:buSzPct val="70000"/>
              <a:buFont typeface="Georgia"/>
              <a:buNone/>
            </a:pPr>
            <a:r>
              <a:t/>
            </a:r>
            <a:endParaRPr b="0" baseline="-25000" i="0" sz="2200" u="none" cap="none" strike="noStrike">
              <a:solidFill>
                <a:schemeClr val="dk2"/>
              </a:solidFill>
              <a:latin typeface="Georgia"/>
              <a:ea typeface="Georgia"/>
              <a:cs typeface="Georgia"/>
              <a:sym typeface="Georgia"/>
            </a:endParaRPr>
          </a:p>
        </p:txBody>
      </p:sp>
      <p:sp>
        <p:nvSpPr>
          <p:cNvPr id="212" name="Google Shape;212;p8"/>
          <p:cNvSpPr txBox="1"/>
          <p:nvPr/>
        </p:nvSpPr>
        <p:spPr>
          <a:xfrm>
            <a:off x="3615208" y="2908072"/>
            <a:ext cx="2057400" cy="3355848"/>
          </a:xfrm>
          <a:prstGeom prst="rect">
            <a:avLst/>
          </a:prstGeom>
          <a:noFill/>
          <a:ln>
            <a:noFill/>
          </a:ln>
        </p:spPr>
        <p:txBody>
          <a:bodyPr anchorCtr="0" anchor="t" bIns="45700" lIns="91425" spcFirstLastPara="1" rIns="91425" wrap="square" tIns="45700">
            <a:normAutofit fontScale="77500" lnSpcReduction="20000"/>
          </a:bodyPr>
          <a:lstStyle/>
          <a:p>
            <a:pPr indent="-514377" lvl="0" marL="514350" marR="0" rtl="0" algn="l">
              <a:spcBef>
                <a:spcPts val="0"/>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a:t>
            </a:r>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endParaRPr baseline="-25000" sz="2700">
              <a:solidFill>
                <a:srgbClr val="C00000"/>
              </a:solidFill>
              <a:latin typeface="Georgia"/>
              <a:ea typeface="Georgia"/>
              <a:cs typeface="Georgia"/>
              <a:sym typeface="Georgia"/>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a:t>
            </a:r>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endParaRPr baseline="-25000" sz="2700">
              <a:solidFill>
                <a:srgbClr val="C00000"/>
              </a:solidFill>
              <a:latin typeface="Georgia"/>
              <a:ea typeface="Georgia"/>
              <a:cs typeface="Georgia"/>
              <a:sym typeface="Georgia"/>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a:t>
            </a:r>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a:t>
            </a:r>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a:t>
            </a:r>
            <a:endParaRPr/>
          </a:p>
          <a:p>
            <a:pPr indent="-457227" lvl="0" marL="457200" marR="0" rtl="0" algn="l">
              <a:spcBef>
                <a:spcPts val="418"/>
              </a:spcBef>
              <a:spcAft>
                <a:spcPts val="0"/>
              </a:spcAft>
              <a:buClr>
                <a:srgbClr val="C00000"/>
              </a:buClr>
              <a:buSzPct val="85000"/>
              <a:buFont typeface="Georgia"/>
              <a:buAutoNum type="arabicPeriod" startAt="10"/>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a:t>
            </a:r>
            <a:endParaRPr/>
          </a:p>
        </p:txBody>
      </p:sp>
      <p:sp>
        <p:nvSpPr>
          <p:cNvPr id="213" name="Google Shape;213;p8"/>
          <p:cNvSpPr txBox="1"/>
          <p:nvPr/>
        </p:nvSpPr>
        <p:spPr>
          <a:xfrm>
            <a:off x="6396990" y="2726125"/>
            <a:ext cx="2439162" cy="3355848"/>
          </a:xfrm>
          <a:prstGeom prst="rect">
            <a:avLst/>
          </a:prstGeom>
          <a:noFill/>
          <a:ln>
            <a:noFill/>
          </a:ln>
        </p:spPr>
        <p:txBody>
          <a:bodyPr anchorCtr="0" anchor="t" bIns="45700" lIns="91425" spcFirstLastPara="1" rIns="91425" wrap="square" tIns="45700">
            <a:normAutofit fontScale="92500"/>
          </a:bodyPr>
          <a:lstStyle/>
          <a:p>
            <a:pPr indent="-514377" lvl="0" marL="514350" marR="0" rtl="0" algn="l">
              <a:spcBef>
                <a:spcPts val="0"/>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,B</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a:t>
            </a:r>
            <a:endParaRPr/>
          </a:p>
          <a:p>
            <a:pPr indent="-514377" lvl="0" marL="514350" marR="0" rtl="0" algn="l">
              <a:spcBef>
                <a:spcPts val="499"/>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endParaRPr/>
          </a:p>
          <a:p>
            <a:pPr indent="-514377" lvl="0" marL="514350" marR="0" rtl="0" algn="l">
              <a:spcBef>
                <a:spcPts val="499"/>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min+</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a:t>
            </a:r>
            <a:endParaRPr/>
          </a:p>
          <a:p>
            <a:pPr indent="-514377" lvl="0" marL="514350" marR="0" rtl="0" algn="l">
              <a:spcBef>
                <a:spcPts val="499"/>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endParaRPr baseline="-25000" sz="2700">
              <a:solidFill>
                <a:srgbClr val="C00000"/>
              </a:solidFill>
              <a:latin typeface="Georgia"/>
              <a:ea typeface="Georgia"/>
              <a:cs typeface="Georgia"/>
              <a:sym typeface="Georgia"/>
            </a:endParaRPr>
          </a:p>
          <a:p>
            <a:pPr indent="-514377" lvl="0" marL="514350" marR="0" rtl="0" algn="l">
              <a:spcBef>
                <a:spcPts val="499"/>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a:t>
            </a:r>
            <a:endParaRPr/>
          </a:p>
          <a:p>
            <a:pPr indent="-514377" lvl="0" marL="514350" marR="0" rtl="0" algn="l">
              <a:spcBef>
                <a:spcPts val="499"/>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endParaRPr/>
          </a:p>
          <a:p>
            <a:pPr indent="-514377" lvl="0" marL="514350" marR="0" rtl="0" algn="l">
              <a:spcBef>
                <a:spcPts val="499"/>
              </a:spcBef>
              <a:spcAft>
                <a:spcPts val="0"/>
              </a:spcAft>
              <a:buClr>
                <a:srgbClr val="C00000"/>
              </a:buClr>
              <a:buSzPct val="85000"/>
              <a:buFont typeface="Georgia"/>
              <a:buAutoNum type="arabicPeriod" startAt="19"/>
            </a:pPr>
            <a:r>
              <a:rPr lang="en-US" sz="2700">
                <a:solidFill>
                  <a:srgbClr val="C00000"/>
                </a:solidFill>
                <a:latin typeface="Georgia"/>
                <a:ea typeface="Georgia"/>
                <a:cs typeface="Georgia"/>
                <a:sym typeface="Georgia"/>
              </a:rPr>
              <a:t>A</a:t>
            </a:r>
            <a:r>
              <a:rPr baseline="-25000" lang="en-US" sz="2700">
                <a:solidFill>
                  <a:srgbClr val="C00000"/>
                </a:solidFill>
                <a:latin typeface="Georgia"/>
                <a:ea typeface="Georgia"/>
                <a:cs typeface="Georgia"/>
                <a:sym typeface="Georgia"/>
              </a:rPr>
              <a:t>max–</a:t>
            </a:r>
            <a:r>
              <a:rPr lang="en-US" sz="2700">
                <a:solidFill>
                  <a:srgbClr val="C00000"/>
                </a:solidFill>
                <a:latin typeface="Georgia"/>
                <a:ea typeface="Georgia"/>
                <a:cs typeface="Georgia"/>
                <a:sym typeface="Georgia"/>
              </a:rPr>
              <a:t>, B</a:t>
            </a:r>
            <a:r>
              <a:rPr baseline="-25000" lang="en-US" sz="2700">
                <a:solidFill>
                  <a:srgbClr val="C00000"/>
                </a:solidFill>
                <a:latin typeface="Georgia"/>
                <a:ea typeface="Georgia"/>
                <a:cs typeface="Georgia"/>
                <a:sym typeface="Georgia"/>
              </a:rPr>
              <a:t>max–</a:t>
            </a:r>
            <a:endParaRPr/>
          </a:p>
          <a:p>
            <a:pPr indent="-322424" lvl="0" marL="457200" marR="0" rtl="0" algn="l">
              <a:spcBef>
                <a:spcPts val="499"/>
              </a:spcBef>
              <a:spcAft>
                <a:spcPts val="0"/>
              </a:spcAft>
              <a:buClr>
                <a:srgbClr val="C00000"/>
              </a:buClr>
              <a:buSzPct val="85000"/>
              <a:buFont typeface="Georgia"/>
              <a:buNone/>
            </a:pPr>
            <a:r>
              <a:t/>
            </a:r>
            <a:endParaRPr baseline="-25000" sz="27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Example</a:t>
            </a:r>
            <a:endParaRPr/>
          </a:p>
        </p:txBody>
      </p:sp>
      <p:sp>
        <p:nvSpPr>
          <p:cNvPr id="219" name="Google Shape;219;p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A program computes a^b where a lies in the range [1,10] and b within [1,5]. Design test cases for this program using BVC, robust testing, and worst-case testing methods.</a:t>
            </a:r>
            <a:endParaRPr/>
          </a:p>
        </p:txBody>
      </p:sp>
      <p:pic>
        <p:nvPicPr>
          <p:cNvPr id="220" name="Google Shape;220;p9"/>
          <p:cNvPicPr preferRelativeResize="0"/>
          <p:nvPr/>
        </p:nvPicPr>
        <p:blipFill rotWithShape="1">
          <a:blip r:embed="rId3">
            <a:alphaModFix/>
          </a:blip>
          <a:srcRect b="0" l="0" r="0" t="0"/>
          <a:stretch/>
        </p:blipFill>
        <p:spPr>
          <a:xfrm>
            <a:off x="457200" y="3276600"/>
            <a:ext cx="5743575" cy="321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Vagabond</dc:creator>
</cp:coreProperties>
</file>