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340" r:id="rId3"/>
    <p:sldId id="351" r:id="rId4"/>
    <p:sldId id="352" r:id="rId5"/>
    <p:sldId id="369" r:id="rId6"/>
    <p:sldId id="368" r:id="rId7"/>
    <p:sldId id="353" r:id="rId8"/>
    <p:sldId id="354" r:id="rId9"/>
    <p:sldId id="355" r:id="rId10"/>
    <p:sldId id="358" r:id="rId11"/>
    <p:sldId id="359" r:id="rId12"/>
    <p:sldId id="357" r:id="rId13"/>
    <p:sldId id="361" r:id="rId14"/>
    <p:sldId id="360" r:id="rId15"/>
    <p:sldId id="362" r:id="rId16"/>
    <p:sldId id="363" r:id="rId17"/>
    <p:sldId id="364" r:id="rId18"/>
    <p:sldId id="365" r:id="rId19"/>
    <p:sldId id="366" r:id="rId20"/>
    <p:sldId id="367" r:id="rId2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126" d="100"/>
          <a:sy n="126" d="100"/>
        </p:scale>
        <p:origin x="11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굴림" charset="-127"/>
                <a:ea typeface="굴림" charset="-127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1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CDA5B-336A-4307-A6DA-8A5F238C6B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53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C3E66-1E6F-4CBC-8661-B4CEEC8EF8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81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38653-33E8-436F-B926-076AF26784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1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5D6A3-5B23-4780-B3E2-704B7424B7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533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8022CE-D1EE-49F5-81E1-5C4C9406E1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762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3BDBF-3628-4FFA-B34E-7F25D6303B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801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00835-48B7-4049-8101-B1D21A1DDE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3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1EB-91D7-44EB-A3B8-A8CA9E33CB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1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231CC-A490-4F7F-BDAD-1998C7A686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189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56360-EE91-448E-97DC-09C053FC27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12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A6F7CA-20AD-452F-B589-40CD909128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44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6DA9A-0955-4BFC-9AB1-24A1068440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55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5D78619-5F6A-4119-AF5F-11EF5FBF3A1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/>
              <a:t>C Programming</a:t>
            </a:r>
            <a:br>
              <a:rPr lang="en-US" altLang="ko-KR" sz="3200" b="1" smtClean="0"/>
            </a:br>
            <a:r>
              <a:rPr lang="en-US" altLang="ko-KR" sz="3200" b="1" smtClean="0"/>
              <a:t>Lecture 10-1 : Array &amp; Pointer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Dynamic Allocation (</a:t>
            </a:r>
            <a:r>
              <a:rPr lang="ko-KR" altLang="en-US" b="1" u="sng" smtClean="0"/>
              <a:t>동적할당</a:t>
            </a:r>
            <a:r>
              <a:rPr lang="en-US" altLang="ko-KR" b="1" u="sng" smtClean="0"/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Courier New" panose="02070309020205020404" pitchFamily="49" charset="0"/>
              </a:rPr>
              <a:t>malloc</a:t>
            </a:r>
            <a:r>
              <a:rPr lang="en-US" altLang="ko-KR" sz="1700" smtClean="0">
                <a:latin typeface="Courier New" panose="02070309020205020404" pitchFamily="49" charset="0"/>
              </a:rPr>
              <a:t> : memory allocation</a:t>
            </a:r>
            <a:endParaRPr lang="en-US" altLang="ko-KR" sz="1700" i="1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Courier New" panose="02070309020205020404" pitchFamily="49" charset="0"/>
              </a:rPr>
              <a:t>free</a:t>
            </a:r>
            <a:r>
              <a:rPr lang="en-US" altLang="ko-KR" sz="1700" smtClean="0">
                <a:latin typeface="Courier New" panose="02070309020205020404" pitchFamily="49" charset="0"/>
              </a:rPr>
              <a:t>   : memory deallocation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Courier New" panose="02070309020205020404" pitchFamily="49" charset="0"/>
              </a:rPr>
              <a:t>int* intPtr;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Courier New" panose="02070309020205020404" pitchFamily="49" charset="0"/>
              </a:rPr>
              <a:t>char* nameStr;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700" b="1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Courier New" panose="02070309020205020404" pitchFamily="49" charset="0"/>
              </a:rPr>
              <a:t>intPtr = (int*)malloc(sizeof(int));      // memory allocation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Courier New" panose="02070309020205020404" pitchFamily="49" charset="0"/>
              </a:rPr>
              <a:t>nameStr = (char*)malloc(sizeof(char)*6);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700" b="1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Courier New" panose="02070309020205020404" pitchFamily="49" charset="0"/>
              </a:rPr>
              <a:t>free(intPtr);        // deallocation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Courier New" panose="02070309020205020404" pitchFamily="49" charset="0"/>
              </a:rPr>
              <a:t>free(nameStr);       // deallocation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돋움" pitchFamily="50" charset="-127"/>
                <a:ea typeface="돋움" pitchFamily="50" charset="-127"/>
              </a:rPr>
              <a:t>Memory Leak</a:t>
            </a:r>
            <a:r>
              <a:rPr lang="en-US" altLang="ko-KR" sz="1700" smtClean="0">
                <a:latin typeface="돋움" pitchFamily="50" charset="-127"/>
                <a:ea typeface="돋움" pitchFamily="50" charset="-127"/>
              </a:rPr>
              <a:t> : The loss of available memory space that occurs when data is dynamically allocated but never deallocated.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돋움" pitchFamily="50" charset="-127"/>
                <a:ea typeface="돋움" pitchFamily="50" charset="-127"/>
              </a:rPr>
              <a:t>Inaccessible object</a:t>
            </a:r>
            <a:r>
              <a:rPr lang="en-US" altLang="ko-KR" sz="1700" smtClean="0">
                <a:latin typeface="돋움" pitchFamily="50" charset="-127"/>
                <a:ea typeface="돋움" pitchFamily="50" charset="-127"/>
              </a:rPr>
              <a:t> : a dynamic variable on the free store without any pointer pointing to it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b="1" smtClean="0">
                <a:latin typeface="돋움" pitchFamily="50" charset="-127"/>
                <a:ea typeface="돋움" pitchFamily="50" charset="-127"/>
              </a:rPr>
              <a:t>Dangling pointer</a:t>
            </a:r>
            <a:r>
              <a:rPr lang="en-US" altLang="ko-KR" sz="1700" smtClean="0">
                <a:latin typeface="돋움" pitchFamily="50" charset="-127"/>
                <a:ea typeface="돋움" pitchFamily="50" charset="-127"/>
              </a:rPr>
              <a:t> : a pointer that points to a variable that has been deallocated.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4643438" y="1646238"/>
            <a:ext cx="892175" cy="376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           </a:t>
            </a:r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6262688" y="1625600"/>
            <a:ext cx="892175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    ?     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>
            <a:off x="5075238" y="18415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Oval 13"/>
          <p:cNvSpPr>
            <a:spLocks noChangeArrowheads="1"/>
          </p:cNvSpPr>
          <p:nvPr/>
        </p:nvSpPr>
        <p:spPr bwMode="auto">
          <a:xfrm>
            <a:off x="5003800" y="17700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296" name="Text Box 14"/>
          <p:cNvSpPr txBox="1">
            <a:spLocks noChangeArrowheads="1"/>
          </p:cNvSpPr>
          <p:nvPr/>
        </p:nvSpPr>
        <p:spPr bwMode="auto">
          <a:xfrm>
            <a:off x="4654550" y="1285875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intPtr</a:t>
            </a:r>
          </a:p>
        </p:txBody>
      </p:sp>
      <p:sp>
        <p:nvSpPr>
          <p:cNvPr id="296976" name="Text Box 16"/>
          <p:cNvSpPr txBox="1">
            <a:spLocks noChangeArrowheads="1"/>
          </p:cNvSpPr>
          <p:nvPr/>
        </p:nvSpPr>
        <p:spPr bwMode="auto">
          <a:xfrm>
            <a:off x="4643438" y="2582863"/>
            <a:ext cx="892175" cy="376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           </a:t>
            </a:r>
          </a:p>
        </p:txBody>
      </p:sp>
      <p:sp>
        <p:nvSpPr>
          <p:cNvPr id="296977" name="Text Box 17"/>
          <p:cNvSpPr txBox="1">
            <a:spLocks noChangeArrowheads="1"/>
          </p:cNvSpPr>
          <p:nvPr/>
        </p:nvSpPr>
        <p:spPr bwMode="auto">
          <a:xfrm>
            <a:off x="6262688" y="2562225"/>
            <a:ext cx="2630487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/>
              <a:t>        </a:t>
            </a:r>
          </a:p>
        </p:txBody>
      </p:sp>
      <p:sp>
        <p:nvSpPr>
          <p:cNvPr id="12299" name="Line 18"/>
          <p:cNvSpPr>
            <a:spLocks noChangeShapeType="1"/>
          </p:cNvSpPr>
          <p:nvPr/>
        </p:nvSpPr>
        <p:spPr bwMode="auto">
          <a:xfrm>
            <a:off x="5075238" y="27781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Oval 19"/>
          <p:cNvSpPr>
            <a:spLocks noChangeArrowheads="1"/>
          </p:cNvSpPr>
          <p:nvPr/>
        </p:nvSpPr>
        <p:spPr bwMode="auto">
          <a:xfrm>
            <a:off x="5003800" y="27066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301" name="Text Box 20"/>
          <p:cNvSpPr txBox="1">
            <a:spLocks noChangeArrowheads="1"/>
          </p:cNvSpPr>
          <p:nvPr/>
        </p:nvSpPr>
        <p:spPr bwMode="auto">
          <a:xfrm>
            <a:off x="4572000" y="2222500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namePtr</a:t>
            </a:r>
          </a:p>
        </p:txBody>
      </p:sp>
      <p:sp>
        <p:nvSpPr>
          <p:cNvPr id="12302" name="Line 22"/>
          <p:cNvSpPr>
            <a:spLocks noChangeShapeType="1"/>
          </p:cNvSpPr>
          <p:nvPr/>
        </p:nvSpPr>
        <p:spPr bwMode="auto">
          <a:xfrm>
            <a:off x="6732588" y="25622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23"/>
          <p:cNvSpPr>
            <a:spLocks noChangeShapeType="1"/>
          </p:cNvSpPr>
          <p:nvPr/>
        </p:nvSpPr>
        <p:spPr bwMode="auto">
          <a:xfrm>
            <a:off x="7164388" y="25622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24"/>
          <p:cNvSpPr>
            <a:spLocks noChangeShapeType="1"/>
          </p:cNvSpPr>
          <p:nvPr/>
        </p:nvSpPr>
        <p:spPr bwMode="auto">
          <a:xfrm>
            <a:off x="7596188" y="25622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25"/>
          <p:cNvSpPr>
            <a:spLocks noChangeShapeType="1"/>
          </p:cNvSpPr>
          <p:nvPr/>
        </p:nvSpPr>
        <p:spPr bwMode="auto">
          <a:xfrm>
            <a:off x="8027988" y="25622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26"/>
          <p:cNvSpPr>
            <a:spLocks noChangeShapeType="1"/>
          </p:cNvSpPr>
          <p:nvPr/>
        </p:nvSpPr>
        <p:spPr bwMode="auto">
          <a:xfrm>
            <a:off x="8459788" y="25622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Pointer Arithmetic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53816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</a:rPr>
              <a:t>int *v, *vTemp;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</a:rPr>
              <a:t>v = (int*)malloc(sizeof(int)*5);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0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latin typeface="Courier New" panose="02070309020205020404" pitchFamily="49" charset="0"/>
              </a:rPr>
              <a:t>vTemp= v+1;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v += 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20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*v=5</a:t>
            </a:r>
          </a:p>
        </p:txBody>
      </p:sp>
      <p:sp>
        <p:nvSpPr>
          <p:cNvPr id="13316" name="Text Box 9"/>
          <p:cNvSpPr txBox="1">
            <a:spLocks noChangeArrowheads="1"/>
          </p:cNvSpPr>
          <p:nvPr/>
        </p:nvSpPr>
        <p:spPr bwMode="auto">
          <a:xfrm>
            <a:off x="1187450" y="4140200"/>
            <a:ext cx="8921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           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2806700" y="3543300"/>
            <a:ext cx="464502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        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 flipV="1">
            <a:off x="2805113" y="39401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Oval 12"/>
          <p:cNvSpPr>
            <a:spLocks noChangeArrowheads="1"/>
          </p:cNvSpPr>
          <p:nvPr/>
        </p:nvSpPr>
        <p:spPr bwMode="auto">
          <a:xfrm>
            <a:off x="1547813" y="42640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1465263" y="3779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v</a:t>
            </a:r>
          </a:p>
        </p:txBody>
      </p:sp>
      <p:sp>
        <p:nvSpPr>
          <p:cNvPr id="13321" name="Line 15"/>
          <p:cNvSpPr>
            <a:spLocks noChangeShapeType="1"/>
          </p:cNvSpPr>
          <p:nvPr/>
        </p:nvSpPr>
        <p:spPr bwMode="auto">
          <a:xfrm>
            <a:off x="3779838" y="3543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6"/>
          <p:cNvSpPr>
            <a:spLocks noChangeShapeType="1"/>
          </p:cNvSpPr>
          <p:nvPr/>
        </p:nvSpPr>
        <p:spPr bwMode="auto">
          <a:xfrm>
            <a:off x="4716463" y="3543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7"/>
          <p:cNvSpPr>
            <a:spLocks noChangeShapeType="1"/>
          </p:cNvSpPr>
          <p:nvPr/>
        </p:nvSpPr>
        <p:spPr bwMode="auto">
          <a:xfrm>
            <a:off x="5651500" y="3543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8"/>
          <p:cNvSpPr>
            <a:spLocks noChangeShapeType="1"/>
          </p:cNvSpPr>
          <p:nvPr/>
        </p:nvSpPr>
        <p:spPr bwMode="auto">
          <a:xfrm>
            <a:off x="6516688" y="3543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9"/>
          <p:cNvSpPr>
            <a:spLocks noChangeShapeType="1"/>
          </p:cNvSpPr>
          <p:nvPr/>
        </p:nvSpPr>
        <p:spPr bwMode="auto">
          <a:xfrm flipH="1">
            <a:off x="1763713" y="4371975"/>
            <a:ext cx="104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20"/>
          <p:cNvSpPr>
            <a:spLocks noChangeShapeType="1"/>
          </p:cNvSpPr>
          <p:nvPr/>
        </p:nvSpPr>
        <p:spPr bwMode="auto">
          <a:xfrm flipV="1">
            <a:off x="2771775" y="3076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21"/>
          <p:cNvSpPr>
            <a:spLocks noChangeShapeType="1"/>
          </p:cNvSpPr>
          <p:nvPr/>
        </p:nvSpPr>
        <p:spPr bwMode="auto">
          <a:xfrm flipV="1">
            <a:off x="3779838" y="3076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22"/>
          <p:cNvSpPr>
            <a:spLocks noChangeShapeType="1"/>
          </p:cNvSpPr>
          <p:nvPr/>
        </p:nvSpPr>
        <p:spPr bwMode="auto">
          <a:xfrm flipV="1">
            <a:off x="4716463" y="3076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23"/>
          <p:cNvSpPr>
            <a:spLocks noChangeShapeType="1"/>
          </p:cNvSpPr>
          <p:nvPr/>
        </p:nvSpPr>
        <p:spPr bwMode="auto">
          <a:xfrm flipV="1">
            <a:off x="5651500" y="3076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24"/>
          <p:cNvSpPr>
            <a:spLocks noChangeShapeType="1"/>
          </p:cNvSpPr>
          <p:nvPr/>
        </p:nvSpPr>
        <p:spPr bwMode="auto">
          <a:xfrm flipV="1">
            <a:off x="6516688" y="3076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5"/>
          <p:cNvSpPr>
            <a:spLocks noChangeShapeType="1"/>
          </p:cNvSpPr>
          <p:nvPr/>
        </p:nvSpPr>
        <p:spPr bwMode="auto">
          <a:xfrm flipV="1">
            <a:off x="7451725" y="3076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Text Box 26"/>
          <p:cNvSpPr txBox="1">
            <a:spLocks noChangeArrowheads="1"/>
          </p:cNvSpPr>
          <p:nvPr/>
        </p:nvSpPr>
        <p:spPr bwMode="auto">
          <a:xfrm>
            <a:off x="2392363" y="27813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3000</a:t>
            </a:r>
          </a:p>
        </p:txBody>
      </p:sp>
      <p:sp>
        <p:nvSpPr>
          <p:cNvPr id="13333" name="Text Box 27"/>
          <p:cNvSpPr txBox="1">
            <a:spLocks noChangeArrowheads="1"/>
          </p:cNvSpPr>
          <p:nvPr/>
        </p:nvSpPr>
        <p:spPr bwMode="auto">
          <a:xfrm>
            <a:off x="3375025" y="27876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3004</a:t>
            </a:r>
          </a:p>
        </p:txBody>
      </p:sp>
      <p:sp>
        <p:nvSpPr>
          <p:cNvPr id="13334" name="Text Box 28"/>
          <p:cNvSpPr txBox="1">
            <a:spLocks noChangeArrowheads="1"/>
          </p:cNvSpPr>
          <p:nvPr/>
        </p:nvSpPr>
        <p:spPr bwMode="auto">
          <a:xfrm>
            <a:off x="4311650" y="27876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3008</a:t>
            </a:r>
          </a:p>
        </p:txBody>
      </p:sp>
      <p:sp>
        <p:nvSpPr>
          <p:cNvPr id="13335" name="Text Box 29"/>
          <p:cNvSpPr txBox="1">
            <a:spLocks noChangeArrowheads="1"/>
          </p:cNvSpPr>
          <p:nvPr/>
        </p:nvSpPr>
        <p:spPr bwMode="auto">
          <a:xfrm>
            <a:off x="5319713" y="27876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3012</a:t>
            </a:r>
          </a:p>
        </p:txBody>
      </p:sp>
      <p:sp>
        <p:nvSpPr>
          <p:cNvPr id="13336" name="Text Box 30"/>
          <p:cNvSpPr txBox="1">
            <a:spLocks noChangeArrowheads="1"/>
          </p:cNvSpPr>
          <p:nvPr/>
        </p:nvSpPr>
        <p:spPr bwMode="auto">
          <a:xfrm>
            <a:off x="6111875" y="27876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3016</a:t>
            </a:r>
          </a:p>
        </p:txBody>
      </p:sp>
      <p:sp>
        <p:nvSpPr>
          <p:cNvPr id="13337" name="Text Box 31"/>
          <p:cNvSpPr txBox="1">
            <a:spLocks noChangeArrowheads="1"/>
          </p:cNvSpPr>
          <p:nvPr/>
        </p:nvSpPr>
        <p:spPr bwMode="auto">
          <a:xfrm>
            <a:off x="7119938" y="27876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3020</a:t>
            </a:r>
          </a:p>
        </p:txBody>
      </p:sp>
      <p:sp>
        <p:nvSpPr>
          <p:cNvPr id="13338" name="Text Box 32"/>
          <p:cNvSpPr txBox="1">
            <a:spLocks noChangeArrowheads="1"/>
          </p:cNvSpPr>
          <p:nvPr/>
        </p:nvSpPr>
        <p:spPr bwMode="auto">
          <a:xfrm>
            <a:off x="2967038" y="35274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v[0]</a:t>
            </a:r>
          </a:p>
        </p:txBody>
      </p:sp>
      <p:sp>
        <p:nvSpPr>
          <p:cNvPr id="13339" name="Text Box 33"/>
          <p:cNvSpPr txBox="1">
            <a:spLocks noChangeArrowheads="1"/>
          </p:cNvSpPr>
          <p:nvPr/>
        </p:nvSpPr>
        <p:spPr bwMode="auto">
          <a:xfrm>
            <a:off x="3948113" y="35306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v[1]</a:t>
            </a:r>
          </a:p>
        </p:txBody>
      </p:sp>
      <p:sp>
        <p:nvSpPr>
          <p:cNvPr id="13340" name="Text Box 34"/>
          <p:cNvSpPr txBox="1">
            <a:spLocks noChangeArrowheads="1"/>
          </p:cNvSpPr>
          <p:nvPr/>
        </p:nvSpPr>
        <p:spPr bwMode="auto">
          <a:xfrm>
            <a:off x="4860925" y="353060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v[2]</a:t>
            </a:r>
          </a:p>
        </p:txBody>
      </p:sp>
      <p:sp>
        <p:nvSpPr>
          <p:cNvPr id="300067" name="Text Box 35"/>
          <p:cNvSpPr txBox="1">
            <a:spLocks noChangeArrowheads="1"/>
          </p:cNvSpPr>
          <p:nvPr/>
        </p:nvSpPr>
        <p:spPr bwMode="auto">
          <a:xfrm>
            <a:off x="5664200" y="3559175"/>
            <a:ext cx="846138" cy="3397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/>
              <a:t>v[3]</a:t>
            </a:r>
            <a:r>
              <a:rPr lang="en-US" altLang="ko-KR" sz="1600" b="1" dirty="0">
                <a:solidFill>
                  <a:srgbClr val="FF0000"/>
                </a:solidFill>
              </a:rPr>
              <a:t>=5</a:t>
            </a:r>
          </a:p>
        </p:txBody>
      </p:sp>
      <p:sp>
        <p:nvSpPr>
          <p:cNvPr id="13342" name="Text Box 36"/>
          <p:cNvSpPr txBox="1">
            <a:spLocks noChangeArrowheads="1"/>
          </p:cNvSpPr>
          <p:nvPr/>
        </p:nvSpPr>
        <p:spPr bwMode="auto">
          <a:xfrm>
            <a:off x="6623050" y="354171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v[4]</a:t>
            </a:r>
          </a:p>
        </p:txBody>
      </p:sp>
      <p:sp>
        <p:nvSpPr>
          <p:cNvPr id="13343" name="Line 38"/>
          <p:cNvSpPr>
            <a:spLocks noChangeShapeType="1"/>
          </p:cNvSpPr>
          <p:nvPr/>
        </p:nvSpPr>
        <p:spPr bwMode="auto">
          <a:xfrm>
            <a:off x="1692275" y="4445000"/>
            <a:ext cx="395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39"/>
          <p:cNvSpPr>
            <a:spLocks noChangeShapeType="1"/>
          </p:cNvSpPr>
          <p:nvPr/>
        </p:nvSpPr>
        <p:spPr bwMode="auto">
          <a:xfrm flipV="1">
            <a:off x="5651500" y="394017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Text Box 40"/>
          <p:cNvSpPr txBox="1">
            <a:spLocks noChangeArrowheads="1"/>
          </p:cNvSpPr>
          <p:nvPr/>
        </p:nvSpPr>
        <p:spPr bwMode="auto">
          <a:xfrm>
            <a:off x="1187450" y="4926013"/>
            <a:ext cx="89217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           </a:t>
            </a:r>
          </a:p>
        </p:txBody>
      </p:sp>
      <p:sp>
        <p:nvSpPr>
          <p:cNvPr id="13346" name="Oval 41"/>
          <p:cNvSpPr>
            <a:spLocks noChangeArrowheads="1"/>
          </p:cNvSpPr>
          <p:nvPr/>
        </p:nvSpPr>
        <p:spPr bwMode="auto">
          <a:xfrm>
            <a:off x="1547813" y="504983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347" name="Text Box 42"/>
          <p:cNvSpPr txBox="1">
            <a:spLocks noChangeArrowheads="1"/>
          </p:cNvSpPr>
          <p:nvPr/>
        </p:nvSpPr>
        <p:spPr bwMode="auto">
          <a:xfrm>
            <a:off x="1258888" y="456565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vTemp</a:t>
            </a:r>
          </a:p>
        </p:txBody>
      </p:sp>
      <p:sp>
        <p:nvSpPr>
          <p:cNvPr id="13348" name="Line 43"/>
          <p:cNvSpPr>
            <a:spLocks noChangeShapeType="1"/>
          </p:cNvSpPr>
          <p:nvPr/>
        </p:nvSpPr>
        <p:spPr bwMode="auto">
          <a:xfrm flipV="1">
            <a:off x="3779838" y="3933825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44"/>
          <p:cNvSpPr>
            <a:spLocks noChangeShapeType="1"/>
          </p:cNvSpPr>
          <p:nvPr/>
        </p:nvSpPr>
        <p:spPr bwMode="auto">
          <a:xfrm flipH="1">
            <a:off x="1692275" y="5086350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9"/>
          <p:cNvSpPr txBox="1">
            <a:spLocks noChangeArrowheads="1"/>
          </p:cNvSpPr>
          <p:nvPr/>
        </p:nvSpPr>
        <p:spPr bwMode="auto">
          <a:xfrm>
            <a:off x="827088" y="8366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ko-KR" altLang="en-US" sz="2800" b="1">
                <a:latin typeface="Times New Roman" panose="02020603050405020304" pitchFamily="18" charset="0"/>
              </a:rPr>
              <a:t> </a:t>
            </a:r>
            <a:r>
              <a:rPr lang="en-US" altLang="ko-KR" sz="2800" b="1">
                <a:latin typeface="Times New Roman" panose="02020603050405020304" pitchFamily="18" charset="0"/>
              </a:rPr>
              <a:t>Arrays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14375" y="1844675"/>
            <a:ext cx="2778125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b="1">
                <a:latin typeface="Courier New" pitchFamily="49" charset="0"/>
                <a:cs typeface="Courier New" pitchFamily="49" charset="0"/>
              </a:rPr>
              <a:t>char   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charray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[20];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3635375" y="1557338"/>
            <a:ext cx="4659313" cy="685800"/>
            <a:chOff x="2290" y="1752"/>
            <a:chExt cx="2935" cy="432"/>
          </a:xfrm>
        </p:grpSpPr>
        <p:sp>
          <p:nvSpPr>
            <p:cNvPr id="14342" name="Text Box 12"/>
            <p:cNvSpPr txBox="1">
              <a:spLocks noChangeArrowheads="1"/>
            </p:cNvSpPr>
            <p:nvPr/>
          </p:nvSpPr>
          <p:spPr bwMode="auto">
            <a:xfrm>
              <a:off x="2290" y="1933"/>
              <a:ext cx="5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imes New Roman" panose="02020603050405020304" pitchFamily="18" charset="0"/>
                </a:rPr>
                <a:t>charray</a:t>
              </a:r>
            </a:p>
          </p:txBody>
        </p:sp>
        <p:grpSp>
          <p:nvGrpSpPr>
            <p:cNvPr id="14343" name="Group 13"/>
            <p:cNvGrpSpPr>
              <a:grpSpLocks/>
            </p:cNvGrpSpPr>
            <p:nvPr/>
          </p:nvGrpSpPr>
          <p:grpSpPr bwMode="auto">
            <a:xfrm>
              <a:off x="2925" y="1752"/>
              <a:ext cx="2300" cy="432"/>
              <a:chOff x="2304" y="2448"/>
              <a:chExt cx="2300" cy="432"/>
            </a:xfrm>
          </p:grpSpPr>
          <p:sp>
            <p:nvSpPr>
              <p:cNvPr id="14344" name="Text Box 14"/>
              <p:cNvSpPr txBox="1">
                <a:spLocks noChangeArrowheads="1"/>
              </p:cNvSpPr>
              <p:nvPr/>
            </p:nvSpPr>
            <p:spPr bwMode="auto">
              <a:xfrm>
                <a:off x="2304" y="2448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0  1  2</a:t>
                </a:r>
              </a:p>
            </p:txBody>
          </p:sp>
          <p:sp>
            <p:nvSpPr>
              <p:cNvPr id="14345" name="Text Box 15"/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4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18 19</a:t>
                </a:r>
              </a:p>
            </p:txBody>
          </p:sp>
          <p:grpSp>
            <p:nvGrpSpPr>
              <p:cNvPr id="14346" name="Group 16"/>
              <p:cNvGrpSpPr>
                <a:grpSpLocks/>
              </p:cNvGrpSpPr>
              <p:nvPr/>
            </p:nvGrpSpPr>
            <p:grpSpPr bwMode="auto">
              <a:xfrm>
                <a:off x="2304" y="2688"/>
                <a:ext cx="2256" cy="192"/>
                <a:chOff x="2304" y="2688"/>
                <a:chExt cx="2256" cy="192"/>
              </a:xfrm>
            </p:grpSpPr>
            <p:sp>
              <p:nvSpPr>
                <p:cNvPr id="14347" name="Rectangle 17"/>
                <p:cNvSpPr>
                  <a:spLocks noChangeArrowheads="1"/>
                </p:cNvSpPr>
                <p:nvPr/>
              </p:nvSpPr>
              <p:spPr bwMode="auto">
                <a:xfrm>
                  <a:off x="2304" y="2688"/>
                  <a:ext cx="2256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hangingPunct="1"/>
                  <a:r>
                    <a:rPr lang="en-US" altLang="ko-KR" sz="1200">
                      <a:latin typeface="Times New Roman" panose="02020603050405020304" pitchFamily="18" charset="0"/>
                    </a:rPr>
                    <a:t>. . . . . . . . . . . . .</a:t>
                  </a:r>
                </a:p>
              </p:txBody>
            </p:sp>
            <p:sp>
              <p:nvSpPr>
                <p:cNvPr id="14348" name="Line 18"/>
                <p:cNvSpPr>
                  <a:spLocks noChangeShapeType="1"/>
                </p:cNvSpPr>
                <p:nvPr/>
              </p:nvSpPr>
              <p:spPr bwMode="auto">
                <a:xfrm>
                  <a:off x="2448" y="268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4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592" y="268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0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68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1" name="Line 21"/>
                <p:cNvSpPr>
                  <a:spLocks noChangeShapeType="1"/>
                </p:cNvSpPr>
                <p:nvPr/>
              </p:nvSpPr>
              <p:spPr bwMode="auto">
                <a:xfrm>
                  <a:off x="4272" y="268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2" name="Line 22"/>
                <p:cNvSpPr>
                  <a:spLocks noChangeShapeType="1"/>
                </p:cNvSpPr>
                <p:nvPr/>
              </p:nvSpPr>
              <p:spPr bwMode="auto">
                <a:xfrm>
                  <a:off x="2736" y="268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341" name="Text Box 23"/>
          <p:cNvSpPr txBox="1">
            <a:spLocks noChangeArrowheads="1"/>
          </p:cNvSpPr>
          <p:nvPr/>
        </p:nvSpPr>
        <p:spPr bwMode="auto">
          <a:xfrm>
            <a:off x="611188" y="2420938"/>
            <a:ext cx="7705725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charray</a:t>
            </a:r>
            <a:r>
              <a:rPr lang="en-US" altLang="ko-KR" b="1">
                <a:latin typeface="Times New Roman" panose="02020603050405020304" pitchFamily="18" charset="0"/>
              </a:rPr>
              <a:t> is an array variable. </a:t>
            </a: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charray</a:t>
            </a:r>
            <a:r>
              <a:rPr lang="en-US" altLang="ko-KR" b="1">
                <a:latin typeface="Times New Roman" panose="02020603050405020304" pitchFamily="18" charset="0"/>
              </a:rPr>
              <a:t> is also a pointer that points to the address of the first array element (= </a:t>
            </a: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&amp;charray[0]</a:t>
            </a:r>
            <a:r>
              <a:rPr lang="en-US" altLang="ko-KR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25000"/>
              </a:lnSpc>
            </a:pPr>
            <a:endParaRPr lang="en-US" altLang="ko-KR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*charray</a:t>
            </a:r>
            <a:r>
              <a:rPr lang="en-US" altLang="ko-KR" b="1">
                <a:latin typeface="Times New Roman" panose="02020603050405020304" pitchFamily="18" charset="0"/>
              </a:rPr>
              <a:t> is the same as </a:t>
            </a: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charray[0]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*(charray+1)</a:t>
            </a:r>
            <a:r>
              <a:rPr lang="en-US" altLang="ko-KR" b="1">
                <a:latin typeface="Times New Roman" panose="02020603050405020304" pitchFamily="18" charset="0"/>
              </a:rPr>
              <a:t> is the same as </a:t>
            </a: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charray[1]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en-US" altLang="ko-KR" b="1" u="sng" smtClean="0"/>
              <a:t>Arrays &amp; Pointers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4805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100" smtClean="0"/>
              <a:t>Almost interchangeable.</a:t>
            </a:r>
          </a:p>
          <a:p>
            <a:pPr>
              <a:lnSpc>
                <a:spcPct val="80000"/>
              </a:lnSpc>
            </a:pPr>
            <a:r>
              <a:rPr lang="en-US" altLang="ko-KR" sz="2100" smtClean="0"/>
              <a:t>You must understand!</a:t>
            </a:r>
          </a:p>
          <a:p>
            <a:pPr>
              <a:lnSpc>
                <a:spcPct val="80000"/>
              </a:lnSpc>
            </a:pPr>
            <a:endParaRPr lang="en-US" altLang="ko-KR" sz="2100" smtClean="0"/>
          </a:p>
          <a:p>
            <a:pPr>
              <a:lnSpc>
                <a:spcPct val="80000"/>
              </a:lnSpc>
            </a:pPr>
            <a:r>
              <a:rPr lang="en-US" altLang="ko-KR" sz="2100" smtClean="0"/>
              <a:t>Difference?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		int b[5];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		int *b;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 b="1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		int* a=b;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		int* a=&amp;b[0];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 b="1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		int c = b[1];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600" b="1" smtClean="0">
                <a:latin typeface="Courier New" panose="02070309020205020404" pitchFamily="49" charset="0"/>
              </a:rPr>
              <a:t>		int c = *(b+1);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100" smtClean="0"/>
              <a:t>You must always be careful when using pointers with dynamic allocation especially when using in a function (memory leak).</a:t>
            </a:r>
          </a:p>
          <a:p>
            <a:pPr>
              <a:lnSpc>
                <a:spcPct val="80000"/>
              </a:lnSpc>
            </a:pPr>
            <a:endParaRPr lang="en-US" altLang="ko-KR" sz="2100" smtClean="0"/>
          </a:p>
          <a:p>
            <a:pPr>
              <a:lnSpc>
                <a:spcPct val="80000"/>
              </a:lnSpc>
            </a:pPr>
            <a:r>
              <a:rPr lang="en-US" altLang="ko-KR" sz="2100" smtClean="0"/>
              <a:t>What is Garbage Collection?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6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773113" y="1181100"/>
            <a:ext cx="4870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400" b="1">
                <a:latin typeface="Courier New" panose="02070309020205020404" pitchFamily="49" charset="0"/>
                <a:cs typeface="Courier New" panose="02070309020205020404" pitchFamily="49" charset="0"/>
              </a:rPr>
              <a:t>char   *ptr =  “string”;</a:t>
            </a:r>
          </a:p>
        </p:txBody>
      </p:sp>
      <p:grpSp>
        <p:nvGrpSpPr>
          <p:cNvPr id="16387" name="Group 4"/>
          <p:cNvGrpSpPr>
            <a:grpSpLocks/>
          </p:cNvGrpSpPr>
          <p:nvPr/>
        </p:nvGrpSpPr>
        <p:grpSpPr bwMode="auto">
          <a:xfrm>
            <a:off x="3059113" y="1700213"/>
            <a:ext cx="4191000" cy="671512"/>
            <a:chOff x="1536" y="3312"/>
            <a:chExt cx="2640" cy="423"/>
          </a:xfrm>
        </p:grpSpPr>
        <p:grpSp>
          <p:nvGrpSpPr>
            <p:cNvPr id="16390" name="Group 5"/>
            <p:cNvGrpSpPr>
              <a:grpSpLocks/>
            </p:cNvGrpSpPr>
            <p:nvPr/>
          </p:nvGrpSpPr>
          <p:grpSpPr bwMode="auto">
            <a:xfrm>
              <a:off x="2496" y="3408"/>
              <a:ext cx="1680" cy="259"/>
              <a:chOff x="2496" y="3408"/>
              <a:chExt cx="1680" cy="259"/>
            </a:xfrm>
          </p:grpSpPr>
          <p:sp>
            <p:nvSpPr>
              <p:cNvPr id="16395" name="Rectangle 6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1680" cy="2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endParaRPr lang="ko-KR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6" name="Line 7"/>
              <p:cNvSpPr>
                <a:spLocks noChangeShapeType="1"/>
              </p:cNvSpPr>
              <p:nvPr/>
            </p:nvSpPr>
            <p:spPr bwMode="auto">
              <a:xfrm>
                <a:off x="2736" y="34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Line 8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Line 9"/>
              <p:cNvSpPr>
                <a:spLocks noChangeShapeType="1"/>
              </p:cNvSpPr>
              <p:nvPr/>
            </p:nvSpPr>
            <p:spPr bwMode="auto">
              <a:xfrm>
                <a:off x="3216" y="34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Line 10"/>
              <p:cNvSpPr>
                <a:spLocks noChangeShapeType="1"/>
              </p:cNvSpPr>
              <p:nvPr/>
            </p:nvSpPr>
            <p:spPr bwMode="auto">
              <a:xfrm>
                <a:off x="3456" y="34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11"/>
              <p:cNvSpPr>
                <a:spLocks noChangeShapeType="1"/>
              </p:cNvSpPr>
              <p:nvPr/>
            </p:nvSpPr>
            <p:spPr bwMode="auto">
              <a:xfrm>
                <a:off x="3696" y="34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Line 12"/>
              <p:cNvSpPr>
                <a:spLocks noChangeShapeType="1"/>
              </p:cNvSpPr>
              <p:nvPr/>
            </p:nvSpPr>
            <p:spPr bwMode="auto">
              <a:xfrm>
                <a:off x="3936" y="34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Text Box 13"/>
              <p:cNvSpPr txBox="1">
                <a:spLocks noChangeArrowheads="1"/>
              </p:cNvSpPr>
              <p:nvPr/>
            </p:nvSpPr>
            <p:spPr bwMode="auto">
              <a:xfrm>
                <a:off x="2534" y="3417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6403" name="Text Box 14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6404" name="Text Box 15"/>
              <p:cNvSpPr txBox="1">
                <a:spLocks noChangeArrowheads="1"/>
              </p:cNvSpPr>
              <p:nvPr/>
            </p:nvSpPr>
            <p:spPr bwMode="auto">
              <a:xfrm>
                <a:off x="3024" y="3408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16405" name="Text Box 16"/>
              <p:cNvSpPr txBox="1">
                <a:spLocks noChangeArrowheads="1"/>
              </p:cNvSpPr>
              <p:nvPr/>
            </p:nvSpPr>
            <p:spPr bwMode="auto">
              <a:xfrm>
                <a:off x="3264" y="3408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6406" name="Text Box 17"/>
              <p:cNvSpPr txBox="1">
                <a:spLocks noChangeArrowheads="1"/>
              </p:cNvSpPr>
              <p:nvPr/>
            </p:nvSpPr>
            <p:spPr bwMode="auto">
              <a:xfrm>
                <a:off x="3504" y="34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6407" name="Text Box 18"/>
              <p:cNvSpPr txBox="1">
                <a:spLocks noChangeArrowheads="1"/>
              </p:cNvSpPr>
              <p:nvPr/>
            </p:nvSpPr>
            <p:spPr bwMode="auto">
              <a:xfrm>
                <a:off x="3744" y="34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16408" name="Text Box 19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\0</a:t>
                </a:r>
              </a:p>
            </p:txBody>
          </p:sp>
        </p:grpSp>
        <p:grpSp>
          <p:nvGrpSpPr>
            <p:cNvPr id="16391" name="Group 20"/>
            <p:cNvGrpSpPr>
              <a:grpSpLocks/>
            </p:cNvGrpSpPr>
            <p:nvPr/>
          </p:nvGrpSpPr>
          <p:grpSpPr bwMode="auto">
            <a:xfrm>
              <a:off x="1536" y="3312"/>
              <a:ext cx="960" cy="423"/>
              <a:chOff x="1488" y="3321"/>
              <a:chExt cx="960" cy="423"/>
            </a:xfrm>
          </p:grpSpPr>
          <p:sp>
            <p:nvSpPr>
              <p:cNvPr id="16392" name="Rectangle 21"/>
              <p:cNvSpPr>
                <a:spLocks noChangeArrowheads="1"/>
              </p:cNvSpPr>
              <p:nvPr/>
            </p:nvSpPr>
            <p:spPr bwMode="auto">
              <a:xfrm>
                <a:off x="1488" y="3600"/>
                <a:ext cx="480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6393" name="Text Box 22"/>
              <p:cNvSpPr txBox="1">
                <a:spLocks noChangeArrowheads="1"/>
              </p:cNvSpPr>
              <p:nvPr/>
            </p:nvSpPr>
            <p:spPr bwMode="auto">
              <a:xfrm>
                <a:off x="1622" y="3321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ptr</a:t>
                </a:r>
              </a:p>
            </p:txBody>
          </p:sp>
          <p:sp>
            <p:nvSpPr>
              <p:cNvPr id="16394" name="Line 23"/>
              <p:cNvSpPr>
                <a:spLocks noChangeShapeType="1"/>
              </p:cNvSpPr>
              <p:nvPr/>
            </p:nvSpPr>
            <p:spPr bwMode="auto">
              <a:xfrm flipV="1">
                <a:off x="1920" y="3552"/>
                <a:ext cx="52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258888" y="3716338"/>
            <a:ext cx="6027737" cy="3381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[0],   *(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 + 1) == </a:t>
            </a:r>
            <a:r>
              <a:rPr lang="en-US" altLang="ko-KR" sz="16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sz="1600" b="1" dirty="0">
                <a:latin typeface="Courier New" pitchFamily="49" charset="0"/>
                <a:cs typeface="Courier New" pitchFamily="49" charset="0"/>
              </a:rPr>
              <a:t>[1], . . .</a:t>
            </a:r>
          </a:p>
        </p:txBody>
      </p:sp>
      <p:sp>
        <p:nvSpPr>
          <p:cNvPr id="16389" name="Text Box 25"/>
          <p:cNvSpPr txBox="1">
            <a:spLocks noChangeArrowheads="1"/>
          </p:cNvSpPr>
          <p:nvPr/>
        </p:nvSpPr>
        <p:spPr bwMode="auto">
          <a:xfrm>
            <a:off x="755650" y="2847975"/>
            <a:ext cx="7416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ko-KR" b="1"/>
              <a:t>Pointer </a:t>
            </a: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b="1"/>
              <a:t> can be used as a form of an array. For 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sizeof operator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900" smtClean="0"/>
              <a:t>Returns the size of an array or of any other data type, variable or constant</a:t>
            </a:r>
          </a:p>
          <a:p>
            <a:pPr>
              <a:lnSpc>
                <a:spcPct val="80000"/>
              </a:lnSpc>
            </a:pPr>
            <a:endParaRPr lang="en-US" altLang="ko-KR" sz="1900" smtClean="0"/>
          </a:p>
          <a:p>
            <a:pPr>
              <a:lnSpc>
                <a:spcPct val="80000"/>
              </a:lnSpc>
            </a:pPr>
            <a:r>
              <a:rPr lang="en-US" altLang="ko-KR" sz="1900" smtClean="0"/>
              <a:t>The size of pointer type variable is 4byte in 32bit computer.</a:t>
            </a:r>
          </a:p>
          <a:p>
            <a:pPr>
              <a:lnSpc>
                <a:spcPct val="80000"/>
              </a:lnSpc>
            </a:pPr>
            <a:endParaRPr lang="en-US" altLang="ko-KR" sz="1900" smtClean="0"/>
          </a:p>
          <a:p>
            <a:pPr>
              <a:lnSpc>
                <a:spcPct val="80000"/>
              </a:lnSpc>
            </a:pPr>
            <a:r>
              <a:rPr lang="en-US" altLang="ko-KR" sz="1900" smtClean="0"/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double Array[20];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char a, b[10], *c *d;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d = (char*)malloc(sizeof(char)*100);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sizeof(Array) // 160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sizeof(a)     // 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sizeof(b)     // 10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sizeof(c)     // 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sizeof(d)     // 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700" smtClean="0">
                <a:latin typeface="Courier New" panose="02070309020205020404" pitchFamily="49" charset="0"/>
              </a:rPr>
              <a:t>sizeof(int)   // 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700" smtClean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700" smtClean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String processing functions</a:t>
            </a:r>
            <a:endParaRPr lang="ko-KR" altLang="en-US" b="1" u="sng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Defined in &lt;string.h&gt;</a:t>
            </a:r>
          </a:p>
          <a:p>
            <a:endParaRPr lang="en-US" altLang="ko-KR" smtClean="0"/>
          </a:p>
          <a:p>
            <a:pPr>
              <a:buFont typeface="Wingdings" panose="05000000000000000000" pitchFamily="2" charset="2"/>
              <a:buNone/>
            </a:pPr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17538" y="2571750"/>
            <a:ext cx="7312025" cy="21415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altLang="ko-KR" sz="1600" b="1" dirty="0">
                <a:latin typeface="Courier New" pitchFamily="49" charset="0"/>
              </a:rPr>
              <a:t>char* </a:t>
            </a:r>
            <a:r>
              <a:rPr lang="en-US" altLang="ko-KR" sz="1600" b="1" dirty="0" err="1">
                <a:latin typeface="Courier New" pitchFamily="49" charset="0"/>
              </a:rPr>
              <a:t>strcpy</a:t>
            </a:r>
            <a:r>
              <a:rPr lang="en-US" altLang="ko-KR" sz="1600" b="1" dirty="0">
                <a:latin typeface="Courier New" pitchFamily="49" charset="0"/>
              </a:rPr>
              <a:t>(char *s1, const char *s2);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600" b="1" dirty="0">
                <a:latin typeface="Courier New" pitchFamily="49" charset="0"/>
              </a:rPr>
              <a:t>char* </a:t>
            </a:r>
            <a:r>
              <a:rPr lang="en-US" altLang="ko-KR" sz="1600" b="1" dirty="0" err="1">
                <a:latin typeface="Courier New" pitchFamily="49" charset="0"/>
              </a:rPr>
              <a:t>strncpy</a:t>
            </a:r>
            <a:r>
              <a:rPr lang="en-US" altLang="ko-KR" sz="1600" b="1" dirty="0">
                <a:latin typeface="Courier New" pitchFamily="49" charset="0"/>
              </a:rPr>
              <a:t>(char *s1, const char *s2, </a:t>
            </a:r>
            <a:r>
              <a:rPr lang="en-US" altLang="ko-KR" sz="1600" b="1" dirty="0" err="1">
                <a:latin typeface="Courier New" pitchFamily="49" charset="0"/>
              </a:rPr>
              <a:t>size_t</a:t>
            </a:r>
            <a:r>
              <a:rPr lang="en-US" altLang="ko-KR" sz="1600" b="1" dirty="0">
                <a:latin typeface="Courier New" pitchFamily="49" charset="0"/>
              </a:rPr>
              <a:t> n);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600" b="1" dirty="0">
                <a:latin typeface="Courier New" pitchFamily="49" charset="0"/>
              </a:rPr>
              <a:t>char* </a:t>
            </a:r>
            <a:r>
              <a:rPr lang="en-US" altLang="ko-KR" sz="1600" b="1" dirty="0" err="1">
                <a:latin typeface="Courier New" pitchFamily="49" charset="0"/>
              </a:rPr>
              <a:t>strcat</a:t>
            </a:r>
            <a:r>
              <a:rPr lang="en-US" altLang="ko-KR" sz="1600" b="1" dirty="0">
                <a:latin typeface="Courier New" pitchFamily="49" charset="0"/>
              </a:rPr>
              <a:t>(char *s1, const char *s2);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600" b="1" dirty="0">
                <a:latin typeface="Courier New" pitchFamily="49" charset="0"/>
              </a:rPr>
              <a:t>char* </a:t>
            </a:r>
            <a:r>
              <a:rPr lang="en-US" altLang="ko-KR" sz="1600" b="1" dirty="0" err="1">
                <a:latin typeface="Courier New" pitchFamily="49" charset="0"/>
              </a:rPr>
              <a:t>strncat</a:t>
            </a:r>
            <a:r>
              <a:rPr lang="en-US" altLang="ko-KR" sz="1600" b="1" dirty="0">
                <a:latin typeface="Courier New" pitchFamily="49" charset="0"/>
              </a:rPr>
              <a:t>(char *s1, const char *s2, </a:t>
            </a:r>
            <a:r>
              <a:rPr lang="en-US" altLang="ko-KR" sz="1600" b="1" dirty="0" err="1">
                <a:latin typeface="Courier New" pitchFamily="49" charset="0"/>
              </a:rPr>
              <a:t>size_t</a:t>
            </a:r>
            <a:r>
              <a:rPr lang="en-US" altLang="ko-KR" sz="1600" b="1" dirty="0">
                <a:latin typeface="Courier New" pitchFamily="49" charset="0"/>
              </a:rPr>
              <a:t> n);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600" b="1" dirty="0" err="1">
                <a:latin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</a:rPr>
              <a:t> </a:t>
            </a:r>
            <a:r>
              <a:rPr lang="en-US" altLang="ko-KR" sz="1600" b="1" dirty="0" err="1">
                <a:latin typeface="Courier New" pitchFamily="49" charset="0"/>
              </a:rPr>
              <a:t>strcmp</a:t>
            </a:r>
            <a:r>
              <a:rPr lang="en-US" altLang="ko-KR" sz="1600" b="1" dirty="0">
                <a:latin typeface="Courier New" pitchFamily="49" charset="0"/>
              </a:rPr>
              <a:t>(const char *s1, const char* s2);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600" b="1" dirty="0" err="1">
                <a:latin typeface="Courier New" pitchFamily="49" charset="0"/>
              </a:rPr>
              <a:t>int</a:t>
            </a:r>
            <a:r>
              <a:rPr lang="en-US" altLang="ko-KR" sz="1600" b="1" dirty="0">
                <a:latin typeface="Courier New" pitchFamily="49" charset="0"/>
              </a:rPr>
              <a:t> </a:t>
            </a:r>
            <a:r>
              <a:rPr lang="en-US" altLang="ko-KR" sz="1600" b="1" dirty="0" err="1">
                <a:latin typeface="Courier New" pitchFamily="49" charset="0"/>
              </a:rPr>
              <a:t>strncmp</a:t>
            </a:r>
            <a:r>
              <a:rPr lang="en-US" altLang="ko-KR" sz="1600" b="1" dirty="0">
                <a:latin typeface="Courier New" pitchFamily="49" charset="0"/>
              </a:rPr>
              <a:t>(const char *s1, const char* s2, </a:t>
            </a:r>
            <a:r>
              <a:rPr lang="en-US" altLang="ko-KR" sz="1600" b="1" dirty="0" err="1">
                <a:latin typeface="Courier New" pitchFamily="49" charset="0"/>
              </a:rPr>
              <a:t>size_t</a:t>
            </a:r>
            <a:r>
              <a:rPr lang="en-US" altLang="ko-KR" sz="1600" b="1" dirty="0">
                <a:latin typeface="Courier New" pitchFamily="49" charset="0"/>
              </a:rPr>
              <a:t> n);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600" b="1" dirty="0">
                <a:latin typeface="Courier New" pitchFamily="49" charset="0"/>
              </a:rPr>
              <a:t>char* </a:t>
            </a:r>
            <a:r>
              <a:rPr lang="en-US" altLang="ko-KR" sz="1600" b="1" dirty="0" err="1">
                <a:latin typeface="Courier New" pitchFamily="49" charset="0"/>
              </a:rPr>
              <a:t>strtok</a:t>
            </a:r>
            <a:r>
              <a:rPr lang="en-US" altLang="ko-KR" sz="1600" b="1" dirty="0">
                <a:latin typeface="Courier New" pitchFamily="49" charset="0"/>
              </a:rPr>
              <a:t>(char *s1, const char *s2);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600" b="1" dirty="0" err="1">
                <a:latin typeface="Courier New" pitchFamily="49" charset="0"/>
              </a:rPr>
              <a:t>size_t</a:t>
            </a:r>
            <a:r>
              <a:rPr lang="en-US" altLang="ko-KR" sz="1600" b="1" dirty="0">
                <a:latin typeface="Courier New" pitchFamily="49" charset="0"/>
              </a:rPr>
              <a:t> </a:t>
            </a:r>
            <a:r>
              <a:rPr lang="en-US" altLang="ko-KR" sz="1600" b="1" dirty="0" err="1">
                <a:latin typeface="Courier New" pitchFamily="49" charset="0"/>
              </a:rPr>
              <a:t>strlen</a:t>
            </a:r>
            <a:r>
              <a:rPr lang="en-US" altLang="ko-KR" sz="1600" b="1" dirty="0">
                <a:latin typeface="Courier New" pitchFamily="49" charset="0"/>
              </a:rPr>
              <a:t>(const char *s);</a:t>
            </a:r>
          </a:p>
          <a:p>
            <a:pPr>
              <a:defRPr/>
            </a:pPr>
            <a:endParaRPr lang="ko-KR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example1</a:t>
            </a:r>
            <a:endParaRPr lang="ko-KR" altLang="en-US" b="1" u="sng" smtClean="0"/>
          </a:p>
        </p:txBody>
      </p:sp>
      <p:sp>
        <p:nvSpPr>
          <p:cNvPr id="4" name="TextBox 3"/>
          <p:cNvSpPr txBox="1"/>
          <p:nvPr/>
        </p:nvSpPr>
        <p:spPr>
          <a:xfrm>
            <a:off x="428625" y="1452563"/>
            <a:ext cx="4373563" cy="52625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printIntVar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(char *name,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value)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("%s\t = %d\n", name, value);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one = 1;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to_one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to_one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&amp;one;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printIntVar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("one", one);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to_one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one + 1;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printIntVar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("one", one);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to_one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to_one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printIntVar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("one", one);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(*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to_one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)++;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printIntVar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("one", one);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286375" y="1500188"/>
            <a:ext cx="2852738" cy="18716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altLang="ko-KR" sz="1600" b="1" dirty="0"/>
              <a:t>output:</a:t>
            </a:r>
          </a:p>
          <a:p>
            <a:pPr marL="342900" indent="-342900">
              <a:defRPr/>
            </a:pPr>
            <a:r>
              <a:rPr lang="en-US" altLang="en-US" sz="1600" b="1" dirty="0"/>
              <a:t>one      = 1</a:t>
            </a:r>
          </a:p>
          <a:p>
            <a:pPr marL="342900" indent="-342900">
              <a:defRPr/>
            </a:pPr>
            <a:r>
              <a:rPr lang="en-US" altLang="en-US" sz="1600" b="1" dirty="0"/>
              <a:t>one      = 2</a:t>
            </a:r>
          </a:p>
          <a:p>
            <a:pPr marL="342900" indent="-342900">
              <a:defRPr/>
            </a:pPr>
            <a:r>
              <a:rPr lang="en-US" altLang="en-US" sz="1600" b="1" dirty="0"/>
              <a:t>one      = 3</a:t>
            </a:r>
          </a:p>
          <a:p>
            <a:pPr marL="342900" indent="-342900">
              <a:defRPr/>
            </a:pPr>
            <a:r>
              <a:rPr lang="en-US" altLang="en-US" sz="1600" b="1" dirty="0"/>
              <a:t>one      = 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Example2 : swap function</a:t>
            </a:r>
            <a:endParaRPr lang="ko-KR" altLang="en-US" b="1" u="sng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142875" y="1643063"/>
            <a:ext cx="4357688" cy="3232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a ,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temp=a;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a=b;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b=temp;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x=3, y=2;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(“before: x=%d, y=%d\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n”,x,y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swap(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(“after : x=%d, y=%d\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n”,x,y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1643063"/>
            <a:ext cx="4357687" cy="3232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* a ,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* b)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temp=*a;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*a=*b;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*b=temp;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x=3, y=2;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(“before: x=%d, y=%d\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n”,x,y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swap(&amp;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x,&amp;y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(“after : x=%d, y=%d\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n”,x,y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5" y="5072063"/>
            <a:ext cx="4357688" cy="83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Output :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3438" y="5072063"/>
            <a:ext cx="4357687" cy="83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Output :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 3</a:t>
            </a:r>
            <a:endParaRPr lang="ko-KR" altLang="en-US" b="1" u="sng" smtClean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585788" y="1571625"/>
            <a:ext cx="7272337" cy="39703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char *quote[] = 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"To err is human, to forgive divine.",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"To detect errors is compiler, to correct them is human.",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"Time flies like an arrow, fruit flies like a banana."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const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num =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quote/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*quote;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&lt; num; ++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("%s\n", quote[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Character Array</a:t>
            </a:r>
            <a:endParaRPr lang="ko-KR" altLang="en-US" b="1" u="sng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String</a:t>
            </a:r>
          </a:p>
          <a:p>
            <a:pPr lvl="1"/>
            <a:r>
              <a:rPr lang="en-US" altLang="ko-KR" smtClean="0"/>
              <a:t>A sequence of characters</a:t>
            </a:r>
          </a:p>
          <a:p>
            <a:pPr lvl="1"/>
            <a:r>
              <a:rPr lang="en-US" altLang="ko-KR" smtClean="0"/>
              <a:t>The last character should be </a:t>
            </a:r>
            <a:r>
              <a:rPr lang="en-US" altLang="ko-KR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‘\0’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mtClean="0"/>
              <a:t>that indicates </a:t>
            </a:r>
            <a:r>
              <a:rPr lang="en-US" altLang="ko-KR" b="1" u="sng" smtClean="0"/>
              <a:t>“the end of string”</a:t>
            </a:r>
          </a:p>
          <a:p>
            <a:endParaRPr lang="en-US" altLang="ko-KR" smtClean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4356100" y="3763963"/>
            <a:ext cx="3652838" cy="654050"/>
            <a:chOff x="2699" y="1344"/>
            <a:chExt cx="2301" cy="412"/>
          </a:xfrm>
        </p:grpSpPr>
        <p:grpSp>
          <p:nvGrpSpPr>
            <p:cNvPr id="4105" name="Group 5"/>
            <p:cNvGrpSpPr>
              <a:grpSpLocks/>
            </p:cNvGrpSpPr>
            <p:nvPr/>
          </p:nvGrpSpPr>
          <p:grpSpPr bwMode="auto">
            <a:xfrm>
              <a:off x="3379" y="1344"/>
              <a:ext cx="1621" cy="409"/>
              <a:chOff x="3164" y="1344"/>
              <a:chExt cx="1621" cy="409"/>
            </a:xfrm>
          </p:grpSpPr>
          <p:sp>
            <p:nvSpPr>
              <p:cNvPr id="4107" name="Rectangle 6"/>
              <p:cNvSpPr>
                <a:spLocks noChangeArrowheads="1"/>
              </p:cNvSpPr>
              <p:nvPr/>
            </p:nvSpPr>
            <p:spPr bwMode="auto">
              <a:xfrm>
                <a:off x="3164" y="1571"/>
                <a:ext cx="272" cy="1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h</a:t>
                </a:r>
              </a:p>
            </p:txBody>
          </p:sp>
          <p:sp>
            <p:nvSpPr>
              <p:cNvPr id="4108" name="Rectangle 7"/>
              <p:cNvSpPr>
                <a:spLocks noChangeArrowheads="1"/>
              </p:cNvSpPr>
              <p:nvPr/>
            </p:nvSpPr>
            <p:spPr bwMode="auto">
              <a:xfrm>
                <a:off x="3436" y="1571"/>
                <a:ext cx="272" cy="1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e</a:t>
                </a:r>
              </a:p>
            </p:txBody>
          </p:sp>
          <p:sp>
            <p:nvSpPr>
              <p:cNvPr id="4109" name="Rectangle 8"/>
              <p:cNvSpPr>
                <a:spLocks noChangeArrowheads="1"/>
              </p:cNvSpPr>
              <p:nvPr/>
            </p:nvSpPr>
            <p:spPr bwMode="auto">
              <a:xfrm>
                <a:off x="3708" y="1571"/>
                <a:ext cx="272" cy="1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l</a:t>
                </a:r>
              </a:p>
            </p:txBody>
          </p:sp>
          <p:sp>
            <p:nvSpPr>
              <p:cNvPr id="4110" name="Rectangle 9"/>
              <p:cNvSpPr>
                <a:spLocks noChangeArrowheads="1"/>
              </p:cNvSpPr>
              <p:nvPr/>
            </p:nvSpPr>
            <p:spPr bwMode="auto">
              <a:xfrm>
                <a:off x="3981" y="1571"/>
                <a:ext cx="272" cy="1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l</a:t>
                </a:r>
              </a:p>
            </p:txBody>
          </p:sp>
          <p:sp>
            <p:nvSpPr>
              <p:cNvPr id="4111" name="Rectangle 10"/>
              <p:cNvSpPr>
                <a:spLocks noChangeArrowheads="1"/>
              </p:cNvSpPr>
              <p:nvPr/>
            </p:nvSpPr>
            <p:spPr bwMode="auto">
              <a:xfrm>
                <a:off x="4253" y="1571"/>
                <a:ext cx="272" cy="1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/>
                  <a:t>o</a:t>
                </a:r>
              </a:p>
            </p:txBody>
          </p:sp>
          <p:sp>
            <p:nvSpPr>
              <p:cNvPr id="4112" name="Text Box 11"/>
              <p:cNvSpPr txBox="1">
                <a:spLocks noChangeArrowheads="1"/>
              </p:cNvSpPr>
              <p:nvPr/>
            </p:nvSpPr>
            <p:spPr bwMode="auto">
              <a:xfrm>
                <a:off x="3243" y="134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0</a:t>
                </a:r>
              </a:p>
            </p:txBody>
          </p:sp>
          <p:sp>
            <p:nvSpPr>
              <p:cNvPr id="4113" name="Text Box 12"/>
              <p:cNvSpPr txBox="1">
                <a:spLocks noChangeArrowheads="1"/>
              </p:cNvSpPr>
              <p:nvPr/>
            </p:nvSpPr>
            <p:spPr bwMode="auto">
              <a:xfrm>
                <a:off x="3482" y="134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1</a:t>
                </a:r>
              </a:p>
            </p:txBody>
          </p:sp>
          <p:sp>
            <p:nvSpPr>
              <p:cNvPr id="4114" name="Text Box 13"/>
              <p:cNvSpPr txBox="1">
                <a:spLocks noChangeArrowheads="1"/>
              </p:cNvSpPr>
              <p:nvPr/>
            </p:nvSpPr>
            <p:spPr bwMode="auto">
              <a:xfrm>
                <a:off x="3754" y="134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2</a:t>
                </a:r>
              </a:p>
            </p:txBody>
          </p:sp>
          <p:sp>
            <p:nvSpPr>
              <p:cNvPr id="4115" name="Text Box 14"/>
              <p:cNvSpPr txBox="1">
                <a:spLocks noChangeArrowheads="1"/>
              </p:cNvSpPr>
              <p:nvPr/>
            </p:nvSpPr>
            <p:spPr bwMode="auto">
              <a:xfrm>
                <a:off x="4027" y="134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3</a:t>
                </a:r>
              </a:p>
            </p:txBody>
          </p:sp>
          <p:sp>
            <p:nvSpPr>
              <p:cNvPr id="4116" name="Text Box 15"/>
              <p:cNvSpPr txBox="1">
                <a:spLocks noChangeArrowheads="1"/>
              </p:cNvSpPr>
              <p:nvPr/>
            </p:nvSpPr>
            <p:spPr bwMode="auto">
              <a:xfrm>
                <a:off x="4299" y="134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4</a:t>
                </a:r>
              </a:p>
            </p:txBody>
          </p:sp>
          <p:sp>
            <p:nvSpPr>
              <p:cNvPr id="4117" name="Rectangle 16"/>
              <p:cNvSpPr>
                <a:spLocks noChangeArrowheads="1"/>
              </p:cNvSpPr>
              <p:nvPr/>
            </p:nvSpPr>
            <p:spPr bwMode="auto">
              <a:xfrm>
                <a:off x="4513" y="1571"/>
                <a:ext cx="272" cy="18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</a:p>
            </p:txBody>
          </p:sp>
          <p:sp>
            <p:nvSpPr>
              <p:cNvPr id="4118" name="Text Box 17"/>
              <p:cNvSpPr txBox="1">
                <a:spLocks noChangeArrowheads="1"/>
              </p:cNvSpPr>
              <p:nvPr/>
            </p:nvSpPr>
            <p:spPr bwMode="auto">
              <a:xfrm>
                <a:off x="4559" y="134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5</a:t>
                </a:r>
              </a:p>
            </p:txBody>
          </p:sp>
        </p:grp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2699" y="1525"/>
              <a:ext cx="6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b="1"/>
                <a:t>greeting</a:t>
              </a:r>
            </a:p>
          </p:txBody>
        </p:sp>
      </p:grpSp>
      <p:sp>
        <p:nvSpPr>
          <p:cNvPr id="4101" name="Text Box 19"/>
          <p:cNvSpPr txBox="1">
            <a:spLocks noChangeArrowheads="1"/>
          </p:cNvSpPr>
          <p:nvPr/>
        </p:nvSpPr>
        <p:spPr bwMode="auto">
          <a:xfrm>
            <a:off x="1000125" y="4643438"/>
            <a:ext cx="1150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     same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971550" y="4051300"/>
            <a:ext cx="3384550" cy="3667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b="1"/>
              <a:t>char greeting[] = "hello";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900113" y="5348288"/>
            <a:ext cx="5111750" cy="3667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b="1"/>
              <a:t>char greeting[] = { 'h', 'e', 'l', 'l', 'o', '\0</a:t>
            </a:r>
            <a:r>
              <a:rPr lang="en-US" altLang="ko-KR" b="1">
                <a:latin typeface="Arial"/>
              </a:rPr>
              <a:t>’</a:t>
            </a:r>
            <a:r>
              <a:rPr lang="en-US" altLang="ko-KR" b="1"/>
              <a:t> };</a:t>
            </a:r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070769" y="4858544"/>
            <a:ext cx="571500" cy="1588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Example 4</a:t>
            </a:r>
            <a:endParaRPr lang="ko-KR" altLang="en-US" b="1" u="sng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519113" y="1601788"/>
            <a:ext cx="5124450" cy="39703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#define PRPTR(p)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(“%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p\n", p)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[] = {1,3,2,4,3,5,4,2};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*a =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*b = a + 4;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 = %d\n",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PRPTR(a + 0);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PRPTR(a + 1);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PRPTR(b - 2);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PRPTR(b - 1);</a:t>
            </a:r>
          </a:p>
          <a:p>
            <a:pPr>
              <a:defRPr/>
            </a:pPr>
            <a:endParaRPr lang="en-US" altLang="ko-K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String I/O</a:t>
            </a:r>
            <a:endParaRPr lang="ko-KR" altLang="en-US" b="1" u="sng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42938" y="1857375"/>
            <a:ext cx="3000375" cy="630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[8];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gets(</a:t>
            </a:r>
            <a:r>
              <a:rPr lang="en-US" altLang="ko-KR" sz="1400" b="1" dirty="0" err="1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altLang="ko-KR" sz="1400" b="1" dirty="0">
                <a:latin typeface="Courier New" pitchFamily="49" charset="0"/>
                <a:cs typeface="Courier New" pitchFamily="49" charset="0"/>
              </a:rPr>
              <a:t>);    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4684713" y="1536700"/>
            <a:ext cx="111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myName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762625" y="1609725"/>
            <a:ext cx="360363" cy="287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6122988" y="1609725"/>
            <a:ext cx="360362" cy="287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6481763" y="1609725"/>
            <a:ext cx="360362" cy="287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842125" y="1609725"/>
            <a:ext cx="360363" cy="287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7202488" y="1609725"/>
            <a:ext cx="360362" cy="287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7562850" y="1609725"/>
            <a:ext cx="360363" cy="287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7923213" y="1609725"/>
            <a:ext cx="360362" cy="287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8281988" y="1609725"/>
            <a:ext cx="360362" cy="2873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5133" name="Text Box 16"/>
          <p:cNvSpPr txBox="1">
            <a:spLocks noChangeArrowheads="1"/>
          </p:cNvSpPr>
          <p:nvPr/>
        </p:nvSpPr>
        <p:spPr bwMode="auto">
          <a:xfrm>
            <a:off x="5834063" y="1249363"/>
            <a:ext cx="315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0</a:t>
            </a:r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6122988" y="1249363"/>
            <a:ext cx="315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1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6554788" y="1249363"/>
            <a:ext cx="315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2</a:t>
            </a:r>
          </a:p>
        </p:txBody>
      </p:sp>
      <p:sp>
        <p:nvSpPr>
          <p:cNvPr id="5136" name="Text Box 19"/>
          <p:cNvSpPr txBox="1">
            <a:spLocks noChangeArrowheads="1"/>
          </p:cNvSpPr>
          <p:nvPr/>
        </p:nvSpPr>
        <p:spPr bwMode="auto">
          <a:xfrm>
            <a:off x="7202488" y="1249363"/>
            <a:ext cx="315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4</a:t>
            </a:r>
          </a:p>
        </p:txBody>
      </p:sp>
      <p:sp>
        <p:nvSpPr>
          <p:cNvPr id="5137" name="Text Box 20"/>
          <p:cNvSpPr txBox="1">
            <a:spLocks noChangeArrowheads="1"/>
          </p:cNvSpPr>
          <p:nvPr/>
        </p:nvSpPr>
        <p:spPr bwMode="auto">
          <a:xfrm>
            <a:off x="6842125" y="1249363"/>
            <a:ext cx="315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3</a:t>
            </a:r>
          </a:p>
        </p:txBody>
      </p:sp>
      <p:sp>
        <p:nvSpPr>
          <p:cNvPr id="5138" name="Text Box 21"/>
          <p:cNvSpPr txBox="1">
            <a:spLocks noChangeArrowheads="1"/>
          </p:cNvSpPr>
          <p:nvPr/>
        </p:nvSpPr>
        <p:spPr bwMode="auto">
          <a:xfrm>
            <a:off x="7562850" y="1249363"/>
            <a:ext cx="315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5</a:t>
            </a:r>
          </a:p>
        </p:txBody>
      </p:sp>
      <p:sp>
        <p:nvSpPr>
          <p:cNvPr id="5139" name="Text Box 22"/>
          <p:cNvSpPr txBox="1">
            <a:spLocks noChangeArrowheads="1"/>
          </p:cNvSpPr>
          <p:nvPr/>
        </p:nvSpPr>
        <p:spPr bwMode="auto">
          <a:xfrm>
            <a:off x="7923213" y="1249363"/>
            <a:ext cx="315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6</a:t>
            </a:r>
          </a:p>
        </p:txBody>
      </p:sp>
      <p:sp>
        <p:nvSpPr>
          <p:cNvPr id="5140" name="Text Box 23"/>
          <p:cNvSpPr txBox="1">
            <a:spLocks noChangeArrowheads="1"/>
          </p:cNvSpPr>
          <p:nvPr/>
        </p:nvSpPr>
        <p:spPr bwMode="auto">
          <a:xfrm>
            <a:off x="8281988" y="1249363"/>
            <a:ext cx="315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7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5835650" y="2617788"/>
            <a:ext cx="360363" cy="2873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L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6196013" y="2617788"/>
            <a:ext cx="360362" cy="2873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e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6554788" y="2617788"/>
            <a:ext cx="360362" cy="2873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/>
              <a:t>e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6915150" y="2617788"/>
            <a:ext cx="360363" cy="2873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latin typeface="Times New Roman" pitchFamily="18" charset="0"/>
                <a:cs typeface="Times New Roman" pitchFamily="18" charset="0"/>
              </a:rPr>
              <a:t>\0</a:t>
            </a: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7275513" y="2617788"/>
            <a:ext cx="360362" cy="2873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7635875" y="2617788"/>
            <a:ext cx="360363" cy="2873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7996238" y="2617788"/>
            <a:ext cx="360362" cy="2873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8355013" y="2617788"/>
            <a:ext cx="360362" cy="2873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/>
              <a:t>?</a:t>
            </a:r>
          </a:p>
        </p:txBody>
      </p:sp>
      <p:sp>
        <p:nvSpPr>
          <p:cNvPr id="5149" name="Text Box 33"/>
          <p:cNvSpPr txBox="1">
            <a:spLocks noChangeArrowheads="1"/>
          </p:cNvSpPr>
          <p:nvPr/>
        </p:nvSpPr>
        <p:spPr bwMode="auto">
          <a:xfrm>
            <a:off x="5907088" y="2257425"/>
            <a:ext cx="315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0</a:t>
            </a:r>
          </a:p>
        </p:txBody>
      </p:sp>
      <p:sp>
        <p:nvSpPr>
          <p:cNvPr id="5150" name="Text Box 34"/>
          <p:cNvSpPr txBox="1">
            <a:spLocks noChangeArrowheads="1"/>
          </p:cNvSpPr>
          <p:nvPr/>
        </p:nvSpPr>
        <p:spPr bwMode="auto">
          <a:xfrm>
            <a:off x="6196013" y="2257425"/>
            <a:ext cx="315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1</a:t>
            </a:r>
          </a:p>
        </p:txBody>
      </p:sp>
      <p:sp>
        <p:nvSpPr>
          <p:cNvPr id="5151" name="Text Box 35"/>
          <p:cNvSpPr txBox="1">
            <a:spLocks noChangeArrowheads="1"/>
          </p:cNvSpPr>
          <p:nvPr/>
        </p:nvSpPr>
        <p:spPr bwMode="auto">
          <a:xfrm>
            <a:off x="6627813" y="2257425"/>
            <a:ext cx="315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2</a:t>
            </a:r>
          </a:p>
        </p:txBody>
      </p:sp>
      <p:sp>
        <p:nvSpPr>
          <p:cNvPr id="5152" name="Text Box 36"/>
          <p:cNvSpPr txBox="1">
            <a:spLocks noChangeArrowheads="1"/>
          </p:cNvSpPr>
          <p:nvPr/>
        </p:nvSpPr>
        <p:spPr bwMode="auto">
          <a:xfrm>
            <a:off x="7275513" y="2257425"/>
            <a:ext cx="315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4</a:t>
            </a:r>
          </a:p>
        </p:txBody>
      </p:sp>
      <p:sp>
        <p:nvSpPr>
          <p:cNvPr id="5153" name="Text Box 37"/>
          <p:cNvSpPr txBox="1">
            <a:spLocks noChangeArrowheads="1"/>
          </p:cNvSpPr>
          <p:nvPr/>
        </p:nvSpPr>
        <p:spPr bwMode="auto">
          <a:xfrm>
            <a:off x="6915150" y="2257425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3</a:t>
            </a:r>
          </a:p>
        </p:txBody>
      </p:sp>
      <p:sp>
        <p:nvSpPr>
          <p:cNvPr id="5154" name="Text Box 38"/>
          <p:cNvSpPr txBox="1">
            <a:spLocks noChangeArrowheads="1"/>
          </p:cNvSpPr>
          <p:nvPr/>
        </p:nvSpPr>
        <p:spPr bwMode="auto">
          <a:xfrm>
            <a:off x="7635875" y="2257425"/>
            <a:ext cx="315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5</a:t>
            </a:r>
          </a:p>
        </p:txBody>
      </p:sp>
      <p:sp>
        <p:nvSpPr>
          <p:cNvPr id="5155" name="Text Box 39"/>
          <p:cNvSpPr txBox="1">
            <a:spLocks noChangeArrowheads="1"/>
          </p:cNvSpPr>
          <p:nvPr/>
        </p:nvSpPr>
        <p:spPr bwMode="auto">
          <a:xfrm>
            <a:off x="7996238" y="2257425"/>
            <a:ext cx="315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6</a:t>
            </a:r>
          </a:p>
        </p:txBody>
      </p:sp>
      <p:sp>
        <p:nvSpPr>
          <p:cNvPr id="5156" name="Text Box 40"/>
          <p:cNvSpPr txBox="1">
            <a:spLocks noChangeArrowheads="1"/>
          </p:cNvSpPr>
          <p:nvPr/>
        </p:nvSpPr>
        <p:spPr bwMode="auto">
          <a:xfrm>
            <a:off x="8355013" y="2257425"/>
            <a:ext cx="315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7</a:t>
            </a:r>
          </a:p>
        </p:txBody>
      </p:sp>
      <p:sp>
        <p:nvSpPr>
          <p:cNvPr id="5157" name="Line 41"/>
          <p:cNvSpPr>
            <a:spLocks noChangeShapeType="1"/>
          </p:cNvSpPr>
          <p:nvPr/>
        </p:nvSpPr>
        <p:spPr bwMode="auto">
          <a:xfrm>
            <a:off x="7204075" y="1970088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5908675" y="3481388"/>
            <a:ext cx="1008063" cy="376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/>
              <a:t>Lee</a:t>
            </a:r>
          </a:p>
        </p:txBody>
      </p:sp>
      <p:sp>
        <p:nvSpPr>
          <p:cNvPr id="5159" name="Line 43"/>
          <p:cNvSpPr>
            <a:spLocks noChangeShapeType="1"/>
          </p:cNvSpPr>
          <p:nvPr/>
        </p:nvSpPr>
        <p:spPr bwMode="auto">
          <a:xfrm>
            <a:off x="6484938" y="2978150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Text Box 44"/>
          <p:cNvSpPr txBox="1">
            <a:spLocks noChangeArrowheads="1"/>
          </p:cNvSpPr>
          <p:nvPr/>
        </p:nvSpPr>
        <p:spPr bwMode="auto">
          <a:xfrm>
            <a:off x="4684713" y="2544763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myName</a:t>
            </a:r>
          </a:p>
        </p:txBody>
      </p:sp>
      <p:sp>
        <p:nvSpPr>
          <p:cNvPr id="5161" name="Text Box 4"/>
          <p:cNvSpPr txBox="1">
            <a:spLocks noChangeArrowheads="1"/>
          </p:cNvSpPr>
          <p:nvPr/>
        </p:nvSpPr>
        <p:spPr bwMode="auto">
          <a:xfrm>
            <a:off x="827088" y="4056063"/>
            <a:ext cx="75612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ko-KR" b="1"/>
              <a:t>If a user gives “Lee” as a keyboard input following gets() function, myName array will be filled with ‘L’,’e’,’e’,’\0’ .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ko-KR" b="1"/>
              <a:t>If keyboard input string is too big (&gt;= 8 characters), an error will occur.</a:t>
            </a:r>
            <a:endParaRPr lang="en-US" altLang="ko-KR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150" y="598488"/>
            <a:ext cx="7197725" cy="40449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// Character array (string) input/output)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char string1[20];  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("Enter the string \"hello there\": “);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gets(string1);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ko-KR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("\nstring1 :\n“);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= 0; string1[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] != '\0';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++ )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ko-KR" altLang="en-US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(“%c”);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nthe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length of string1 is %d\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n”,i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   return 0;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88" y="4929188"/>
            <a:ext cx="7286625" cy="1200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Enter the string "hello there": hello there</a:t>
            </a:r>
          </a:p>
          <a:p>
            <a:pPr>
              <a:defRPr/>
            </a:pPr>
            <a:endParaRPr lang="en-US" altLang="ko-KR" sz="12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string1 :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hello there</a:t>
            </a:r>
          </a:p>
          <a:p>
            <a:pPr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the length of string1 is 11</a:t>
            </a:r>
            <a:endParaRPr lang="ko-KR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b="1" u="sng" smtClean="0"/>
              <a:t>Pointer</a:t>
            </a:r>
            <a:endParaRPr lang="ko-KR" altLang="en-US" b="1" u="sng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smtClean="0"/>
              <a:t>Pointer?</a:t>
            </a:r>
            <a:endParaRPr lang="ko-KR" altLang="en-US" b="1" u="sng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525963"/>
          </a:xfrm>
        </p:spPr>
        <p:txBody>
          <a:bodyPr/>
          <a:lstStyle/>
          <a:p>
            <a:r>
              <a:rPr lang="en-US" altLang="ko-KR" sz="2800" b="1" u="sng" smtClean="0"/>
              <a:t>Pointer</a:t>
            </a:r>
          </a:p>
          <a:p>
            <a:pPr lvl="1"/>
            <a:r>
              <a:rPr lang="en-US" altLang="ko-KR" sz="2400" smtClean="0"/>
              <a:t>Usually means memory address</a:t>
            </a:r>
          </a:p>
          <a:p>
            <a:pPr lvl="1"/>
            <a:endParaRPr lang="en-US" altLang="ko-KR" sz="2400" smtClean="0"/>
          </a:p>
          <a:p>
            <a:r>
              <a:rPr lang="en-US" altLang="ko-KR" sz="2800" b="1" u="sng" smtClean="0"/>
              <a:t>Declaration</a:t>
            </a:r>
            <a:r>
              <a:rPr lang="en-US" altLang="ko-KR" sz="2800" smtClean="0"/>
              <a:t> of Pointer-type variable</a:t>
            </a:r>
          </a:p>
          <a:p>
            <a:pPr lvl="1"/>
            <a:r>
              <a:rPr lang="en-US" altLang="ko-KR" sz="2400" smtClean="0"/>
              <a:t>Declare a variable that stores memory address</a:t>
            </a:r>
          </a:p>
          <a:p>
            <a:pPr lvl="1"/>
            <a:endParaRPr lang="en-US" altLang="ko-KR" sz="2400" smtClean="0"/>
          </a:p>
          <a:p>
            <a:r>
              <a:rPr lang="en-US" altLang="ko-KR" sz="2800" b="1" u="sng" smtClean="0"/>
              <a:t>Pointer operators</a:t>
            </a:r>
          </a:p>
          <a:p>
            <a:pPr lvl="1"/>
            <a:r>
              <a:rPr lang="en-US" altLang="ko-KR" sz="2400" smtClean="0"/>
              <a:t>* (Dereference operator)</a:t>
            </a:r>
          </a:p>
          <a:p>
            <a:pPr lvl="2"/>
            <a:r>
              <a:rPr lang="en-US" altLang="ko-KR" sz="2000" smtClean="0"/>
              <a:t>means “the value of”</a:t>
            </a:r>
          </a:p>
          <a:p>
            <a:pPr lvl="1"/>
            <a:r>
              <a:rPr lang="en-US" altLang="ko-KR" sz="2400" smtClean="0"/>
              <a:t>&amp; (address-of operator)</a:t>
            </a:r>
          </a:p>
          <a:p>
            <a:pPr lvl="2"/>
            <a:r>
              <a:rPr lang="en-US" altLang="ko-KR" sz="2000" smtClean="0"/>
              <a:t>means “address of”</a:t>
            </a:r>
          </a:p>
          <a:p>
            <a:pPr lvl="1"/>
            <a:endParaRPr lang="ko-KR" altLang="en-US" sz="2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u="sng" smtClean="0"/>
              <a:t>Example :</a:t>
            </a:r>
            <a:br>
              <a:rPr lang="en-US" altLang="ko-KR" sz="3200" b="1" u="sng" smtClean="0"/>
            </a:br>
            <a:r>
              <a:rPr lang="en-US" altLang="ko-KR" sz="3200" b="1" u="sng" smtClean="0"/>
              <a:t>Pointer Variable and Pointer Operators</a:t>
            </a:r>
            <a:endParaRPr lang="ko-KR" altLang="en-US" sz="3200" b="1" u="sng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186738" cy="44116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ko-KR" altLang="en-US" sz="14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countPtr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, count;   // 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countPtr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is pointer</a:t>
            </a: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                        // count is an integer type</a:t>
            </a: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4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bPtr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;       // 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bPtr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are pointer type</a:t>
            </a: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= NULL;            // 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is a NULL pointer. NULL = 0</a:t>
            </a: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4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count = 5;              // assignment</a:t>
            </a: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countPtr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= &amp;count;      // 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countPtr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points to count that means</a:t>
            </a: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                        // the value of 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countPtr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is the address of count</a:t>
            </a: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400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countPtr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= 10;         // the value </a:t>
            </a:r>
            <a:r>
              <a:rPr lang="en-US" altLang="ko-KR" sz="1400" b="1" kern="0" dirty="0" err="1">
                <a:latin typeface="Courier New" pitchFamily="49" charset="0"/>
                <a:cs typeface="Courier New" pitchFamily="49" charset="0"/>
              </a:rPr>
              <a:t>countPtr</a:t>
            </a: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points to is changed to 10</a:t>
            </a: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b="1" kern="0" dirty="0">
                <a:latin typeface="Courier New" pitchFamily="49" charset="0"/>
                <a:cs typeface="Courier New" pitchFamily="49" charset="0"/>
              </a:rPr>
              <a:t>                         // that means count becomes 10</a:t>
            </a:r>
          </a:p>
          <a:p>
            <a:pPr marL="342900" indent="-342900" eaLnBrk="0" fontAlgn="t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ko-KR" sz="1400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7"/>
          <p:cNvSpPr txBox="1">
            <a:spLocks noChangeArrowheads="1"/>
          </p:cNvSpPr>
          <p:nvPr/>
        </p:nvSpPr>
        <p:spPr bwMode="auto">
          <a:xfrm>
            <a:off x="928688" y="2066925"/>
            <a:ext cx="102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address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3592513" y="2112963"/>
            <a:ext cx="168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Variable name</a:t>
            </a:r>
          </a:p>
        </p:txBody>
      </p:sp>
      <p:sp>
        <p:nvSpPr>
          <p:cNvPr id="10244" name="Text Box 9"/>
          <p:cNvSpPr txBox="1">
            <a:spLocks noChangeArrowheads="1"/>
          </p:cNvSpPr>
          <p:nvPr/>
        </p:nvSpPr>
        <p:spPr bwMode="auto">
          <a:xfrm>
            <a:off x="1304925" y="2882900"/>
            <a:ext cx="703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5000</a:t>
            </a:r>
          </a:p>
        </p:txBody>
      </p:sp>
      <p:sp>
        <p:nvSpPr>
          <p:cNvPr id="10245" name="Line 10"/>
          <p:cNvSpPr>
            <a:spLocks noChangeShapeType="1"/>
          </p:cNvSpPr>
          <p:nvPr/>
        </p:nvSpPr>
        <p:spPr bwMode="auto">
          <a:xfrm>
            <a:off x="1997075" y="30559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11"/>
          <p:cNvSpPr>
            <a:spLocks noChangeShapeType="1"/>
          </p:cNvSpPr>
          <p:nvPr/>
        </p:nvSpPr>
        <p:spPr bwMode="auto">
          <a:xfrm>
            <a:off x="1997075" y="37036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12"/>
          <p:cNvSpPr>
            <a:spLocks noChangeShapeType="1"/>
          </p:cNvSpPr>
          <p:nvPr/>
        </p:nvSpPr>
        <p:spPr bwMode="auto">
          <a:xfrm>
            <a:off x="1997075" y="43910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13"/>
          <p:cNvSpPr>
            <a:spLocks noChangeShapeType="1"/>
          </p:cNvSpPr>
          <p:nvPr/>
        </p:nvSpPr>
        <p:spPr bwMode="auto">
          <a:xfrm>
            <a:off x="1997075" y="49276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1304925" y="4206875"/>
            <a:ext cx="703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5008</a:t>
            </a:r>
          </a:p>
        </p:txBody>
      </p:sp>
      <p:sp>
        <p:nvSpPr>
          <p:cNvPr id="10250" name="Text Box 15"/>
          <p:cNvSpPr txBox="1">
            <a:spLocks noChangeArrowheads="1"/>
          </p:cNvSpPr>
          <p:nvPr/>
        </p:nvSpPr>
        <p:spPr bwMode="auto">
          <a:xfrm>
            <a:off x="3654425" y="3198813"/>
            <a:ext cx="1074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countPtr</a:t>
            </a:r>
          </a:p>
        </p:txBody>
      </p:sp>
      <p:sp>
        <p:nvSpPr>
          <p:cNvPr id="10251" name="Text Box 16"/>
          <p:cNvSpPr txBox="1">
            <a:spLocks noChangeArrowheads="1"/>
          </p:cNvSpPr>
          <p:nvPr/>
        </p:nvSpPr>
        <p:spPr bwMode="auto">
          <a:xfrm>
            <a:off x="2457450" y="3198813"/>
            <a:ext cx="703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5008</a:t>
            </a:r>
          </a:p>
        </p:txBody>
      </p:sp>
      <p:sp>
        <p:nvSpPr>
          <p:cNvPr id="10252" name="Text Box 17"/>
          <p:cNvSpPr txBox="1">
            <a:spLocks noChangeArrowheads="1"/>
          </p:cNvSpPr>
          <p:nvPr/>
        </p:nvSpPr>
        <p:spPr bwMode="auto">
          <a:xfrm>
            <a:off x="1304925" y="3514725"/>
            <a:ext cx="703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5004</a:t>
            </a:r>
          </a:p>
        </p:txBody>
      </p:sp>
      <p:sp>
        <p:nvSpPr>
          <p:cNvPr id="10253" name="Text Box 18"/>
          <p:cNvSpPr txBox="1">
            <a:spLocks noChangeArrowheads="1"/>
          </p:cNvSpPr>
          <p:nvPr/>
        </p:nvSpPr>
        <p:spPr bwMode="auto">
          <a:xfrm>
            <a:off x="1293813" y="4743450"/>
            <a:ext cx="703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5012</a:t>
            </a:r>
          </a:p>
        </p:txBody>
      </p:sp>
      <p:sp>
        <p:nvSpPr>
          <p:cNvPr id="10254" name="Text Box 19"/>
          <p:cNvSpPr txBox="1">
            <a:spLocks noChangeArrowheads="1"/>
          </p:cNvSpPr>
          <p:nvPr/>
        </p:nvSpPr>
        <p:spPr bwMode="auto">
          <a:xfrm>
            <a:off x="2463800" y="448945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5</a:t>
            </a:r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3654425" y="4489450"/>
            <a:ext cx="784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count</a:t>
            </a:r>
          </a:p>
        </p:txBody>
      </p:sp>
      <p:sp>
        <p:nvSpPr>
          <p:cNvPr id="298005" name="Text Box 21"/>
          <p:cNvSpPr txBox="1">
            <a:spLocks noChangeArrowheads="1"/>
          </p:cNvSpPr>
          <p:nvPr/>
        </p:nvSpPr>
        <p:spPr bwMode="auto">
          <a:xfrm>
            <a:off x="5761038" y="3759200"/>
            <a:ext cx="892175" cy="3762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           </a:t>
            </a:r>
          </a:p>
        </p:txBody>
      </p:sp>
      <p:sp>
        <p:nvSpPr>
          <p:cNvPr id="298006" name="Text Box 22"/>
          <p:cNvSpPr txBox="1">
            <a:spLocks noChangeArrowheads="1"/>
          </p:cNvSpPr>
          <p:nvPr/>
        </p:nvSpPr>
        <p:spPr bwMode="auto">
          <a:xfrm>
            <a:off x="7380288" y="3738563"/>
            <a:ext cx="892175" cy="376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    5     </a:t>
            </a:r>
          </a:p>
        </p:txBody>
      </p:sp>
      <p:sp>
        <p:nvSpPr>
          <p:cNvPr id="10258" name="Line 23"/>
          <p:cNvSpPr>
            <a:spLocks noChangeShapeType="1"/>
          </p:cNvSpPr>
          <p:nvPr/>
        </p:nvSpPr>
        <p:spPr bwMode="auto">
          <a:xfrm>
            <a:off x="6192838" y="39544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Oval 24"/>
          <p:cNvSpPr>
            <a:spLocks noChangeArrowheads="1"/>
          </p:cNvSpPr>
          <p:nvPr/>
        </p:nvSpPr>
        <p:spPr bwMode="auto">
          <a:xfrm>
            <a:off x="6121400" y="38830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60" name="Text Box 25"/>
          <p:cNvSpPr txBox="1">
            <a:spLocks noChangeArrowheads="1"/>
          </p:cNvSpPr>
          <p:nvPr/>
        </p:nvSpPr>
        <p:spPr bwMode="auto">
          <a:xfrm>
            <a:off x="5689600" y="339883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countPtr</a:t>
            </a:r>
          </a:p>
        </p:txBody>
      </p:sp>
      <p:sp>
        <p:nvSpPr>
          <p:cNvPr id="10261" name="Text Box 26"/>
          <p:cNvSpPr txBox="1">
            <a:spLocks noChangeArrowheads="1"/>
          </p:cNvSpPr>
          <p:nvPr/>
        </p:nvSpPr>
        <p:spPr bwMode="auto">
          <a:xfrm>
            <a:off x="7466013" y="337978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count</a:t>
            </a:r>
          </a:p>
        </p:txBody>
      </p:sp>
      <p:sp>
        <p:nvSpPr>
          <p:cNvPr id="10262" name="Line 27"/>
          <p:cNvSpPr>
            <a:spLocks noChangeShapeType="1"/>
          </p:cNvSpPr>
          <p:nvPr/>
        </p:nvSpPr>
        <p:spPr bwMode="auto">
          <a:xfrm>
            <a:off x="1985963" y="2695575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8"/>
          <p:cNvSpPr>
            <a:spLocks noChangeShapeType="1"/>
          </p:cNvSpPr>
          <p:nvPr/>
        </p:nvSpPr>
        <p:spPr bwMode="auto">
          <a:xfrm>
            <a:off x="3581400" y="2695575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57200" y="50006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ko-KR" sz="4000" b="1" u="sng" kern="0" dirty="0">
                <a:solidFill>
                  <a:schemeClr val="tx2"/>
                </a:solidFill>
                <a:latin typeface="+mj-lt"/>
                <a:cs typeface="+mj-cs"/>
              </a:rPr>
              <a:t>Memory</a:t>
            </a:r>
            <a:endParaRPr lang="ko-KR" altLang="en-US" sz="4000" b="1" u="sng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en-US" altLang="ko-KR" b="1" u="sng" smtClean="0"/>
              <a:t>Pointers and Addresses</a:t>
            </a:r>
            <a:endParaRPr lang="ko-KR" altLang="en-US" b="1" u="sng" smtClean="0"/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5000625" y="1071563"/>
            <a:ext cx="1628775" cy="823912"/>
            <a:chOff x="912" y="1474"/>
            <a:chExt cx="1026" cy="519"/>
          </a:xfrm>
        </p:grpSpPr>
        <p:sp>
          <p:nvSpPr>
            <p:cNvPr id="11310" name="Text Box 3"/>
            <p:cNvSpPr txBox="1">
              <a:spLocks noChangeArrowheads="1"/>
            </p:cNvSpPr>
            <p:nvPr/>
          </p:nvSpPr>
          <p:spPr bwMode="auto">
            <a:xfrm>
              <a:off x="1056" y="147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11311" name="Group 4"/>
            <p:cNvGrpSpPr>
              <a:grpSpLocks/>
            </p:cNvGrpSpPr>
            <p:nvPr/>
          </p:nvGrpSpPr>
          <p:grpSpPr bwMode="auto">
            <a:xfrm>
              <a:off x="912" y="1618"/>
              <a:ext cx="1026" cy="375"/>
              <a:chOff x="2544" y="1353"/>
              <a:chExt cx="1026" cy="375"/>
            </a:xfrm>
          </p:grpSpPr>
          <p:sp>
            <p:nvSpPr>
              <p:cNvPr id="11312" name="Rectangle 5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480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1313" name="Line 6"/>
              <p:cNvSpPr>
                <a:spLocks noChangeShapeType="1"/>
              </p:cNvSpPr>
              <p:nvPr/>
            </p:nvSpPr>
            <p:spPr bwMode="auto">
              <a:xfrm>
                <a:off x="3024" y="14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4" name="Line 7"/>
              <p:cNvSpPr>
                <a:spLocks noChangeShapeType="1"/>
              </p:cNvSpPr>
              <p:nvPr/>
            </p:nvSpPr>
            <p:spPr bwMode="auto">
              <a:xfrm>
                <a:off x="3216" y="148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Line 8"/>
              <p:cNvSpPr>
                <a:spLocks noChangeShapeType="1"/>
              </p:cNvSpPr>
              <p:nvPr/>
            </p:nvSpPr>
            <p:spPr bwMode="auto">
              <a:xfrm>
                <a:off x="3120" y="163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6" name="Line 9"/>
              <p:cNvSpPr>
                <a:spLocks noChangeShapeType="1"/>
              </p:cNvSpPr>
              <p:nvPr/>
            </p:nvSpPr>
            <p:spPr bwMode="auto">
              <a:xfrm flipH="1">
                <a:off x="3120" y="168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Line 10"/>
              <p:cNvSpPr>
                <a:spLocks noChangeShapeType="1"/>
              </p:cNvSpPr>
              <p:nvPr/>
            </p:nvSpPr>
            <p:spPr bwMode="auto">
              <a:xfrm>
                <a:off x="3168" y="172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8" name="Text Box 11"/>
              <p:cNvSpPr txBox="1">
                <a:spLocks noChangeArrowheads="1"/>
              </p:cNvSpPr>
              <p:nvPr/>
            </p:nvSpPr>
            <p:spPr bwMode="auto">
              <a:xfrm>
                <a:off x="3206" y="1353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null</a:t>
                </a:r>
              </a:p>
            </p:txBody>
          </p:sp>
        </p:grpSp>
      </p:grp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063" y="1398588"/>
            <a:ext cx="4000500" cy="20304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  *p = 0;</a:t>
            </a:r>
          </a:p>
          <a:p>
            <a:pPr>
              <a:spcBef>
                <a:spcPct val="50000"/>
              </a:spcBef>
              <a:defRPr/>
            </a:pPr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P=(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spcBef>
                <a:spcPct val="50000"/>
              </a:spcBef>
              <a:defRPr/>
            </a:pPr>
            <a:endParaRPr lang="en-US" altLang="ko-KR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*p=5</a:t>
            </a:r>
          </a:p>
        </p:txBody>
      </p:sp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5005388" y="1928813"/>
            <a:ext cx="2209800" cy="631825"/>
            <a:chOff x="2400" y="2050"/>
            <a:chExt cx="1392" cy="398"/>
          </a:xfrm>
        </p:grpSpPr>
        <p:sp>
          <p:nvSpPr>
            <p:cNvPr id="11306" name="Rectangle 14"/>
            <p:cNvSpPr>
              <a:spLocks noChangeArrowheads="1"/>
            </p:cNvSpPr>
            <p:nvPr/>
          </p:nvSpPr>
          <p:spPr bwMode="auto">
            <a:xfrm>
              <a:off x="2400" y="2304"/>
              <a:ext cx="48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307" name="Rectangle 15"/>
            <p:cNvSpPr>
              <a:spLocks noChangeArrowheads="1"/>
            </p:cNvSpPr>
            <p:nvPr/>
          </p:nvSpPr>
          <p:spPr bwMode="auto">
            <a:xfrm>
              <a:off x="3312" y="2112"/>
              <a:ext cx="48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308" name="Line 16"/>
            <p:cNvSpPr>
              <a:spLocks noChangeShapeType="1"/>
            </p:cNvSpPr>
            <p:nvPr/>
          </p:nvSpPr>
          <p:spPr bwMode="auto">
            <a:xfrm flipV="1">
              <a:off x="2832" y="2208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Text Box 17"/>
            <p:cNvSpPr txBox="1">
              <a:spLocks noChangeArrowheads="1"/>
            </p:cNvSpPr>
            <p:nvPr/>
          </p:nvSpPr>
          <p:spPr bwMode="auto">
            <a:xfrm>
              <a:off x="2544" y="20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1270" name="Group 19"/>
          <p:cNvGrpSpPr>
            <a:grpSpLocks/>
          </p:cNvGrpSpPr>
          <p:nvPr/>
        </p:nvGrpSpPr>
        <p:grpSpPr bwMode="auto">
          <a:xfrm>
            <a:off x="5076825" y="2857500"/>
            <a:ext cx="2209800" cy="631825"/>
            <a:chOff x="2064" y="2818"/>
            <a:chExt cx="1392" cy="398"/>
          </a:xfrm>
        </p:grpSpPr>
        <p:grpSp>
          <p:nvGrpSpPr>
            <p:cNvPr id="11300" name="Group 20"/>
            <p:cNvGrpSpPr>
              <a:grpSpLocks/>
            </p:cNvGrpSpPr>
            <p:nvPr/>
          </p:nvGrpSpPr>
          <p:grpSpPr bwMode="auto">
            <a:xfrm>
              <a:off x="2064" y="2818"/>
              <a:ext cx="1392" cy="398"/>
              <a:chOff x="2400" y="2050"/>
              <a:chExt cx="1392" cy="398"/>
            </a:xfrm>
          </p:grpSpPr>
          <p:sp>
            <p:nvSpPr>
              <p:cNvPr id="11302" name="Rectangle 21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480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1303" name="Rectangle 22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80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1304" name="Line 23"/>
              <p:cNvSpPr>
                <a:spLocks noChangeShapeType="1"/>
              </p:cNvSpPr>
              <p:nvPr/>
            </p:nvSpPr>
            <p:spPr bwMode="auto">
              <a:xfrm flipV="1">
                <a:off x="2832" y="2208"/>
                <a:ext cx="43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24"/>
              <p:cNvSpPr txBox="1">
                <a:spLocks noChangeArrowheads="1"/>
              </p:cNvSpPr>
              <p:nvPr/>
            </p:nvSpPr>
            <p:spPr bwMode="auto">
              <a:xfrm>
                <a:off x="2544" y="20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1301" name="Text Box 25"/>
            <p:cNvSpPr txBox="1">
              <a:spLocks noChangeArrowheads="1"/>
            </p:cNvSpPr>
            <p:nvPr/>
          </p:nvSpPr>
          <p:spPr bwMode="auto">
            <a:xfrm>
              <a:off x="3120" y="28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1271" name="Text Box 2"/>
          <p:cNvSpPr txBox="1">
            <a:spLocks noChangeArrowheads="1"/>
          </p:cNvSpPr>
          <p:nvPr/>
        </p:nvSpPr>
        <p:spPr bwMode="auto">
          <a:xfrm>
            <a:off x="2570163" y="6392863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sz="1200">
              <a:latin typeface="Times New Roman" panose="02020603050405020304" pitchFamily="18" charset="0"/>
            </a:endParaRPr>
          </a:p>
        </p:txBody>
      </p:sp>
      <p:grpSp>
        <p:nvGrpSpPr>
          <p:cNvPr id="11272" name="Group 3"/>
          <p:cNvGrpSpPr>
            <a:grpSpLocks/>
          </p:cNvGrpSpPr>
          <p:nvPr/>
        </p:nvGrpSpPr>
        <p:grpSpPr bwMode="auto">
          <a:xfrm>
            <a:off x="4872038" y="4079875"/>
            <a:ext cx="2209800" cy="631825"/>
            <a:chOff x="2064" y="2818"/>
            <a:chExt cx="1392" cy="398"/>
          </a:xfrm>
        </p:grpSpPr>
        <p:grpSp>
          <p:nvGrpSpPr>
            <p:cNvPr id="11294" name="Group 4"/>
            <p:cNvGrpSpPr>
              <a:grpSpLocks/>
            </p:cNvGrpSpPr>
            <p:nvPr/>
          </p:nvGrpSpPr>
          <p:grpSpPr bwMode="auto">
            <a:xfrm>
              <a:off x="2064" y="2818"/>
              <a:ext cx="1392" cy="398"/>
              <a:chOff x="2400" y="2050"/>
              <a:chExt cx="1392" cy="398"/>
            </a:xfrm>
          </p:grpSpPr>
          <p:sp>
            <p:nvSpPr>
              <p:cNvPr id="11296" name="Rectangle 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480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1297" name="Rectangle 6"/>
              <p:cNvSpPr>
                <a:spLocks noChangeArrowheads="1"/>
              </p:cNvSpPr>
              <p:nvPr/>
            </p:nvSpPr>
            <p:spPr bwMode="auto">
              <a:xfrm>
                <a:off x="3312" y="2112"/>
                <a:ext cx="480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1298" name="Line 7"/>
              <p:cNvSpPr>
                <a:spLocks noChangeShapeType="1"/>
              </p:cNvSpPr>
              <p:nvPr/>
            </p:nvSpPr>
            <p:spPr bwMode="auto">
              <a:xfrm flipV="1">
                <a:off x="2832" y="2208"/>
                <a:ext cx="43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Text Box 8"/>
              <p:cNvSpPr txBox="1">
                <a:spLocks noChangeArrowheads="1"/>
              </p:cNvSpPr>
              <p:nvPr/>
            </p:nvSpPr>
            <p:spPr bwMode="auto">
              <a:xfrm>
                <a:off x="2544" y="20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2000"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1295" name="Text Box 9"/>
            <p:cNvSpPr txBox="1">
              <a:spLocks noChangeArrowheads="1"/>
            </p:cNvSpPr>
            <p:nvPr/>
          </p:nvSpPr>
          <p:spPr bwMode="auto">
            <a:xfrm>
              <a:off x="3120" y="281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imes New Roman" panose="02020603050405020304" pitchFamily="18" charset="0"/>
                </a:rPr>
                <a:t>55</a:t>
              </a:r>
            </a:p>
          </p:txBody>
        </p:sp>
      </p:grp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038350" y="4314825"/>
            <a:ext cx="1676400" cy="4000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p  = 55;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928813" y="5421313"/>
            <a:ext cx="2357437" cy="708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q = 44;             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    p = &amp;q;              </a:t>
            </a:r>
          </a:p>
        </p:txBody>
      </p:sp>
      <p:grpSp>
        <p:nvGrpSpPr>
          <p:cNvPr id="11275" name="Group 12"/>
          <p:cNvGrpSpPr>
            <a:grpSpLocks/>
          </p:cNvGrpSpPr>
          <p:nvPr/>
        </p:nvGrpSpPr>
        <p:grpSpPr bwMode="auto">
          <a:xfrm>
            <a:off x="4533900" y="5070475"/>
            <a:ext cx="4038600" cy="1716088"/>
            <a:chOff x="2160" y="1968"/>
            <a:chExt cx="2544" cy="1081"/>
          </a:xfrm>
        </p:grpSpPr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3216" y="2222"/>
              <a:ext cx="48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277" name="Rectangle 14"/>
            <p:cNvSpPr>
              <a:spLocks noChangeArrowheads="1"/>
            </p:cNvSpPr>
            <p:nvPr/>
          </p:nvSpPr>
          <p:spPr bwMode="auto">
            <a:xfrm>
              <a:off x="4128" y="2030"/>
              <a:ext cx="480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1278" name="Line 15"/>
            <p:cNvSpPr>
              <a:spLocks noChangeShapeType="1"/>
            </p:cNvSpPr>
            <p:nvPr/>
          </p:nvSpPr>
          <p:spPr bwMode="auto">
            <a:xfrm>
              <a:off x="3648" y="2318"/>
              <a:ext cx="528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Text Box 16"/>
            <p:cNvSpPr txBox="1">
              <a:spLocks noChangeArrowheads="1"/>
            </p:cNvSpPr>
            <p:nvPr/>
          </p:nvSpPr>
          <p:spPr bwMode="auto">
            <a:xfrm>
              <a:off x="3360" y="196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1280" name="Text Box 17"/>
            <p:cNvSpPr txBox="1">
              <a:spLocks noChangeArrowheads="1"/>
            </p:cNvSpPr>
            <p:nvPr/>
          </p:nvSpPr>
          <p:spPr bwMode="auto">
            <a:xfrm>
              <a:off x="4272" y="196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11281" name="Rectangle 18"/>
            <p:cNvSpPr>
              <a:spLocks noChangeArrowheads="1"/>
            </p:cNvSpPr>
            <p:nvPr/>
          </p:nvSpPr>
          <p:spPr bwMode="auto">
            <a:xfrm>
              <a:off x="4176" y="2485"/>
              <a:ext cx="528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endParaRPr lang="ko-KR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2" name="Text Box 19"/>
            <p:cNvSpPr txBox="1">
              <a:spLocks noChangeArrowheads="1"/>
            </p:cNvSpPr>
            <p:nvPr/>
          </p:nvSpPr>
          <p:spPr bwMode="auto">
            <a:xfrm>
              <a:off x="4368" y="222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1283" name="Text Box 20"/>
            <p:cNvSpPr txBox="1">
              <a:spLocks noChangeArrowheads="1"/>
            </p:cNvSpPr>
            <p:nvPr/>
          </p:nvSpPr>
          <p:spPr bwMode="auto">
            <a:xfrm>
              <a:off x="4368" y="241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Times New Roman" panose="02020603050405020304" pitchFamily="18" charset="0"/>
                </a:rPr>
                <a:t>44</a:t>
              </a:r>
            </a:p>
          </p:txBody>
        </p:sp>
        <p:grpSp>
          <p:nvGrpSpPr>
            <p:cNvPr id="11284" name="Group 21"/>
            <p:cNvGrpSpPr>
              <a:grpSpLocks/>
            </p:cNvGrpSpPr>
            <p:nvPr/>
          </p:nvGrpSpPr>
          <p:grpSpPr bwMode="auto">
            <a:xfrm>
              <a:off x="2160" y="2260"/>
              <a:ext cx="1056" cy="456"/>
              <a:chOff x="2160" y="2260"/>
              <a:chExt cx="1056" cy="456"/>
            </a:xfrm>
          </p:grpSpPr>
          <p:grpSp>
            <p:nvGrpSpPr>
              <p:cNvPr id="11290" name="Group 22"/>
              <p:cNvGrpSpPr>
                <a:grpSpLocks/>
              </p:cNvGrpSpPr>
              <p:nvPr/>
            </p:nvGrpSpPr>
            <p:grpSpPr bwMode="auto">
              <a:xfrm>
                <a:off x="2160" y="2260"/>
                <a:ext cx="672" cy="456"/>
                <a:chOff x="1200" y="3239"/>
                <a:chExt cx="432" cy="313"/>
              </a:xfrm>
            </p:grpSpPr>
            <p:sp>
              <p:nvSpPr>
                <p:cNvPr id="11292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3408"/>
                  <a:ext cx="432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29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286" y="3239"/>
                  <a:ext cx="29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sz="2000">
                      <a:latin typeface="Times New Roman" panose="02020603050405020304" pitchFamily="18" charset="0"/>
                    </a:rPr>
                    <a:t>&amp;p</a:t>
                  </a:r>
                </a:p>
              </p:txBody>
            </p:sp>
          </p:grpSp>
          <p:sp>
            <p:nvSpPr>
              <p:cNvPr id="11291" name="Line 25"/>
              <p:cNvSpPr>
                <a:spLocks noChangeShapeType="1"/>
              </p:cNvSpPr>
              <p:nvPr/>
            </p:nvSpPr>
            <p:spPr bwMode="auto">
              <a:xfrm flipV="1">
                <a:off x="2832" y="2270"/>
                <a:ext cx="38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5" name="Group 26"/>
            <p:cNvGrpSpPr>
              <a:grpSpLocks/>
            </p:cNvGrpSpPr>
            <p:nvPr/>
          </p:nvGrpSpPr>
          <p:grpSpPr bwMode="auto">
            <a:xfrm>
              <a:off x="3120" y="2582"/>
              <a:ext cx="1056" cy="456"/>
              <a:chOff x="2160" y="2260"/>
              <a:chExt cx="1056" cy="456"/>
            </a:xfrm>
          </p:grpSpPr>
          <p:grpSp>
            <p:nvGrpSpPr>
              <p:cNvPr id="11286" name="Group 27"/>
              <p:cNvGrpSpPr>
                <a:grpSpLocks/>
              </p:cNvGrpSpPr>
              <p:nvPr/>
            </p:nvGrpSpPr>
            <p:grpSpPr bwMode="auto">
              <a:xfrm>
                <a:off x="2160" y="2260"/>
                <a:ext cx="672" cy="456"/>
                <a:chOff x="1200" y="3239"/>
                <a:chExt cx="432" cy="313"/>
              </a:xfrm>
            </p:grpSpPr>
            <p:sp>
              <p:nvSpPr>
                <p:cNvPr id="11288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3408"/>
                  <a:ext cx="432" cy="14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1128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286" y="3239"/>
                  <a:ext cx="29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r>
                    <a:rPr lang="en-US" altLang="ko-KR" sz="2000">
                      <a:latin typeface="Times New Roman" panose="02020603050405020304" pitchFamily="18" charset="0"/>
                    </a:rPr>
                    <a:t>&amp;q</a:t>
                  </a:r>
                </a:p>
              </p:txBody>
            </p:sp>
          </p:grpSp>
          <p:sp>
            <p:nvSpPr>
              <p:cNvPr id="11287" name="Line 30"/>
              <p:cNvSpPr>
                <a:spLocks noChangeShapeType="1"/>
              </p:cNvSpPr>
              <p:nvPr/>
            </p:nvSpPr>
            <p:spPr bwMode="auto">
              <a:xfrm flipV="1">
                <a:off x="2832" y="2270"/>
                <a:ext cx="38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2151</TotalTime>
  <Words>1273</Words>
  <Application>Microsoft Office PowerPoint</Application>
  <PresentationFormat>On-screen Show (4:3)</PresentationFormat>
  <Paragraphs>374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굴림</vt:lpstr>
      <vt:lpstr>Arial</vt:lpstr>
      <vt:lpstr>Wingdings</vt:lpstr>
      <vt:lpstr>맑은 고딕</vt:lpstr>
      <vt:lpstr>Times New Roman</vt:lpstr>
      <vt:lpstr>Courier New</vt:lpstr>
      <vt:lpstr>돋움</vt:lpstr>
      <vt:lpstr>네모의 미</vt:lpstr>
      <vt:lpstr>C Programming Lecture 10-1 : Array &amp; Pointer</vt:lpstr>
      <vt:lpstr>Character Array</vt:lpstr>
      <vt:lpstr>String I/O</vt:lpstr>
      <vt:lpstr>PowerPoint Presentation</vt:lpstr>
      <vt:lpstr>Pointer</vt:lpstr>
      <vt:lpstr>Pointer?</vt:lpstr>
      <vt:lpstr>Example : Pointer Variable and Pointer Operators</vt:lpstr>
      <vt:lpstr>PowerPoint Presentation</vt:lpstr>
      <vt:lpstr>Pointers and Addresses</vt:lpstr>
      <vt:lpstr>Dynamic Allocation (동적할당)</vt:lpstr>
      <vt:lpstr>Pointer Arithmetic</vt:lpstr>
      <vt:lpstr>PowerPoint Presentation</vt:lpstr>
      <vt:lpstr>Arrays &amp; Pointers</vt:lpstr>
      <vt:lpstr>PowerPoint Presentation</vt:lpstr>
      <vt:lpstr>sizeof operator</vt:lpstr>
      <vt:lpstr>String processing functions</vt:lpstr>
      <vt:lpstr>example1</vt:lpstr>
      <vt:lpstr>Example2 : swap function</vt:lpstr>
      <vt:lpstr>Example 3</vt:lpstr>
      <vt:lpstr>Example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(English-Only Lecture)</dc:title>
  <dc:creator>손호경</dc:creator>
  <cp:lastModifiedBy>iit</cp:lastModifiedBy>
  <cp:revision>227</cp:revision>
  <dcterms:created xsi:type="dcterms:W3CDTF">2008-03-06T00:32:01Z</dcterms:created>
  <dcterms:modified xsi:type="dcterms:W3CDTF">2020-01-07T05:51:11Z</dcterms:modified>
</cp:coreProperties>
</file>