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368" r:id="rId2"/>
    <p:sldId id="369" r:id="rId3"/>
    <p:sldId id="370" r:id="rId4"/>
    <p:sldId id="371" r:id="rId5"/>
    <p:sldId id="372" r:id="rId6"/>
    <p:sldId id="373" r:id="rId7"/>
    <p:sldId id="375" r:id="rId8"/>
    <p:sldId id="374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126" d="100"/>
          <a:sy n="126" d="100"/>
        </p:scale>
        <p:origin x="11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C0456-7BD2-4363-9031-A9768032DE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074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5DA6E-D771-4B5C-AAEB-062B626195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40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6F431-7A63-46F7-BA41-061076D759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5306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03B3E-F877-4811-A62B-AD7074CD2E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9E581-E9C8-4E5F-B45E-6C84180965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3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B17CC-91E4-49FE-94C3-49CC2A1A829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640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294D72-F1AF-4568-A853-55732AD1401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96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851EE-FEEA-4730-BB76-726E381F2D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12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90EE3-F1D5-41E8-99AE-C1528DF0D4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76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EA210-C2BB-45F7-97F1-A0A925367DC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844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6DD03-3565-4C31-9F9F-4291761C977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3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01303-D19F-4F0D-A0A0-E125B4EBB1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914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0AE31455-1B64-4020-84E0-27D20FA7088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strlen() </a:t>
            </a:r>
            <a:r>
              <a:rPr lang="en-US" altLang="ko-KR" b="1" u="sng" smtClean="0"/>
              <a:t>implementation</a:t>
            </a:r>
            <a:endParaRPr lang="ko-KR" altLang="en-US" b="1" u="sng" smtClean="0"/>
          </a:p>
        </p:txBody>
      </p:sp>
      <p:sp>
        <p:nvSpPr>
          <p:cNvPr id="30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519113" y="1755775"/>
            <a:ext cx="4587875" cy="1816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/*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strlen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: return length of string s */</a:t>
            </a:r>
          </a:p>
          <a:p>
            <a:pPr>
              <a:defRPr/>
            </a:pP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strlen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(char *s)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n;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for (n = 0 ; s[n] != ‘\0’ ; n++) 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return n;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endParaRPr lang="ko-KR" altLang="en-US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700" y="4113213"/>
            <a:ext cx="4479925" cy="1816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/*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strlen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: return length of string s */</a:t>
            </a:r>
          </a:p>
          <a:p>
            <a:pPr>
              <a:defRPr/>
            </a:pP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strlen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(char *s)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n;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for (n = 0 ; *s != ‘\0’ ; s++) n++;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return n;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endParaRPr lang="ko-KR" altLang="en-US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String Input/Output</a:t>
            </a:r>
            <a:endParaRPr lang="ko-KR" altLang="en-US" b="1" u="sng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smtClean="0">
                <a:solidFill>
                  <a:srgbClr val="0000CC"/>
                </a:solidFill>
              </a:rPr>
              <a:t>char</a:t>
            </a:r>
            <a:r>
              <a:rPr lang="en-US" altLang="ko-KR" b="1" smtClean="0"/>
              <a:t> *gets(</a:t>
            </a:r>
            <a:r>
              <a:rPr lang="en-US" altLang="ko-KR" b="1" smtClean="0">
                <a:solidFill>
                  <a:srgbClr val="0000CC"/>
                </a:solidFill>
              </a:rPr>
              <a:t>char</a:t>
            </a:r>
            <a:r>
              <a:rPr lang="en-US" altLang="ko-KR" b="1" smtClean="0"/>
              <a:t> *str); </a:t>
            </a:r>
          </a:p>
          <a:p>
            <a:pPr lvl="1"/>
            <a:r>
              <a:rPr lang="en-US" altLang="ko-KR" smtClean="0"/>
              <a:t>Read one line string from keyboard</a:t>
            </a:r>
          </a:p>
          <a:p>
            <a:pPr lvl="1"/>
            <a:r>
              <a:rPr lang="en-US" altLang="ko-KR" smtClean="0"/>
              <a:t>Put the input string into str</a:t>
            </a:r>
          </a:p>
          <a:p>
            <a:endParaRPr lang="en-US" altLang="ko-KR" smtClean="0"/>
          </a:p>
          <a:p>
            <a:r>
              <a:rPr lang="en-US" altLang="ko-KR" b="1" smtClean="0">
                <a:solidFill>
                  <a:srgbClr val="0000CC"/>
                </a:solidFill>
              </a:rPr>
              <a:t>int</a:t>
            </a:r>
            <a:r>
              <a:rPr lang="en-US" altLang="ko-KR" b="1" smtClean="0"/>
              <a:t> puts(</a:t>
            </a:r>
            <a:r>
              <a:rPr lang="en-US" altLang="ko-KR" b="1" smtClean="0">
                <a:solidFill>
                  <a:srgbClr val="0000CC"/>
                </a:solidFill>
              </a:rPr>
              <a:t>char</a:t>
            </a:r>
            <a:r>
              <a:rPr lang="en-US" altLang="ko-KR" b="1" smtClean="0"/>
              <a:t> *str);  </a:t>
            </a:r>
          </a:p>
          <a:p>
            <a:pPr lvl="1"/>
            <a:r>
              <a:rPr lang="en-US" altLang="ko-KR" smtClean="0"/>
              <a:t>Print string str into standard output</a:t>
            </a:r>
            <a:endParaRPr lang="ko-KR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String Input/Output</a:t>
            </a:r>
            <a:endParaRPr lang="ko-KR" altLang="en-US" b="1" u="sng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CC"/>
                </a:solidFill>
              </a:rPr>
              <a:t>int</a:t>
            </a:r>
            <a:r>
              <a:rPr lang="en-US" altLang="ko-KR" smtClean="0"/>
              <a:t> sprintf(</a:t>
            </a:r>
            <a:r>
              <a:rPr lang="en-US" altLang="ko-KR" smtClean="0">
                <a:solidFill>
                  <a:srgbClr val="0000CC"/>
                </a:solidFill>
              </a:rPr>
              <a:t>char</a:t>
            </a:r>
            <a:r>
              <a:rPr lang="en-US" altLang="ko-KR" smtClean="0"/>
              <a:t> *str, </a:t>
            </a:r>
            <a:r>
              <a:rPr lang="en-US" altLang="ko-KR" smtClean="0">
                <a:solidFill>
                  <a:srgbClr val="0000CC"/>
                </a:solidFill>
              </a:rPr>
              <a:t>char</a:t>
            </a:r>
            <a:r>
              <a:rPr lang="en-US" altLang="ko-KR" smtClean="0"/>
              <a:t> *format, ...); </a:t>
            </a:r>
          </a:p>
          <a:p>
            <a:pPr lvl="1"/>
            <a:r>
              <a:rPr lang="en-US" altLang="ko-KR" smtClean="0"/>
              <a:t>Put the output into str instead of standard output</a:t>
            </a:r>
          </a:p>
          <a:p>
            <a:endParaRPr lang="en-US" altLang="ko-KR" smtClean="0"/>
          </a:p>
          <a:p>
            <a:r>
              <a:rPr lang="en-US" altLang="ko-KR" smtClean="0">
                <a:solidFill>
                  <a:srgbClr val="0000CC"/>
                </a:solidFill>
              </a:rPr>
              <a:t>int</a:t>
            </a:r>
            <a:r>
              <a:rPr lang="en-US" altLang="ko-KR" smtClean="0"/>
              <a:t> sscanf(</a:t>
            </a:r>
            <a:r>
              <a:rPr lang="en-US" altLang="ko-KR" smtClean="0">
                <a:solidFill>
                  <a:srgbClr val="0000CC"/>
                </a:solidFill>
              </a:rPr>
              <a:t>char</a:t>
            </a:r>
            <a:r>
              <a:rPr lang="en-US" altLang="ko-KR" smtClean="0"/>
              <a:t> *str, </a:t>
            </a:r>
            <a:r>
              <a:rPr lang="en-US" altLang="ko-KR" smtClean="0">
                <a:solidFill>
                  <a:srgbClr val="0000CC"/>
                </a:solidFill>
              </a:rPr>
              <a:t>char</a:t>
            </a:r>
            <a:r>
              <a:rPr lang="en-US" altLang="ko-KR" smtClean="0"/>
              <a:t> *format, ...); </a:t>
            </a:r>
          </a:p>
          <a:p>
            <a:pPr lvl="1"/>
            <a:r>
              <a:rPr lang="en-US" altLang="ko-KR" smtClean="0"/>
              <a:t>Get the input from str instead of standard input</a:t>
            </a:r>
            <a:endParaRPr lang="ko-KR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t="24429"/>
          <a:stretch>
            <a:fillRect/>
          </a:stretch>
        </p:blipFill>
        <p:spPr bwMode="auto">
          <a:xfrm>
            <a:off x="565150" y="571500"/>
            <a:ext cx="8007350" cy="373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571500" y="4643438"/>
            <a:ext cx="5076825" cy="1268412"/>
          </a:xfrm>
          <a:prstGeom prst="rect">
            <a:avLst/>
          </a:prstGeom>
          <a:solidFill>
            <a:srgbClr val="DDD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/>
              <a:t>Output :</a:t>
            </a:r>
          </a:p>
          <a:p>
            <a:pPr eaLnBrk="1" hangingPunct="1"/>
            <a:r>
              <a:rPr lang="en-US" altLang="ko-KR" sz="1600"/>
              <a:t>C programming </a:t>
            </a:r>
          </a:p>
          <a:p>
            <a:pPr eaLnBrk="1" hangingPunct="1"/>
            <a:r>
              <a:rPr lang="en-US" altLang="ko-KR" sz="1600"/>
              <a:t>language </a:t>
            </a:r>
          </a:p>
          <a:p>
            <a:pPr eaLnBrk="1" hangingPunct="1"/>
            <a:r>
              <a:rPr lang="en-US" altLang="ko-KR" sz="1600"/>
              <a:t>C programming language </a:t>
            </a:r>
          </a:p>
          <a:p>
            <a:pPr eaLnBrk="1" hangingPunct="1"/>
            <a:r>
              <a:rPr lang="en-US" altLang="ko-KR" sz="1600"/>
              <a:t>C programming language is beautiful </a:t>
            </a:r>
            <a:endParaRPr lang="ko-KR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Other String functions</a:t>
            </a:r>
            <a:endParaRPr lang="ko-KR" altLang="en-US" b="1" u="sng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strcpy, strcat, strcmp, strlen</a:t>
            </a:r>
          </a:p>
          <a:p>
            <a:endParaRPr lang="en-US" altLang="ko-KR" smtClean="0"/>
          </a:p>
          <a:p>
            <a:r>
              <a:rPr lang="en-US" altLang="ko-KR" smtClean="0">
                <a:solidFill>
                  <a:srgbClr val="0000CC"/>
                </a:solidFill>
              </a:rPr>
              <a:t>int</a:t>
            </a:r>
            <a:r>
              <a:rPr lang="en-US" altLang="ko-KR" smtClean="0"/>
              <a:t> atoi(</a:t>
            </a:r>
            <a:r>
              <a:rPr lang="en-US" altLang="ko-KR" smtClean="0">
                <a:solidFill>
                  <a:srgbClr val="0000CC"/>
                </a:solidFill>
              </a:rPr>
              <a:t>char</a:t>
            </a:r>
            <a:r>
              <a:rPr lang="en-US" altLang="ko-KR" smtClean="0"/>
              <a:t> *str);         // ascii to integer</a:t>
            </a:r>
          </a:p>
          <a:p>
            <a:r>
              <a:rPr lang="en-US" altLang="ko-KR" smtClean="0">
                <a:solidFill>
                  <a:srgbClr val="0000CC"/>
                </a:solidFill>
              </a:rPr>
              <a:t>double</a:t>
            </a:r>
            <a:r>
              <a:rPr lang="en-US" altLang="ko-KR" smtClean="0"/>
              <a:t> atof(</a:t>
            </a:r>
            <a:r>
              <a:rPr lang="en-US" altLang="ko-KR" smtClean="0">
                <a:solidFill>
                  <a:srgbClr val="0000CC"/>
                </a:solidFill>
              </a:rPr>
              <a:t>char</a:t>
            </a:r>
            <a:r>
              <a:rPr lang="en-US" altLang="ko-KR" smtClean="0"/>
              <a:t> *str);  // ascii to double</a:t>
            </a:r>
          </a:p>
          <a:p>
            <a:endParaRPr lang="en-US" altLang="ko-KR" smtClean="0"/>
          </a:p>
          <a:p>
            <a:r>
              <a:rPr lang="en-US" altLang="ko-KR" smtClean="0">
                <a:solidFill>
                  <a:srgbClr val="0000CC"/>
                </a:solidFill>
              </a:rPr>
              <a:t>char</a:t>
            </a:r>
            <a:r>
              <a:rPr lang="en-US" altLang="ko-KR" smtClean="0"/>
              <a:t> *strstr(</a:t>
            </a:r>
            <a:r>
              <a:rPr lang="en-US" altLang="ko-KR" smtClean="0">
                <a:solidFill>
                  <a:srgbClr val="0000CC"/>
                </a:solidFill>
              </a:rPr>
              <a:t>char</a:t>
            </a:r>
            <a:r>
              <a:rPr lang="en-US" altLang="ko-KR" smtClean="0"/>
              <a:t> *str1, </a:t>
            </a:r>
            <a:r>
              <a:rPr lang="en-US" altLang="ko-KR" smtClean="0">
                <a:solidFill>
                  <a:srgbClr val="0000CC"/>
                </a:solidFill>
              </a:rPr>
              <a:t>char</a:t>
            </a:r>
            <a:r>
              <a:rPr lang="en-US" altLang="ko-KR" smtClean="0"/>
              <a:t> *str2);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mtClean="0"/>
              <a:t>   // search for str2 in str1</a:t>
            </a:r>
          </a:p>
          <a:p>
            <a:endParaRPr lang="ko-KR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71438" y="71438"/>
            <a:ext cx="9001125" cy="41862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#include &lt;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stdio.h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#include &lt;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stdlib.h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#define MAX_LINE 81 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main()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float sum = 0;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count = 0;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char num[MAX_LINE];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(“get price : \n");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while (gets(num) != NULL) 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	count++;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	sum = sum +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atof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(num);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</a:t>
            </a:r>
            <a:r>
              <a:rPr lang="ko-KR" altLang="en-US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%d items , Sum :</a:t>
            </a:r>
            <a:r>
              <a:rPr lang="ko-KR" altLang="en-US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%6.2f \n", count, sum);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 </a:t>
            </a:r>
            <a:endParaRPr lang="ko-KR" altLang="en-US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38" y="4429125"/>
            <a:ext cx="5256212" cy="2071688"/>
          </a:xfrm>
          <a:prstGeom prst="rect">
            <a:avLst/>
          </a:prstGeom>
          <a:solidFill>
            <a:srgbClr val="DDD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/>
              <a:t>Output :</a:t>
            </a:r>
          </a:p>
          <a:p>
            <a:pPr eaLnBrk="1" hangingPunct="1"/>
            <a:endParaRPr lang="en-US" altLang="ko-KR" sz="1400"/>
          </a:p>
          <a:p>
            <a:pPr eaLnBrk="1" hangingPunct="1"/>
            <a:r>
              <a:rPr lang="en-US" altLang="ko-KR" sz="1400"/>
              <a:t>get price :</a:t>
            </a:r>
          </a:p>
          <a:p>
            <a:pPr eaLnBrk="1" hangingPunct="1"/>
            <a:r>
              <a:rPr lang="en-US" altLang="ko-KR" sz="1400"/>
              <a:t>15.5 </a:t>
            </a:r>
          </a:p>
          <a:p>
            <a:pPr eaLnBrk="1" hangingPunct="1"/>
            <a:r>
              <a:rPr lang="en-US" altLang="ko-KR" sz="1400"/>
              <a:t>31.40 </a:t>
            </a:r>
          </a:p>
          <a:p>
            <a:pPr eaLnBrk="1" hangingPunct="1"/>
            <a:r>
              <a:rPr lang="en-US" altLang="ko-KR" sz="1400"/>
              <a:t>180.05 </a:t>
            </a:r>
          </a:p>
          <a:p>
            <a:pPr eaLnBrk="1" hangingPunct="1"/>
            <a:r>
              <a:rPr lang="en-US" altLang="ko-KR" sz="1400"/>
              <a:t>29.99 </a:t>
            </a:r>
          </a:p>
          <a:p>
            <a:pPr eaLnBrk="1" hangingPunct="1"/>
            <a:r>
              <a:rPr lang="en-US" altLang="ko-KR" sz="1400"/>
              <a:t>^Z  </a:t>
            </a:r>
          </a:p>
          <a:p>
            <a:pPr eaLnBrk="1" hangingPunct="1"/>
            <a:r>
              <a:rPr lang="en-US" altLang="ko-KR" sz="1400"/>
              <a:t>4 items</a:t>
            </a:r>
            <a:r>
              <a:rPr lang="ko-KR" altLang="en-US" sz="1400"/>
              <a:t> </a:t>
            </a:r>
            <a:r>
              <a:rPr lang="en-US" altLang="ko-KR" sz="1400"/>
              <a:t>, Sum : 256.99 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Main arguments</a:t>
            </a:r>
            <a:endParaRPr lang="ko-KR" altLang="en-US" b="1" u="sng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CC"/>
                </a:solidFill>
              </a:rPr>
              <a:t>int</a:t>
            </a:r>
            <a:r>
              <a:rPr lang="en-US" altLang="ko-KR" smtClean="0"/>
              <a:t> main(</a:t>
            </a:r>
            <a:r>
              <a:rPr lang="en-US" altLang="ko-KR" smtClean="0">
                <a:solidFill>
                  <a:srgbClr val="0000CC"/>
                </a:solidFill>
              </a:rPr>
              <a:t>int</a:t>
            </a:r>
            <a:r>
              <a:rPr lang="en-US" altLang="ko-KR" smtClean="0"/>
              <a:t> argc, </a:t>
            </a:r>
            <a:r>
              <a:rPr lang="en-US" altLang="ko-KR" smtClean="0">
                <a:solidFill>
                  <a:srgbClr val="0000CC"/>
                </a:solidFill>
              </a:rPr>
              <a:t>char</a:t>
            </a:r>
            <a:r>
              <a:rPr lang="en-US" altLang="ko-KR" smtClean="0"/>
              <a:t> *argv[])</a:t>
            </a:r>
          </a:p>
          <a:p>
            <a:endParaRPr lang="en-US" altLang="ko-KR" smtClean="0"/>
          </a:p>
          <a:p>
            <a:r>
              <a:rPr lang="en-US" altLang="ko-KR" smtClean="0"/>
              <a:t>argc : number of arguments</a:t>
            </a:r>
          </a:p>
          <a:p>
            <a:endParaRPr lang="en-US" altLang="ko-KR" smtClean="0"/>
          </a:p>
          <a:p>
            <a:r>
              <a:rPr lang="en-US" altLang="ko-KR" smtClean="0"/>
              <a:t>argv </a:t>
            </a:r>
          </a:p>
          <a:p>
            <a:pPr lvl="1"/>
            <a:r>
              <a:rPr lang="en-US" altLang="ko-KR" smtClean="0"/>
              <a:t>argv[0] : execution file name</a:t>
            </a:r>
          </a:p>
          <a:p>
            <a:pPr lvl="1"/>
            <a:r>
              <a:rPr lang="en-US" altLang="ko-KR" smtClean="0"/>
              <a:t>argv[1] : first argument string</a:t>
            </a:r>
          </a:p>
          <a:p>
            <a:pPr lvl="1"/>
            <a:r>
              <a:rPr lang="en-US" altLang="ko-KR" smtClean="0"/>
              <a:t>argv[2] : second argument string</a:t>
            </a:r>
          </a:p>
          <a:p>
            <a:pPr lvl="1"/>
            <a:r>
              <a:rPr lang="en-US" altLang="ko-KR" smtClean="0"/>
              <a:t>…</a:t>
            </a:r>
            <a:endParaRPr lang="ko-KR" altLang="en-US" smtClean="0"/>
          </a:p>
          <a:p>
            <a:pPr lvl="1"/>
            <a:endParaRPr lang="ko-KR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5750" y="3643313"/>
            <a:ext cx="82296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3000" kern="0" dirty="0">
                <a:latin typeface="+mn-lt"/>
                <a:ea typeface="+mn-ea"/>
              </a:rPr>
              <a:t>C\:&gt; echo hello world</a:t>
            </a:r>
          </a:p>
        </p:txBody>
      </p:sp>
      <p:pic>
        <p:nvPicPr>
          <p:cNvPr id="18436" name="Picture 5" descr="UNI000000ac2d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429125"/>
            <a:ext cx="4751388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4" t="33234" r="23187"/>
          <a:stretch>
            <a:fillRect/>
          </a:stretch>
        </p:blipFill>
        <p:spPr bwMode="auto">
          <a:xfrm>
            <a:off x="357188" y="311150"/>
            <a:ext cx="5715000" cy="318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29250" y="4429125"/>
            <a:ext cx="2719388" cy="1368425"/>
          </a:xfrm>
          <a:prstGeom prst="rect">
            <a:avLst/>
          </a:prstGeom>
          <a:solidFill>
            <a:srgbClr val="DDD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/>
              <a:t>실행결과</a:t>
            </a:r>
            <a:r>
              <a:rPr lang="en-US" altLang="ko-KR"/>
              <a:t>:</a:t>
            </a:r>
          </a:p>
          <a:p>
            <a:pPr eaLnBrk="1" hangingPunct="1"/>
            <a:r>
              <a:rPr lang="en-US" altLang="ko-KR"/>
              <a:t>C:&gt; echo hello world </a:t>
            </a:r>
          </a:p>
          <a:p>
            <a:pPr eaLnBrk="1" hangingPunct="1"/>
            <a:r>
              <a:rPr lang="en-US" altLang="ko-KR"/>
              <a:t>hello world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strcpy() </a:t>
            </a:r>
            <a:r>
              <a:rPr lang="en-US" altLang="ko-KR" b="1" u="sng" smtClean="0"/>
              <a:t>implementation</a:t>
            </a:r>
            <a:endParaRPr lang="ko-KR" altLang="en-US" b="1" u="sng" smtClean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144463" y="1755775"/>
            <a:ext cx="4265612" cy="1385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/*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strcpy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: copy t to s */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strcpy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(char *s, char *t)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=0;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while ((s[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] = t[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]) != ‘\0’)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++;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endParaRPr lang="ko-KR" altLang="en-US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5" y="3544888"/>
            <a:ext cx="4268788" cy="18145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/*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strcpy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: copy t to s */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strcpy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(char *s, char *t)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while ((*s = *t) != ‘\0’) 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s++;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t++;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endParaRPr lang="ko-KR" altLang="en-US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0900" y="3541713"/>
            <a:ext cx="4268788" cy="1816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/*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strcpy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: copy t to s */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strcpy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(char *s, char *t)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while (*s++ = *t++) ;   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endParaRPr lang="en-US" altLang="ko-KR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endParaRPr lang="ko-KR" altLang="en-US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strcmp() </a:t>
            </a:r>
            <a:r>
              <a:rPr lang="en-US" altLang="ko-KR" b="1" u="sng" smtClean="0"/>
              <a:t>implementation</a:t>
            </a:r>
            <a:endParaRPr lang="ko-KR" altLang="en-US" b="1" u="sng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715963" y="1755775"/>
            <a:ext cx="5554662" cy="203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/*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strcmp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: return &lt;0 if s&lt;t, 0 if s==t, &gt;0 if s&gt;t</a:t>
            </a:r>
          </a:p>
          <a:p>
            <a:pPr>
              <a:defRPr/>
            </a:pP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strcmp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(char *s, char *t)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for (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= 0; s[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] == t[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];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if (s[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] == ‘\0’) return 0;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return s[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] – t[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endParaRPr lang="ko-KR" altLang="en-US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3970338"/>
            <a:ext cx="5572125" cy="1385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strcmp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(char *s, char *t)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for ( ; *s == *t; s++, t++)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if (*s == ‘\0’) return 0;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return *s - *t;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endParaRPr lang="ko-KR" altLang="en-US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71438" y="571500"/>
            <a:ext cx="9001125" cy="5908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#include &lt;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stdio.h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#include &lt;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string.h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#define MAX_LINE 81 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main()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char s[] = "Hello", t[6];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char *p = "world", *q;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(“string</a:t>
            </a:r>
            <a:r>
              <a:rPr lang="ko-KR" altLang="en-US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s = %s\n", s);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strcpy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t,s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);			</a:t>
            </a:r>
            <a:endParaRPr lang="ko-KR" altLang="en-US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ko-KR" altLang="en-US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(“string</a:t>
            </a:r>
            <a:r>
              <a:rPr lang="ko-KR" altLang="en-US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t = %s\n", t);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(“string</a:t>
            </a:r>
            <a:r>
              <a:rPr lang="ko-KR" altLang="en-US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p = %s\n", p);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q = p;			</a:t>
            </a:r>
            <a:endParaRPr lang="ko-KR" altLang="en-US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ko-KR" altLang="en-US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(“string</a:t>
            </a:r>
            <a:r>
              <a:rPr lang="ko-KR" altLang="en-US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q = %s\n", q);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strcpy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(s, "Good");	</a:t>
            </a:r>
            <a:endParaRPr lang="ko-KR" altLang="en-US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ko-KR" altLang="en-US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(“string</a:t>
            </a:r>
            <a:r>
              <a:rPr lang="ko-KR" altLang="en-US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s = %s\n", s);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(“string</a:t>
            </a:r>
            <a:r>
              <a:rPr lang="ko-KR" altLang="en-US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t = %s\n", t);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strcpy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(p, "Bye");		</a:t>
            </a:r>
            <a:endParaRPr lang="ko-KR" altLang="en-US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ko-KR" altLang="en-US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(“string</a:t>
            </a:r>
            <a:r>
              <a:rPr lang="ko-KR" altLang="en-US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p = %s\n", p);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4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(“string</a:t>
            </a:r>
            <a:r>
              <a:rPr lang="ko-KR" altLang="en-US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q = %s\n", q);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endParaRPr lang="ko-KR" altLang="en-US" sz="14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4" name="Picture 1029" descr="UNI135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2133600"/>
            <a:ext cx="3889375" cy="25384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5" name="Picture 1031" descr="UNI136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9538" y="2060575"/>
            <a:ext cx="3240087" cy="26431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 flipV="1">
            <a:off x="4318000" y="3382963"/>
            <a:ext cx="871538" cy="206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String</a:t>
            </a:r>
            <a:endParaRPr lang="ko-KR" altLang="en-US" b="1" u="sng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 *p =“Hello”;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 m[]=“world”;</a:t>
            </a:r>
            <a:endParaRPr lang="ko-KR" altLang="en-US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262063" y="3241675"/>
            <a:ext cx="1081087" cy="503238"/>
          </a:xfrm>
          <a:prstGeom prst="rect">
            <a:avLst/>
          </a:prstGeom>
          <a:solidFill>
            <a:srgbClr val="DDD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>
              <a:latin typeface="Lucida Sans Unicode" panose="020B0602030504020204" pitchFamily="34" charset="0"/>
            </a:endParaRPr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3306763" y="3214688"/>
            <a:ext cx="3455987" cy="515937"/>
            <a:chOff x="2083" y="2007"/>
            <a:chExt cx="2177" cy="325"/>
          </a:xfrm>
        </p:grpSpPr>
        <p:sp>
          <p:nvSpPr>
            <p:cNvPr id="8219" name="Rectangle 6"/>
            <p:cNvSpPr>
              <a:spLocks noChangeArrowheads="1"/>
            </p:cNvSpPr>
            <p:nvPr/>
          </p:nvSpPr>
          <p:spPr bwMode="auto">
            <a:xfrm>
              <a:off x="2083" y="2007"/>
              <a:ext cx="2177" cy="317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en-US" altLang="ko-KR">
                  <a:latin typeface="Lucida Sans Unicode" panose="020B0602030504020204" pitchFamily="34" charset="0"/>
                </a:rPr>
                <a:t>H     e      l       l       o    \0</a:t>
              </a:r>
            </a:p>
          </p:txBody>
        </p:sp>
        <p:sp>
          <p:nvSpPr>
            <p:cNvPr id="8220" name="Line 7"/>
            <p:cNvSpPr>
              <a:spLocks noChangeShapeType="1"/>
            </p:cNvSpPr>
            <p:nvPr/>
          </p:nvSpPr>
          <p:spPr bwMode="auto">
            <a:xfrm>
              <a:off x="2445" y="201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8"/>
            <p:cNvSpPr>
              <a:spLocks noChangeShapeType="1"/>
            </p:cNvSpPr>
            <p:nvPr/>
          </p:nvSpPr>
          <p:spPr bwMode="auto">
            <a:xfrm>
              <a:off x="2808" y="201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9"/>
            <p:cNvSpPr>
              <a:spLocks noChangeShapeType="1"/>
            </p:cNvSpPr>
            <p:nvPr/>
          </p:nvSpPr>
          <p:spPr bwMode="auto">
            <a:xfrm>
              <a:off x="3171" y="201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10"/>
            <p:cNvSpPr>
              <a:spLocks noChangeShapeType="1"/>
            </p:cNvSpPr>
            <p:nvPr/>
          </p:nvSpPr>
          <p:spPr bwMode="auto">
            <a:xfrm>
              <a:off x="3534" y="201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11"/>
            <p:cNvSpPr>
              <a:spLocks noChangeShapeType="1"/>
            </p:cNvSpPr>
            <p:nvPr/>
          </p:nvSpPr>
          <p:spPr bwMode="auto">
            <a:xfrm>
              <a:off x="3897" y="201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8" name="Text Box 12"/>
          <p:cNvSpPr txBox="1">
            <a:spLocks noChangeArrowheads="1"/>
          </p:cNvSpPr>
          <p:nvPr/>
        </p:nvSpPr>
        <p:spPr bwMode="auto">
          <a:xfrm>
            <a:off x="950913" y="3286125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Lucida Sans Unicode" panose="020B0602030504020204" pitchFamily="34" charset="0"/>
              </a:rPr>
              <a:t>p</a:t>
            </a:r>
          </a:p>
        </p:txBody>
      </p:sp>
      <p:sp>
        <p:nvSpPr>
          <p:cNvPr id="8199" name="Text Box 13"/>
          <p:cNvSpPr txBox="1">
            <a:spLocks noChangeArrowheads="1"/>
          </p:cNvSpPr>
          <p:nvPr/>
        </p:nvSpPr>
        <p:spPr bwMode="auto">
          <a:xfrm>
            <a:off x="865188" y="4538663"/>
            <a:ext cx="396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Lucida Sans Unicode" panose="020B0602030504020204" pitchFamily="34" charset="0"/>
              </a:rPr>
              <a:t>m</a:t>
            </a:r>
          </a:p>
        </p:txBody>
      </p:sp>
      <p:sp>
        <p:nvSpPr>
          <p:cNvPr id="8200" name="Text Box 14"/>
          <p:cNvSpPr txBox="1">
            <a:spLocks noChangeArrowheads="1"/>
          </p:cNvSpPr>
          <p:nvPr/>
        </p:nvSpPr>
        <p:spPr bwMode="auto">
          <a:xfrm>
            <a:off x="1258888" y="41783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Sans Unicode" panose="020B0602030504020204" pitchFamily="34" charset="0"/>
              </a:rPr>
              <a:t>m[0]</a:t>
            </a:r>
          </a:p>
        </p:txBody>
      </p:sp>
      <p:sp>
        <p:nvSpPr>
          <p:cNvPr id="8201" name="Text Box 15"/>
          <p:cNvSpPr txBox="1">
            <a:spLocks noChangeArrowheads="1"/>
          </p:cNvSpPr>
          <p:nvPr/>
        </p:nvSpPr>
        <p:spPr bwMode="auto">
          <a:xfrm>
            <a:off x="1835150" y="41783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Sans Unicode" panose="020B0602030504020204" pitchFamily="34" charset="0"/>
              </a:rPr>
              <a:t>m[1]</a:t>
            </a:r>
          </a:p>
        </p:txBody>
      </p:sp>
      <p:sp>
        <p:nvSpPr>
          <p:cNvPr id="8202" name="Text Box 16"/>
          <p:cNvSpPr txBox="1">
            <a:spLocks noChangeArrowheads="1"/>
          </p:cNvSpPr>
          <p:nvPr/>
        </p:nvSpPr>
        <p:spPr bwMode="auto">
          <a:xfrm>
            <a:off x="2439988" y="41783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Sans Unicode" panose="020B0602030504020204" pitchFamily="34" charset="0"/>
              </a:rPr>
              <a:t>m[2]</a:t>
            </a:r>
          </a:p>
        </p:txBody>
      </p:sp>
      <p:sp>
        <p:nvSpPr>
          <p:cNvPr id="8203" name="Text Box 17"/>
          <p:cNvSpPr txBox="1">
            <a:spLocks noChangeArrowheads="1"/>
          </p:cNvSpPr>
          <p:nvPr/>
        </p:nvSpPr>
        <p:spPr bwMode="auto">
          <a:xfrm>
            <a:off x="3016250" y="41783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Sans Unicode" panose="020B0602030504020204" pitchFamily="34" charset="0"/>
              </a:rPr>
              <a:t>m[3]</a:t>
            </a:r>
          </a:p>
        </p:txBody>
      </p:sp>
      <p:sp>
        <p:nvSpPr>
          <p:cNvPr id="8204" name="Text Box 18"/>
          <p:cNvSpPr txBox="1">
            <a:spLocks noChangeArrowheads="1"/>
          </p:cNvSpPr>
          <p:nvPr/>
        </p:nvSpPr>
        <p:spPr bwMode="auto">
          <a:xfrm>
            <a:off x="3635375" y="41783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Sans Unicode" panose="020B0602030504020204" pitchFamily="34" charset="0"/>
              </a:rPr>
              <a:t>m[4]</a:t>
            </a:r>
          </a:p>
        </p:txBody>
      </p:sp>
      <p:sp>
        <p:nvSpPr>
          <p:cNvPr id="8205" name="Text Box 19"/>
          <p:cNvSpPr txBox="1">
            <a:spLocks noChangeArrowheads="1"/>
          </p:cNvSpPr>
          <p:nvPr/>
        </p:nvSpPr>
        <p:spPr bwMode="auto">
          <a:xfrm>
            <a:off x="4284663" y="41783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Sans Unicode" panose="020B0602030504020204" pitchFamily="34" charset="0"/>
              </a:rPr>
              <a:t>m[5]</a:t>
            </a:r>
          </a:p>
        </p:txBody>
      </p:sp>
      <p:sp>
        <p:nvSpPr>
          <p:cNvPr id="8206" name="Line 20"/>
          <p:cNvSpPr>
            <a:spLocks noChangeShapeType="1"/>
          </p:cNvSpPr>
          <p:nvPr/>
        </p:nvSpPr>
        <p:spPr bwMode="auto">
          <a:xfrm>
            <a:off x="2051050" y="3471863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Rectangle 21"/>
          <p:cNvSpPr>
            <a:spLocks noChangeArrowheads="1"/>
          </p:cNvSpPr>
          <p:nvPr/>
        </p:nvSpPr>
        <p:spPr bwMode="auto">
          <a:xfrm>
            <a:off x="1301750" y="4514850"/>
            <a:ext cx="3455988" cy="515938"/>
          </a:xfrm>
          <a:prstGeom prst="rect">
            <a:avLst/>
          </a:prstGeom>
          <a:solidFill>
            <a:srgbClr val="DDD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ucida Sans Unicode" panose="020B0602030504020204" pitchFamily="34" charset="0"/>
              </a:rPr>
              <a:t>w     o      r      l       d   \0</a:t>
            </a:r>
          </a:p>
        </p:txBody>
      </p:sp>
      <p:sp>
        <p:nvSpPr>
          <p:cNvPr id="8208" name="Line 22"/>
          <p:cNvSpPr>
            <a:spLocks noChangeShapeType="1"/>
          </p:cNvSpPr>
          <p:nvPr/>
        </p:nvSpPr>
        <p:spPr bwMode="auto">
          <a:xfrm>
            <a:off x="1876425" y="45275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23"/>
          <p:cNvSpPr>
            <a:spLocks noChangeShapeType="1"/>
          </p:cNvSpPr>
          <p:nvPr/>
        </p:nvSpPr>
        <p:spPr bwMode="auto">
          <a:xfrm>
            <a:off x="2452688" y="45275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24"/>
          <p:cNvSpPr>
            <a:spLocks noChangeShapeType="1"/>
          </p:cNvSpPr>
          <p:nvPr/>
        </p:nvSpPr>
        <p:spPr bwMode="auto">
          <a:xfrm>
            <a:off x="3028950" y="45275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25"/>
          <p:cNvSpPr>
            <a:spLocks noChangeShapeType="1"/>
          </p:cNvSpPr>
          <p:nvPr/>
        </p:nvSpPr>
        <p:spPr bwMode="auto">
          <a:xfrm>
            <a:off x="3605213" y="45275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6"/>
          <p:cNvSpPr>
            <a:spLocks noChangeShapeType="1"/>
          </p:cNvSpPr>
          <p:nvPr/>
        </p:nvSpPr>
        <p:spPr bwMode="auto">
          <a:xfrm>
            <a:off x="4181475" y="45275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Text Box 14"/>
          <p:cNvSpPr txBox="1">
            <a:spLocks noChangeArrowheads="1"/>
          </p:cNvSpPr>
          <p:nvPr/>
        </p:nvSpPr>
        <p:spPr bwMode="auto">
          <a:xfrm>
            <a:off x="3286125" y="290988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Sans Unicode" panose="020B0602030504020204" pitchFamily="34" charset="0"/>
              </a:rPr>
              <a:t>p[0]</a:t>
            </a:r>
          </a:p>
        </p:txBody>
      </p:sp>
      <p:sp>
        <p:nvSpPr>
          <p:cNvPr id="8214" name="Text Box 15"/>
          <p:cNvSpPr txBox="1">
            <a:spLocks noChangeArrowheads="1"/>
          </p:cNvSpPr>
          <p:nvPr/>
        </p:nvSpPr>
        <p:spPr bwMode="auto">
          <a:xfrm>
            <a:off x="3862388" y="290988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Sans Unicode" panose="020B0602030504020204" pitchFamily="34" charset="0"/>
              </a:rPr>
              <a:t>p[1]</a:t>
            </a:r>
          </a:p>
        </p:txBody>
      </p:sp>
      <p:sp>
        <p:nvSpPr>
          <p:cNvPr id="8215" name="Text Box 16"/>
          <p:cNvSpPr txBox="1">
            <a:spLocks noChangeArrowheads="1"/>
          </p:cNvSpPr>
          <p:nvPr/>
        </p:nvSpPr>
        <p:spPr bwMode="auto">
          <a:xfrm>
            <a:off x="4467225" y="290988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Sans Unicode" panose="020B0602030504020204" pitchFamily="34" charset="0"/>
              </a:rPr>
              <a:t>p[2]</a:t>
            </a:r>
          </a:p>
        </p:txBody>
      </p:sp>
      <p:sp>
        <p:nvSpPr>
          <p:cNvPr id="8216" name="Text Box 17"/>
          <p:cNvSpPr txBox="1">
            <a:spLocks noChangeArrowheads="1"/>
          </p:cNvSpPr>
          <p:nvPr/>
        </p:nvSpPr>
        <p:spPr bwMode="auto">
          <a:xfrm>
            <a:off x="5043488" y="290988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Sans Unicode" panose="020B0602030504020204" pitchFamily="34" charset="0"/>
              </a:rPr>
              <a:t>p[3]</a:t>
            </a:r>
          </a:p>
        </p:txBody>
      </p:sp>
      <p:sp>
        <p:nvSpPr>
          <p:cNvPr id="8217" name="Text Box 18"/>
          <p:cNvSpPr txBox="1">
            <a:spLocks noChangeArrowheads="1"/>
          </p:cNvSpPr>
          <p:nvPr/>
        </p:nvSpPr>
        <p:spPr bwMode="auto">
          <a:xfrm>
            <a:off x="5662613" y="290988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Sans Unicode" panose="020B0602030504020204" pitchFamily="34" charset="0"/>
              </a:rPr>
              <a:t>p[4]</a:t>
            </a:r>
          </a:p>
        </p:txBody>
      </p:sp>
      <p:sp>
        <p:nvSpPr>
          <p:cNvPr id="8218" name="Text Box 19"/>
          <p:cNvSpPr txBox="1">
            <a:spLocks noChangeArrowheads="1"/>
          </p:cNvSpPr>
          <p:nvPr/>
        </p:nvSpPr>
        <p:spPr bwMode="auto">
          <a:xfrm>
            <a:off x="6311900" y="290988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Sans Unicode" panose="020B0602030504020204" pitchFamily="34" charset="0"/>
              </a:rPr>
              <a:t>p[5]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String input</a:t>
            </a:r>
            <a:endParaRPr lang="ko-KR" altLang="en-US" b="1" u="sng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474788"/>
            <a:ext cx="8229600" cy="4525962"/>
          </a:xfrm>
        </p:spPr>
        <p:txBody>
          <a:bodyPr/>
          <a:lstStyle/>
          <a:p>
            <a:r>
              <a:rPr lang="en-US" altLang="ko-KR" sz="2000" smtClean="0"/>
              <a:t>Example1)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*name;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scanf("%s", name);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400" smtClean="0"/>
          </a:p>
          <a:p>
            <a:r>
              <a:rPr lang="en-US" altLang="ko-KR" sz="2000" smtClean="0"/>
              <a:t>Example2)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name[81];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scanf("%s", name);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400" smtClean="0"/>
          </a:p>
          <a:p>
            <a:r>
              <a:rPr lang="en-US" altLang="ko-KR" sz="2000" smtClean="0"/>
              <a:t>Example3)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*name;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name=(char*)malloc(sizeof(char)*81);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scanf("%s", name);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free(name); // deallocate when name is no longer useful</a:t>
            </a:r>
            <a:endParaRPr lang="en-US" altLang="ko-KR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ko-KR" sz="2800" smtClean="0"/>
          </a:p>
          <a:p>
            <a:pPr>
              <a:buFont typeface="Wingdings" panose="05000000000000000000" pitchFamily="2" charset="2"/>
              <a:buNone/>
            </a:pPr>
            <a:endParaRPr lang="ko-KR" altLang="en-US" sz="28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Multiple String</a:t>
            </a:r>
            <a:endParaRPr lang="ko-KR" altLang="en-US" b="1" u="sng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Using 2 dimensional array</a:t>
            </a:r>
          </a:p>
          <a:p>
            <a:pPr marL="342900" lvl="1" indent="-342900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b="1" smtClean="0"/>
              <a:t>	</a:t>
            </a:r>
            <a:r>
              <a:rPr lang="en-US" altLang="ko-KR" b="1" smtClean="0">
                <a:solidFill>
                  <a:srgbClr val="0000CC"/>
                </a:solidFill>
              </a:rPr>
              <a:t>char</a:t>
            </a:r>
            <a:r>
              <a:rPr lang="en-US" altLang="ko-KR" b="1" smtClean="0"/>
              <a:t> colors[3][10]= {"red", "blue", "white"}; 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mtClean="0"/>
              <a:t>or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600" b="1" smtClean="0">
                <a:solidFill>
                  <a:srgbClr val="0000CC"/>
                </a:solidFill>
              </a:rPr>
              <a:t>    char</a:t>
            </a:r>
            <a:r>
              <a:rPr lang="en-US" altLang="ko-KR" sz="2600" b="1" smtClean="0"/>
              <a:t> *colorp[3] = {"red", "blue", "white"}; </a:t>
            </a:r>
            <a:endParaRPr lang="ko-KR" altLang="en-US" sz="2600" b="1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Multiple String</a:t>
            </a:r>
            <a:endParaRPr lang="ko-KR" altLang="en-US" b="1" u="sng" smtClean="0"/>
          </a:p>
        </p:txBody>
      </p: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468313" y="1512888"/>
            <a:ext cx="7343775" cy="4221162"/>
            <a:chOff x="295" y="953"/>
            <a:chExt cx="5184" cy="2975"/>
          </a:xfrm>
        </p:grpSpPr>
        <p:sp>
          <p:nvSpPr>
            <p:cNvPr id="11268" name="Rectangle 5"/>
            <p:cNvSpPr>
              <a:spLocks noChangeArrowheads="1"/>
            </p:cNvSpPr>
            <p:nvPr/>
          </p:nvSpPr>
          <p:spPr bwMode="auto">
            <a:xfrm>
              <a:off x="295" y="1026"/>
              <a:ext cx="5184" cy="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ko-KR" altLang="en-US" sz="200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1269" name="Rectangle 6"/>
            <p:cNvSpPr>
              <a:spLocks noChangeArrowheads="1"/>
            </p:cNvSpPr>
            <p:nvPr/>
          </p:nvSpPr>
          <p:spPr bwMode="auto">
            <a:xfrm>
              <a:off x="1530" y="953"/>
              <a:ext cx="1815" cy="317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latin typeface="Lucida Sans Unicode" panose="020B0602030504020204" pitchFamily="34" charset="0"/>
                </a:rPr>
                <a:t>r     e      d   \0             </a:t>
              </a:r>
            </a:p>
          </p:txBody>
        </p:sp>
        <p:sp>
          <p:nvSpPr>
            <p:cNvPr id="11270" name="Line 7"/>
            <p:cNvSpPr>
              <a:spLocks noChangeShapeType="1"/>
            </p:cNvSpPr>
            <p:nvPr/>
          </p:nvSpPr>
          <p:spPr bwMode="auto">
            <a:xfrm>
              <a:off x="1832" y="96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2134" y="96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Line 9"/>
            <p:cNvSpPr>
              <a:spLocks noChangeShapeType="1"/>
            </p:cNvSpPr>
            <p:nvPr/>
          </p:nvSpPr>
          <p:spPr bwMode="auto">
            <a:xfrm>
              <a:off x="2437" y="96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10"/>
            <p:cNvSpPr>
              <a:spLocks noChangeShapeType="1"/>
            </p:cNvSpPr>
            <p:nvPr/>
          </p:nvSpPr>
          <p:spPr bwMode="auto">
            <a:xfrm>
              <a:off x="2740" y="96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11"/>
            <p:cNvSpPr>
              <a:spLocks noChangeShapeType="1"/>
            </p:cNvSpPr>
            <p:nvPr/>
          </p:nvSpPr>
          <p:spPr bwMode="auto">
            <a:xfrm>
              <a:off x="3042" y="96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Text Box 12"/>
            <p:cNvSpPr txBox="1">
              <a:spLocks noChangeArrowheads="1"/>
            </p:cNvSpPr>
            <p:nvPr/>
          </p:nvSpPr>
          <p:spPr bwMode="auto">
            <a:xfrm>
              <a:off x="815" y="1029"/>
              <a:ext cx="738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>
                  <a:latin typeface="Lucida Sans Unicode" panose="020B0602030504020204" pitchFamily="34" charset="0"/>
                </a:rPr>
                <a:t>colors[0]</a:t>
              </a:r>
            </a:p>
            <a:p>
              <a:pPr eaLnBrk="1" hangingPunct="1"/>
              <a:endParaRPr lang="en-US" altLang="ko-KR" sz="1600">
                <a:latin typeface="Lucida Sans Unicode" panose="020B0602030504020204" pitchFamily="34" charset="0"/>
              </a:endParaRPr>
            </a:p>
            <a:p>
              <a:pPr eaLnBrk="1" hangingPunct="1"/>
              <a:endParaRPr lang="en-US" altLang="ko-KR" sz="1600">
                <a:latin typeface="Lucida Sans Unicode" panose="020B0602030504020204" pitchFamily="34" charset="0"/>
              </a:endParaRPr>
            </a:p>
            <a:p>
              <a:pPr eaLnBrk="1" hangingPunct="1"/>
              <a:r>
                <a:rPr lang="en-US" altLang="ko-KR" sz="1600">
                  <a:latin typeface="Lucida Sans Unicode" panose="020B0602030504020204" pitchFamily="34" charset="0"/>
                </a:rPr>
                <a:t>colors[1]</a:t>
              </a:r>
            </a:p>
            <a:p>
              <a:pPr eaLnBrk="1" hangingPunct="1"/>
              <a:endParaRPr lang="en-US" altLang="ko-KR" sz="1600">
                <a:latin typeface="Lucida Sans Unicode" panose="020B0602030504020204" pitchFamily="34" charset="0"/>
              </a:endParaRPr>
            </a:p>
            <a:p>
              <a:pPr eaLnBrk="1" hangingPunct="1"/>
              <a:endParaRPr lang="en-US" altLang="ko-KR" sz="1600">
                <a:latin typeface="Lucida Sans Unicode" panose="020B0602030504020204" pitchFamily="34" charset="0"/>
              </a:endParaRPr>
            </a:p>
            <a:p>
              <a:pPr eaLnBrk="1" hangingPunct="1"/>
              <a:r>
                <a:rPr lang="en-US" altLang="ko-KR" sz="1600">
                  <a:latin typeface="Lucida Sans Unicode" panose="020B0602030504020204" pitchFamily="34" charset="0"/>
                </a:rPr>
                <a:t>colors[2]</a:t>
              </a:r>
            </a:p>
          </p:txBody>
        </p:sp>
        <p:sp>
          <p:nvSpPr>
            <p:cNvPr id="11276" name="Rectangle 13"/>
            <p:cNvSpPr>
              <a:spLocks noChangeArrowheads="1"/>
            </p:cNvSpPr>
            <p:nvPr/>
          </p:nvSpPr>
          <p:spPr bwMode="auto">
            <a:xfrm>
              <a:off x="1512" y="1497"/>
              <a:ext cx="1815" cy="317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latin typeface="Lucida Sans Unicode" panose="020B0602030504020204" pitchFamily="34" charset="0"/>
                </a:rPr>
                <a:t>b     l      u     e    \0     </a:t>
              </a:r>
            </a:p>
          </p:txBody>
        </p:sp>
        <p:sp>
          <p:nvSpPr>
            <p:cNvPr id="11277" name="Line 14"/>
            <p:cNvSpPr>
              <a:spLocks noChangeShapeType="1"/>
            </p:cNvSpPr>
            <p:nvPr/>
          </p:nvSpPr>
          <p:spPr bwMode="auto">
            <a:xfrm>
              <a:off x="1814" y="150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15"/>
            <p:cNvSpPr>
              <a:spLocks noChangeShapeType="1"/>
            </p:cNvSpPr>
            <p:nvPr/>
          </p:nvSpPr>
          <p:spPr bwMode="auto">
            <a:xfrm>
              <a:off x="2116" y="150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16"/>
            <p:cNvSpPr>
              <a:spLocks noChangeShapeType="1"/>
            </p:cNvSpPr>
            <p:nvPr/>
          </p:nvSpPr>
          <p:spPr bwMode="auto">
            <a:xfrm>
              <a:off x="2419" y="150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17"/>
            <p:cNvSpPr>
              <a:spLocks noChangeShapeType="1"/>
            </p:cNvSpPr>
            <p:nvPr/>
          </p:nvSpPr>
          <p:spPr bwMode="auto">
            <a:xfrm>
              <a:off x="2722" y="150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8"/>
            <p:cNvSpPr>
              <a:spLocks noChangeShapeType="1"/>
            </p:cNvSpPr>
            <p:nvPr/>
          </p:nvSpPr>
          <p:spPr bwMode="auto">
            <a:xfrm>
              <a:off x="3024" y="150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Rectangle 19"/>
            <p:cNvSpPr>
              <a:spLocks noChangeArrowheads="1"/>
            </p:cNvSpPr>
            <p:nvPr/>
          </p:nvSpPr>
          <p:spPr bwMode="auto">
            <a:xfrm>
              <a:off x="1512" y="2034"/>
              <a:ext cx="1815" cy="317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ko-KR" altLang="en-US" sz="1600">
                  <a:latin typeface="Lucida Sans Unicode" panose="020B0602030504020204" pitchFamily="34" charset="0"/>
                </a:rPr>
                <a:t>              </a:t>
              </a:r>
              <a:r>
                <a:rPr lang="en-US" altLang="ko-KR" sz="1600">
                  <a:latin typeface="Lucida Sans Unicode" panose="020B0602030504020204" pitchFamily="34" charset="0"/>
                </a:rPr>
                <a:t>w    h     i     t      e    \0             </a:t>
              </a:r>
            </a:p>
          </p:txBody>
        </p:sp>
        <p:sp>
          <p:nvSpPr>
            <p:cNvPr id="11283" name="Line 20"/>
            <p:cNvSpPr>
              <a:spLocks noChangeShapeType="1"/>
            </p:cNvSpPr>
            <p:nvPr/>
          </p:nvSpPr>
          <p:spPr bwMode="auto">
            <a:xfrm>
              <a:off x="1814" y="204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21"/>
            <p:cNvSpPr>
              <a:spLocks noChangeShapeType="1"/>
            </p:cNvSpPr>
            <p:nvPr/>
          </p:nvSpPr>
          <p:spPr bwMode="auto">
            <a:xfrm>
              <a:off x="2116" y="204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22"/>
            <p:cNvSpPr>
              <a:spLocks noChangeShapeType="1"/>
            </p:cNvSpPr>
            <p:nvPr/>
          </p:nvSpPr>
          <p:spPr bwMode="auto">
            <a:xfrm>
              <a:off x="2419" y="204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23"/>
            <p:cNvSpPr>
              <a:spLocks noChangeShapeType="1"/>
            </p:cNvSpPr>
            <p:nvPr/>
          </p:nvSpPr>
          <p:spPr bwMode="auto">
            <a:xfrm>
              <a:off x="2722" y="204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24"/>
            <p:cNvSpPr>
              <a:spLocks noChangeShapeType="1"/>
            </p:cNvSpPr>
            <p:nvPr/>
          </p:nvSpPr>
          <p:spPr bwMode="auto">
            <a:xfrm>
              <a:off x="3024" y="204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Rectangle 25"/>
            <p:cNvSpPr>
              <a:spLocks noChangeArrowheads="1"/>
            </p:cNvSpPr>
            <p:nvPr/>
          </p:nvSpPr>
          <p:spPr bwMode="auto">
            <a:xfrm>
              <a:off x="3317" y="2032"/>
              <a:ext cx="1525" cy="317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ko-KR" altLang="en-US" sz="1600">
                  <a:latin typeface="Lucida Sans Unicode" panose="020B0602030504020204" pitchFamily="34" charset="0"/>
                </a:rPr>
                <a:t>                    </a:t>
              </a:r>
            </a:p>
          </p:txBody>
        </p:sp>
        <p:sp>
          <p:nvSpPr>
            <p:cNvPr id="11289" name="Line 26"/>
            <p:cNvSpPr>
              <a:spLocks noChangeShapeType="1"/>
            </p:cNvSpPr>
            <p:nvPr/>
          </p:nvSpPr>
          <p:spPr bwMode="auto">
            <a:xfrm>
              <a:off x="3616" y="204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27"/>
            <p:cNvSpPr>
              <a:spLocks noChangeShapeType="1"/>
            </p:cNvSpPr>
            <p:nvPr/>
          </p:nvSpPr>
          <p:spPr bwMode="auto">
            <a:xfrm>
              <a:off x="3915" y="204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28"/>
            <p:cNvSpPr>
              <a:spLocks noChangeShapeType="1"/>
            </p:cNvSpPr>
            <p:nvPr/>
          </p:nvSpPr>
          <p:spPr bwMode="auto">
            <a:xfrm>
              <a:off x="4215" y="204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29"/>
            <p:cNvSpPr>
              <a:spLocks noChangeShapeType="1"/>
            </p:cNvSpPr>
            <p:nvPr/>
          </p:nvSpPr>
          <p:spPr bwMode="auto">
            <a:xfrm>
              <a:off x="4515" y="204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Rectangle 30"/>
            <p:cNvSpPr>
              <a:spLocks noChangeArrowheads="1"/>
            </p:cNvSpPr>
            <p:nvPr/>
          </p:nvSpPr>
          <p:spPr bwMode="auto">
            <a:xfrm>
              <a:off x="3327" y="1502"/>
              <a:ext cx="1525" cy="317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ko-KR" altLang="en-US" sz="1600">
                  <a:latin typeface="Lucida Sans Unicode" panose="020B0602030504020204" pitchFamily="34" charset="0"/>
                </a:rPr>
                <a:t>                    </a:t>
              </a:r>
            </a:p>
          </p:txBody>
        </p:sp>
        <p:sp>
          <p:nvSpPr>
            <p:cNvPr id="11294" name="Line 31"/>
            <p:cNvSpPr>
              <a:spLocks noChangeShapeType="1"/>
            </p:cNvSpPr>
            <p:nvPr/>
          </p:nvSpPr>
          <p:spPr bwMode="auto">
            <a:xfrm>
              <a:off x="3626" y="151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32"/>
            <p:cNvSpPr>
              <a:spLocks noChangeShapeType="1"/>
            </p:cNvSpPr>
            <p:nvPr/>
          </p:nvSpPr>
          <p:spPr bwMode="auto">
            <a:xfrm>
              <a:off x="3925" y="151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33"/>
            <p:cNvSpPr>
              <a:spLocks noChangeShapeType="1"/>
            </p:cNvSpPr>
            <p:nvPr/>
          </p:nvSpPr>
          <p:spPr bwMode="auto">
            <a:xfrm>
              <a:off x="4225" y="151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34"/>
            <p:cNvSpPr>
              <a:spLocks noChangeShapeType="1"/>
            </p:cNvSpPr>
            <p:nvPr/>
          </p:nvSpPr>
          <p:spPr bwMode="auto">
            <a:xfrm>
              <a:off x="4525" y="151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Rectangle 35"/>
            <p:cNvSpPr>
              <a:spLocks noChangeArrowheads="1"/>
            </p:cNvSpPr>
            <p:nvPr/>
          </p:nvSpPr>
          <p:spPr bwMode="auto">
            <a:xfrm>
              <a:off x="3334" y="953"/>
              <a:ext cx="1525" cy="317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ko-KR" altLang="en-US" sz="1600">
                  <a:latin typeface="Lucida Sans Unicode" panose="020B0602030504020204" pitchFamily="34" charset="0"/>
                </a:rPr>
                <a:t>                    </a:t>
              </a:r>
            </a:p>
          </p:txBody>
        </p:sp>
        <p:sp>
          <p:nvSpPr>
            <p:cNvPr id="11299" name="Line 36"/>
            <p:cNvSpPr>
              <a:spLocks noChangeShapeType="1"/>
            </p:cNvSpPr>
            <p:nvPr/>
          </p:nvSpPr>
          <p:spPr bwMode="auto">
            <a:xfrm>
              <a:off x="3633" y="96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Line 37"/>
            <p:cNvSpPr>
              <a:spLocks noChangeShapeType="1"/>
            </p:cNvSpPr>
            <p:nvPr/>
          </p:nvSpPr>
          <p:spPr bwMode="auto">
            <a:xfrm>
              <a:off x="3932" y="96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Line 38"/>
            <p:cNvSpPr>
              <a:spLocks noChangeShapeType="1"/>
            </p:cNvSpPr>
            <p:nvPr/>
          </p:nvSpPr>
          <p:spPr bwMode="auto">
            <a:xfrm>
              <a:off x="4232" y="96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Line 39"/>
            <p:cNvSpPr>
              <a:spLocks noChangeShapeType="1"/>
            </p:cNvSpPr>
            <p:nvPr/>
          </p:nvSpPr>
          <p:spPr bwMode="auto">
            <a:xfrm>
              <a:off x="4532" y="96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3" name="Rectangle 40"/>
            <p:cNvSpPr>
              <a:spLocks noChangeArrowheads="1"/>
            </p:cNvSpPr>
            <p:nvPr/>
          </p:nvSpPr>
          <p:spPr bwMode="auto">
            <a:xfrm>
              <a:off x="2491" y="2659"/>
              <a:ext cx="1225" cy="317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ko-KR" altLang="en-US" sz="1600">
                  <a:latin typeface="Lucida Sans Unicode" panose="020B0602030504020204" pitchFamily="34" charset="0"/>
                </a:rPr>
                <a:t>              </a:t>
              </a:r>
              <a:r>
                <a:rPr lang="en-US" altLang="ko-KR" sz="1600">
                  <a:latin typeface="Lucida Sans Unicode" panose="020B0602030504020204" pitchFamily="34" charset="0"/>
                </a:rPr>
                <a:t>r     e     d   \0             </a:t>
              </a:r>
            </a:p>
          </p:txBody>
        </p:sp>
        <p:sp>
          <p:nvSpPr>
            <p:cNvPr id="11304" name="Line 41"/>
            <p:cNvSpPr>
              <a:spLocks noChangeShapeType="1"/>
            </p:cNvSpPr>
            <p:nvPr/>
          </p:nvSpPr>
          <p:spPr bwMode="auto">
            <a:xfrm>
              <a:off x="2793" y="266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42"/>
            <p:cNvSpPr>
              <a:spLocks noChangeShapeType="1"/>
            </p:cNvSpPr>
            <p:nvPr/>
          </p:nvSpPr>
          <p:spPr bwMode="auto">
            <a:xfrm>
              <a:off x="3095" y="266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43"/>
            <p:cNvSpPr>
              <a:spLocks noChangeShapeType="1"/>
            </p:cNvSpPr>
            <p:nvPr/>
          </p:nvSpPr>
          <p:spPr bwMode="auto">
            <a:xfrm>
              <a:off x="3398" y="266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Rectangle 44"/>
            <p:cNvSpPr>
              <a:spLocks noChangeArrowheads="1"/>
            </p:cNvSpPr>
            <p:nvPr/>
          </p:nvSpPr>
          <p:spPr bwMode="auto">
            <a:xfrm>
              <a:off x="2491" y="3140"/>
              <a:ext cx="1542" cy="317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ko-KR" altLang="en-US" sz="1600">
                  <a:latin typeface="Lucida Sans Unicode" panose="020B0602030504020204" pitchFamily="34" charset="0"/>
                </a:rPr>
                <a:t>      </a:t>
              </a:r>
              <a:r>
                <a:rPr lang="en-US" altLang="ko-KR" sz="1600">
                  <a:latin typeface="Lucida Sans Unicode" panose="020B0602030504020204" pitchFamily="34" charset="0"/>
                </a:rPr>
                <a:t>b     l      u     e   \0     </a:t>
              </a:r>
            </a:p>
          </p:txBody>
        </p:sp>
        <p:sp>
          <p:nvSpPr>
            <p:cNvPr id="11308" name="Line 45"/>
            <p:cNvSpPr>
              <a:spLocks noChangeShapeType="1"/>
            </p:cNvSpPr>
            <p:nvPr/>
          </p:nvSpPr>
          <p:spPr bwMode="auto">
            <a:xfrm>
              <a:off x="2793" y="316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Line 46"/>
            <p:cNvSpPr>
              <a:spLocks noChangeShapeType="1"/>
            </p:cNvSpPr>
            <p:nvPr/>
          </p:nvSpPr>
          <p:spPr bwMode="auto">
            <a:xfrm>
              <a:off x="3095" y="316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47"/>
            <p:cNvSpPr>
              <a:spLocks noChangeShapeType="1"/>
            </p:cNvSpPr>
            <p:nvPr/>
          </p:nvSpPr>
          <p:spPr bwMode="auto">
            <a:xfrm>
              <a:off x="3398" y="316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48"/>
            <p:cNvSpPr>
              <a:spLocks noChangeShapeType="1"/>
            </p:cNvSpPr>
            <p:nvPr/>
          </p:nvSpPr>
          <p:spPr bwMode="auto">
            <a:xfrm>
              <a:off x="3701" y="316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Rectangle 49"/>
            <p:cNvSpPr>
              <a:spLocks noChangeArrowheads="1"/>
            </p:cNvSpPr>
            <p:nvPr/>
          </p:nvSpPr>
          <p:spPr bwMode="auto">
            <a:xfrm>
              <a:off x="2500" y="3603"/>
              <a:ext cx="1815" cy="317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ko-KR" altLang="en-US" sz="1600">
                  <a:latin typeface="Lucida Sans Unicode" panose="020B0602030504020204" pitchFamily="34" charset="0"/>
                </a:rPr>
                <a:t>              </a:t>
              </a:r>
              <a:r>
                <a:rPr lang="en-US" altLang="ko-KR" sz="1600">
                  <a:latin typeface="Lucida Sans Unicode" panose="020B0602030504020204" pitchFamily="34" charset="0"/>
                </a:rPr>
                <a:t>w    h     i     t      e    \0             </a:t>
              </a:r>
            </a:p>
          </p:txBody>
        </p:sp>
        <p:sp>
          <p:nvSpPr>
            <p:cNvPr id="11313" name="Line 50"/>
            <p:cNvSpPr>
              <a:spLocks noChangeShapeType="1"/>
            </p:cNvSpPr>
            <p:nvPr/>
          </p:nvSpPr>
          <p:spPr bwMode="auto">
            <a:xfrm>
              <a:off x="2802" y="361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51"/>
            <p:cNvSpPr>
              <a:spLocks noChangeShapeType="1"/>
            </p:cNvSpPr>
            <p:nvPr/>
          </p:nvSpPr>
          <p:spPr bwMode="auto">
            <a:xfrm>
              <a:off x="3104" y="361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Line 52"/>
            <p:cNvSpPr>
              <a:spLocks noChangeShapeType="1"/>
            </p:cNvSpPr>
            <p:nvPr/>
          </p:nvSpPr>
          <p:spPr bwMode="auto">
            <a:xfrm>
              <a:off x="3407" y="361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6" name="Line 53"/>
            <p:cNvSpPr>
              <a:spLocks noChangeShapeType="1"/>
            </p:cNvSpPr>
            <p:nvPr/>
          </p:nvSpPr>
          <p:spPr bwMode="auto">
            <a:xfrm>
              <a:off x="3710" y="361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Line 54"/>
            <p:cNvSpPr>
              <a:spLocks noChangeShapeType="1"/>
            </p:cNvSpPr>
            <p:nvPr/>
          </p:nvSpPr>
          <p:spPr bwMode="auto">
            <a:xfrm>
              <a:off x="4012" y="361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Rectangle 55"/>
            <p:cNvSpPr>
              <a:spLocks noChangeArrowheads="1"/>
            </p:cNvSpPr>
            <p:nvPr/>
          </p:nvSpPr>
          <p:spPr bwMode="auto">
            <a:xfrm>
              <a:off x="1584" y="2704"/>
              <a:ext cx="544" cy="1180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319" name="Line 56"/>
            <p:cNvSpPr>
              <a:spLocks noChangeShapeType="1"/>
            </p:cNvSpPr>
            <p:nvPr/>
          </p:nvSpPr>
          <p:spPr bwMode="auto">
            <a:xfrm>
              <a:off x="1584" y="310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0" name="Line 57"/>
            <p:cNvSpPr>
              <a:spLocks noChangeShapeType="1"/>
            </p:cNvSpPr>
            <p:nvPr/>
          </p:nvSpPr>
          <p:spPr bwMode="auto">
            <a:xfrm>
              <a:off x="1584" y="351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1" name="Line 58"/>
            <p:cNvSpPr>
              <a:spLocks noChangeShapeType="1"/>
            </p:cNvSpPr>
            <p:nvPr/>
          </p:nvSpPr>
          <p:spPr bwMode="auto">
            <a:xfrm>
              <a:off x="1983" y="284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Line 59"/>
            <p:cNvSpPr>
              <a:spLocks noChangeShapeType="1"/>
            </p:cNvSpPr>
            <p:nvPr/>
          </p:nvSpPr>
          <p:spPr bwMode="auto">
            <a:xfrm>
              <a:off x="1992" y="329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Line 60"/>
            <p:cNvSpPr>
              <a:spLocks noChangeShapeType="1"/>
            </p:cNvSpPr>
            <p:nvPr/>
          </p:nvSpPr>
          <p:spPr bwMode="auto">
            <a:xfrm>
              <a:off x="1992" y="374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Text Box 61"/>
            <p:cNvSpPr txBox="1">
              <a:spLocks noChangeArrowheads="1"/>
            </p:cNvSpPr>
            <p:nvPr/>
          </p:nvSpPr>
          <p:spPr bwMode="auto">
            <a:xfrm>
              <a:off x="814" y="2861"/>
              <a:ext cx="756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>
                  <a:latin typeface="Lucida Sans Unicode" panose="020B0602030504020204" pitchFamily="34" charset="0"/>
                </a:rPr>
                <a:t>colorp[0]</a:t>
              </a:r>
            </a:p>
            <a:p>
              <a:pPr eaLnBrk="1" hangingPunct="1"/>
              <a:endParaRPr lang="en-US" altLang="ko-KR" sz="1600">
                <a:latin typeface="Lucida Sans Unicode" panose="020B0602030504020204" pitchFamily="34" charset="0"/>
              </a:endParaRPr>
            </a:p>
            <a:p>
              <a:pPr eaLnBrk="1" hangingPunct="1"/>
              <a:r>
                <a:rPr lang="en-US" altLang="ko-KR" sz="1600">
                  <a:latin typeface="Lucida Sans Unicode" panose="020B0602030504020204" pitchFamily="34" charset="0"/>
                </a:rPr>
                <a:t>colorp[1]</a:t>
              </a:r>
            </a:p>
            <a:p>
              <a:pPr eaLnBrk="1" hangingPunct="1"/>
              <a:endParaRPr lang="en-US" altLang="ko-KR" sz="1600">
                <a:latin typeface="Lucida Sans Unicode" panose="020B0602030504020204" pitchFamily="34" charset="0"/>
              </a:endParaRPr>
            </a:p>
            <a:p>
              <a:pPr eaLnBrk="1" hangingPunct="1"/>
              <a:r>
                <a:rPr lang="en-US" altLang="ko-KR" sz="1600">
                  <a:latin typeface="Lucida Sans Unicode" panose="020B0602030504020204" pitchFamily="34" charset="0"/>
                </a:rPr>
                <a:t>colorp[2]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2191</TotalTime>
  <Words>655</Words>
  <Application>Microsoft Office PowerPoint</Application>
  <PresentationFormat>On-screen Show (4:3)</PresentationFormat>
  <Paragraphs>214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굴림</vt:lpstr>
      <vt:lpstr>Arial</vt:lpstr>
      <vt:lpstr>Wingdings</vt:lpstr>
      <vt:lpstr>맑은 고딕</vt:lpstr>
      <vt:lpstr>Courier New</vt:lpstr>
      <vt:lpstr>Lucida Sans Unicode</vt:lpstr>
      <vt:lpstr>Tahoma</vt:lpstr>
      <vt:lpstr>네모의 미</vt:lpstr>
      <vt:lpstr>strlen() implementation</vt:lpstr>
      <vt:lpstr>strcpy() implementation</vt:lpstr>
      <vt:lpstr>strcmp() implementation</vt:lpstr>
      <vt:lpstr>PowerPoint Presentation</vt:lpstr>
      <vt:lpstr>PowerPoint Presentation</vt:lpstr>
      <vt:lpstr>String</vt:lpstr>
      <vt:lpstr>String input</vt:lpstr>
      <vt:lpstr>Multiple String</vt:lpstr>
      <vt:lpstr>Multiple String</vt:lpstr>
      <vt:lpstr>String Input/Output</vt:lpstr>
      <vt:lpstr>String Input/Output</vt:lpstr>
      <vt:lpstr>PowerPoint Presentation</vt:lpstr>
      <vt:lpstr>Other String functions</vt:lpstr>
      <vt:lpstr>PowerPoint Presentation</vt:lpstr>
      <vt:lpstr>Main arguments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iit</cp:lastModifiedBy>
  <cp:revision>230</cp:revision>
  <dcterms:created xsi:type="dcterms:W3CDTF">2008-03-06T00:32:01Z</dcterms:created>
  <dcterms:modified xsi:type="dcterms:W3CDTF">2020-01-07T05:51:32Z</dcterms:modified>
</cp:coreProperties>
</file>