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339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40" r:id="rId13"/>
    <p:sldId id="353" r:id="rId14"/>
    <p:sldId id="343" r:id="rId15"/>
    <p:sldId id="356" r:id="rId16"/>
    <p:sldId id="354" r:id="rId17"/>
    <p:sldId id="355" r:id="rId1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718" autoAdjust="0"/>
  </p:normalViewPr>
  <p:slideViewPr>
    <p:cSldViewPr>
      <p:cViewPr varScale="1">
        <p:scale>
          <a:sx n="126" d="100"/>
          <a:sy n="126" d="100"/>
        </p:scale>
        <p:origin x="11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1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6A7FB-DF2E-4904-90E4-73DC93ED446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38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366C0-47C4-4623-99EA-F53B2F5F488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106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F7495-3533-4DE3-AA2B-6129EA3FFB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7682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DE275-2EA9-4BFF-B6A6-62CAA801912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492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5E50D5-7BFB-4095-9B09-F772ABDA17B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824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E2E10C-767D-4481-8585-BE0A5EFD449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174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65C230-7873-4C01-82AB-547A11E76BE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381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53F10-60A6-4511-9099-15B6AA9A149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917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AE1F17-070C-4579-BDAF-8FBB424B452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217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0E3483-6E2A-4FE4-ABED-4FCF9B3D63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663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2229C2-509C-4D15-8FEE-57863E1DA4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554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7BC34-8D64-494C-833B-05AEE8F6B86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100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57880D48-7D5E-42B7-B82D-F6B12228547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 smtClean="0"/>
              <a:t>C Programming</a:t>
            </a:r>
            <a:br>
              <a:rPr lang="en-US" altLang="ko-KR" sz="3200" b="1" smtClean="0"/>
            </a:br>
            <a:r>
              <a:rPr lang="en-US" altLang="ko-KR" sz="3200" b="1" smtClean="0"/>
              <a:t>Lecture 8-2 : Function (advanced)</a:t>
            </a:r>
          </a:p>
        </p:txBody>
      </p:sp>
      <p:sp>
        <p:nvSpPr>
          <p:cNvPr id="3075" name="부제목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308850" y="188913"/>
            <a:ext cx="165576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b="1"/>
              <a:t>recursion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914400" y="836613"/>
            <a:ext cx="7689850" cy="3101975"/>
            <a:chOff x="576" y="527"/>
            <a:chExt cx="4844" cy="1954"/>
          </a:xfrm>
        </p:grpSpPr>
        <p:sp>
          <p:nvSpPr>
            <p:cNvPr id="61444" name="Text Box 4"/>
            <p:cNvSpPr txBox="1">
              <a:spLocks noChangeArrowheads="1"/>
            </p:cNvSpPr>
            <p:nvPr/>
          </p:nvSpPr>
          <p:spPr bwMode="auto">
            <a:xfrm>
              <a:off x="576" y="1152"/>
              <a:ext cx="4560" cy="13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2400" dirty="0" err="1">
                  <a:solidFill>
                    <a:srgbClr val="FF0000"/>
                  </a:solidFill>
                </a:rPr>
                <a:t>int</a:t>
              </a:r>
              <a:r>
                <a:rPr lang="en-US" altLang="ko-KR" sz="2400" dirty="0">
                  <a:solidFill>
                    <a:srgbClr val="FF0000"/>
                  </a:solidFill>
                </a:rPr>
                <a:t> factorial</a:t>
              </a:r>
              <a:r>
                <a:rPr lang="en-US" altLang="ko-KR" sz="2400" dirty="0"/>
                <a:t> ( 4 ) {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ko-KR" sz="2400" dirty="0"/>
                <a:t>   if ( n == 0 ) return 1;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ko-KR" sz="2400" dirty="0"/>
                <a:t>                       </a:t>
              </a:r>
              <a:r>
                <a:rPr lang="en-US" altLang="ko-KR" sz="24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2400" b="1" dirty="0"/>
                <a:t>else</a:t>
              </a:r>
              <a:r>
                <a:rPr lang="en-US" altLang="ko-KR" sz="2400" b="1" dirty="0">
                  <a:solidFill>
                    <a:srgbClr val="FF0000"/>
                  </a:solidFill>
                </a:rPr>
                <a:t>  return </a:t>
              </a:r>
              <a:r>
                <a:rPr lang="en-US" altLang="ko-KR" sz="2400" dirty="0"/>
                <a:t>4 </a:t>
              </a:r>
              <a:r>
                <a:rPr lang="en-US" altLang="ko-KR" sz="2400" dirty="0">
                  <a:sym typeface="Symbol" pitchFamily="18" charset="2"/>
                </a:rPr>
                <a:t> </a:t>
              </a:r>
              <a:r>
                <a:rPr lang="en-US" altLang="ko-KR" sz="2400" u="sng" dirty="0">
                  <a:solidFill>
                    <a:srgbClr val="FF0000"/>
                  </a:solidFill>
                </a:rPr>
                <a:t>factorial</a:t>
              </a:r>
              <a:r>
                <a:rPr lang="en-US" altLang="ko-KR" sz="2400" u="sng" dirty="0"/>
                <a:t> (3)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ko-KR" sz="2400" dirty="0"/>
                <a:t> }   // end factorial</a:t>
              </a:r>
            </a:p>
          </p:txBody>
        </p:sp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3926" y="2029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3590" y="1558"/>
              <a:ext cx="11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b="1">
                  <a:solidFill>
                    <a:schemeClr val="accent2"/>
                  </a:solidFill>
                </a:rPr>
                <a:t>4 </a:t>
              </a:r>
              <a:r>
                <a:rPr lang="en-US" altLang="ko-KR" sz="2400" b="1">
                  <a:solidFill>
                    <a:schemeClr val="accent2"/>
                  </a:solidFill>
                  <a:sym typeface="Symbol" panose="05050102010706020507" pitchFamily="18" charset="2"/>
                </a:rPr>
                <a:t> 6 = 24</a:t>
              </a:r>
              <a:r>
                <a:rPr lang="en-US" altLang="ko-KR" sz="2400"/>
                <a:t> </a:t>
              </a:r>
            </a:p>
          </p:txBody>
        </p:sp>
        <p:sp>
          <p:nvSpPr>
            <p:cNvPr id="12295" name="Freeform 7"/>
            <p:cNvSpPr>
              <a:spLocks/>
            </p:cNvSpPr>
            <p:nvPr/>
          </p:nvSpPr>
          <p:spPr bwMode="auto">
            <a:xfrm>
              <a:off x="3888" y="864"/>
              <a:ext cx="632" cy="720"/>
            </a:xfrm>
            <a:custGeom>
              <a:avLst/>
              <a:gdLst>
                <a:gd name="T0" fmla="*/ 624 w 632"/>
                <a:gd name="T1" fmla="*/ 720 h 720"/>
                <a:gd name="T2" fmla="*/ 528 w 632"/>
                <a:gd name="T3" fmla="*/ 192 h 720"/>
                <a:gd name="T4" fmla="*/ 0 w 632"/>
                <a:gd name="T5" fmla="*/ 0 h 720"/>
                <a:gd name="T6" fmla="*/ 0 60000 65536"/>
                <a:gd name="T7" fmla="*/ 0 60000 65536"/>
                <a:gd name="T8" fmla="*/ 0 60000 65536"/>
                <a:gd name="T9" fmla="*/ 0 w 632"/>
                <a:gd name="T10" fmla="*/ 0 h 720"/>
                <a:gd name="T11" fmla="*/ 632 w 632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720">
                  <a:moveTo>
                    <a:pt x="624" y="720"/>
                  </a:moveTo>
                  <a:cubicBezTo>
                    <a:pt x="628" y="516"/>
                    <a:pt x="632" y="312"/>
                    <a:pt x="528" y="192"/>
                  </a:cubicBezTo>
                  <a:cubicBezTo>
                    <a:pt x="424" y="72"/>
                    <a:pt x="88" y="32"/>
                    <a:pt x="0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3152" y="799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400" b="1">
                  <a:solidFill>
                    <a:schemeClr val="accent2"/>
                  </a:solidFill>
                </a:rPr>
                <a:t>24</a:t>
              </a:r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1927" y="527"/>
              <a:ext cx="34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400" b="1"/>
                <a:t>cout &lt;&lt;</a:t>
              </a:r>
              <a:r>
                <a:rPr lang="en-US" altLang="ko-KR" sz="2400"/>
                <a:t> </a:t>
              </a:r>
              <a:r>
                <a:rPr lang="en-US" altLang="ko-KR" sz="2400" b="1" u="sng">
                  <a:solidFill>
                    <a:srgbClr val="FF0000"/>
                  </a:solidFill>
                </a:rPr>
                <a:t>factorial</a:t>
              </a:r>
              <a:r>
                <a:rPr lang="en-US" altLang="ko-KR" sz="2400" u="sng"/>
                <a:t> (4);</a:t>
              </a:r>
              <a:r>
                <a:rPr lang="en-US" altLang="ko-KR" sz="2400"/>
                <a:t>   //output 24</a:t>
              </a:r>
              <a:r>
                <a:rPr lang="en-US" altLang="ko-KR" sz="2400" u="sng"/>
                <a:t> </a:t>
              </a:r>
              <a:endParaRPr lang="en-US" altLang="ko-KR" sz="2400" b="1" u="sng">
                <a:solidFill>
                  <a:schemeClr val="accent2"/>
                </a:solidFill>
              </a:endParaRPr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3288" y="1797"/>
              <a:ext cx="1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4422" y="890"/>
              <a:ext cx="7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>
                  <a:solidFill>
                    <a:schemeClr val="accent2"/>
                  </a:solidFill>
                </a:rPr>
                <a:t>Return 24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Exercise : fibonacci numbers </a:t>
            </a:r>
            <a:endParaRPr lang="ko-KR" altLang="en-US" b="1" u="sng" smtClean="0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Code?</a:t>
            </a:r>
            <a:endParaRPr lang="ko-KR" altLang="en-US" smtClean="0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3317" name="_x75597112" descr="DRW000008583e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286000"/>
            <a:ext cx="46132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Call-by-Value</a:t>
            </a:r>
            <a:endParaRPr lang="ko-KR" altLang="en-US" b="1" u="sng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2150" lvl="1" indent="-347663">
              <a:buFont typeface="Wingdings" panose="05000000000000000000" pitchFamily="2" charset="2"/>
              <a:buChar char="l"/>
            </a:pPr>
            <a:r>
              <a:rPr lang="en-US" altLang="ko-KR" sz="2400" smtClean="0"/>
              <a:t>The value of Argument variable will be copied to parameter</a:t>
            </a:r>
            <a:r>
              <a:rPr lang="ko-KR" altLang="en-US" sz="2400" smtClean="0"/>
              <a:t> </a:t>
            </a:r>
            <a:r>
              <a:rPr lang="en-US" altLang="ko-KR" sz="2400" smtClean="0"/>
              <a:t>variable</a:t>
            </a:r>
          </a:p>
          <a:p>
            <a:pPr marL="692150" lvl="1" indent="-347663">
              <a:buFont typeface="Wingdings" panose="05000000000000000000" pitchFamily="2" charset="2"/>
              <a:buChar char="l"/>
            </a:pPr>
            <a:r>
              <a:rPr lang="en-US" altLang="ko-KR" sz="2400" smtClean="0"/>
              <a:t>The value of Argument variable is not affected during the processing of function</a:t>
            </a:r>
          </a:p>
          <a:p>
            <a:pPr marL="692150" lvl="1" indent="-347663">
              <a:buFont typeface="Wingdings" panose="05000000000000000000" pitchFamily="2" charset="2"/>
              <a:buChar char="l"/>
            </a:pPr>
            <a:r>
              <a:rPr lang="en-US" altLang="ko-KR" sz="2400" smtClean="0"/>
              <a:t>Advantage : we can avoid(exclude) unwanted side-effects</a:t>
            </a:r>
          </a:p>
          <a:p>
            <a:pPr marL="692150" lvl="1" indent="-347663">
              <a:buFont typeface="Wingdings" panose="05000000000000000000" pitchFamily="2" charset="2"/>
              <a:buChar char="l"/>
            </a:pPr>
            <a:r>
              <a:rPr lang="en-US" altLang="ko-KR" sz="2400" smtClean="0"/>
              <a:t>C provides call-by-value mechanism. </a:t>
            </a:r>
          </a:p>
          <a:p>
            <a:endParaRPr lang="ko-KR" altLang="en-US" sz="32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Example : swap function</a:t>
            </a:r>
            <a:endParaRPr lang="ko-KR" altLang="en-US" b="1" u="sng" smtClean="0"/>
          </a:p>
        </p:txBody>
      </p:sp>
      <p:sp>
        <p:nvSpPr>
          <p:cNvPr id="4" name="TextBox 3"/>
          <p:cNvSpPr txBox="1"/>
          <p:nvPr/>
        </p:nvSpPr>
        <p:spPr>
          <a:xfrm>
            <a:off x="142875" y="1643063"/>
            <a:ext cx="4357688" cy="32321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a ,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b)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temp=a;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a=b;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b=temp;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x=3, y=2;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(“before: x=%d, y=%d\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n”,x,y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swap(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(“after : x=%d, y=%d\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n”,x,y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3438" y="1643063"/>
            <a:ext cx="4357687" cy="32321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* a ,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* b)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temp=*a;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*a=*b;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*b=temp;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x=3, y=2;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(“before: x=%d, y=%d\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n”,x,y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swap(&amp;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x,&amp;y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(“after : x=%d, y=%d\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n”,x,y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5" y="5072063"/>
            <a:ext cx="4357688" cy="83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Output :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3438" y="5072063"/>
            <a:ext cx="4357687" cy="83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Output :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Macro function</a:t>
            </a:r>
            <a:endParaRPr lang="ko-KR" altLang="en-US" b="1" u="sng" smtClean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/>
              <a:t>Effective when a function is short and simple</a:t>
            </a:r>
            <a:endParaRPr lang="ko-KR" altLang="en-US" sz="2400" smtClean="0"/>
          </a:p>
          <a:p>
            <a:endParaRPr lang="en-US" altLang="ko-KR" sz="2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min(x,y) ( (x&lt;y) ? (x) : (y) )</a:t>
            </a:r>
          </a:p>
          <a:p>
            <a:r>
              <a:rPr lang="en-US" altLang="ko-K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max(x,y) ( (x&gt;y) ? (x) : (y) )</a:t>
            </a:r>
          </a:p>
          <a:p>
            <a:endParaRPr lang="en-US" altLang="ko-KR" smtClean="0"/>
          </a:p>
          <a:p>
            <a:r>
              <a:rPr lang="en-US" altLang="ko-KR" smtClean="0"/>
              <a:t>Advantage?</a:t>
            </a:r>
          </a:p>
          <a:p>
            <a:pPr lvl="1"/>
            <a:r>
              <a:rPr lang="en-US" altLang="ko-KR" smtClean="0"/>
              <a:t>No overhead for function call &amp; return</a:t>
            </a:r>
            <a:endParaRPr lang="ko-KR" altLang="en-US" smtClean="0"/>
          </a:p>
          <a:p>
            <a:endParaRPr lang="ko-KR" alt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Example : MAX</a:t>
            </a:r>
            <a:endParaRPr lang="ko-KR" altLang="en-US" b="1" u="sng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#define MAX(x, y) (x &gt; y)? x: y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max;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("get two integers : 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("%d %d", &amp;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, &amp;j);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max = MAX(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("MAX(%d, %d) = %d\n",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, j, max);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ko-KR" alt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Inline function</a:t>
            </a:r>
            <a:endParaRPr lang="ko-KR" altLang="en-US" b="1" u="sng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/>
              <a:t>the compiler will insert the complete body of the inline function in every place in the code where that function is used.</a:t>
            </a:r>
          </a:p>
          <a:p>
            <a:endParaRPr lang="en-US" altLang="ko-KR" sz="2800" smtClean="0"/>
          </a:p>
          <a:p>
            <a:r>
              <a:rPr lang="en-US" altLang="ko-KR" sz="2800" smtClean="0"/>
              <a:t>Reduce overhead for function call &amp; return</a:t>
            </a:r>
          </a:p>
          <a:p>
            <a:r>
              <a:rPr lang="en-US" altLang="ko-KR" sz="2800" smtClean="0"/>
              <a:t>Effective when a function is short and simple</a:t>
            </a:r>
            <a:endParaRPr lang="ko-KR" altLang="en-US" sz="280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43125" y="4714875"/>
            <a:ext cx="4248150" cy="12001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inline 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cube( 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n )       { 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	return n * n * n; 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Static (additional)</a:t>
            </a:r>
            <a:endParaRPr lang="ko-KR" altLang="en-US" b="1" u="sng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00263" y="1600200"/>
            <a:ext cx="4400550" cy="4525963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count()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static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n = 0;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return ++n;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("count = %d\n", count());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Recursive Function (recursion)</a:t>
            </a:r>
            <a:endParaRPr lang="ko-KR" altLang="en-US" smtClean="0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 function that calls itself (in its definition)</a:t>
            </a:r>
          </a:p>
          <a:p>
            <a:endParaRPr lang="en-US" altLang="ko-KR" smtClean="0"/>
          </a:p>
          <a:p>
            <a:r>
              <a:rPr lang="en-US" altLang="ko-KR" smtClean="0"/>
              <a:t>Classic example : factorial</a:t>
            </a:r>
          </a:p>
          <a:p>
            <a:endParaRPr lang="ko-KR" altLang="en-US" smtClean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/>
          </a:p>
          <a:p>
            <a:pPr latinLnBrk="0"/>
            <a:endParaRPr lang="ko-KR" altLang="ko-KR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/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104" name="_x75885944" descr="DRW000008583e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714750"/>
            <a:ext cx="40973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Recursion example : factorial</a:t>
            </a:r>
            <a:endParaRPr lang="ko-KR" altLang="en-US" b="1" u="sng" smtClean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4213" y="2655888"/>
            <a:ext cx="7704137" cy="2549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82800" bIns="11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b="1" dirty="0"/>
              <a:t>// recursive function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b="1" dirty="0" err="1"/>
              <a:t>int</a:t>
            </a:r>
            <a:r>
              <a:rPr lang="en-US" altLang="ko-KR" b="1" dirty="0"/>
              <a:t> factorial</a:t>
            </a:r>
            <a:r>
              <a:rPr lang="en-US" altLang="ko-KR" dirty="0"/>
              <a:t> (</a:t>
            </a:r>
            <a:r>
              <a:rPr lang="en-US" altLang="ko-KR" dirty="0" err="1"/>
              <a:t>int</a:t>
            </a:r>
            <a:r>
              <a:rPr lang="en-US" altLang="ko-KR" dirty="0"/>
              <a:t> n) {       // we assume n is positive integer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dirty="0"/>
              <a:t>   if ( n == 0 )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dirty="0"/>
              <a:t>      return 1;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dirty="0"/>
              <a:t>   else  return n </a:t>
            </a:r>
            <a:r>
              <a:rPr lang="en-US" altLang="ko-KR" dirty="0">
                <a:sym typeface="Symbol" pitchFamily="18" charset="2"/>
              </a:rPr>
              <a:t> </a:t>
            </a:r>
            <a:r>
              <a:rPr lang="en-US" altLang="ko-KR" b="1" dirty="0"/>
              <a:t>factorial</a:t>
            </a:r>
            <a:r>
              <a:rPr lang="en-US" altLang="ko-KR" dirty="0"/>
              <a:t> (n - 1);   // recursive calling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dirty="0"/>
              <a:t> }  // end factorial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42938" y="1357313"/>
            <a:ext cx="7715250" cy="11636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18800" bIns="11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400" b="1" dirty="0"/>
              <a:t>f(N) = N!</a:t>
            </a:r>
            <a:r>
              <a:rPr lang="en-US" altLang="ko-KR" sz="2400" dirty="0"/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b="1" dirty="0"/>
              <a:t>f(N) = N</a:t>
            </a:r>
            <a:r>
              <a:rPr lang="en-US" altLang="ko-KR" sz="2400" b="1" dirty="0">
                <a:sym typeface="Symbol" pitchFamily="18" charset="2"/>
              </a:rPr>
              <a:t> f(N-1)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4375" y="5357813"/>
            <a:ext cx="7643813" cy="12334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ko-KR" altLang="en-US" sz="2400" b="1" dirty="0"/>
              <a:t>   </a:t>
            </a:r>
            <a:r>
              <a:rPr lang="en-US" altLang="ko-KR" sz="2400" b="1" dirty="0"/>
              <a:t>. . . . .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2400" b="1" dirty="0" err="1"/>
              <a:t>printf</a:t>
            </a:r>
            <a:r>
              <a:rPr lang="en-US" altLang="ko-KR" sz="2400" b="1" dirty="0"/>
              <a:t>(“%d”,</a:t>
            </a:r>
            <a:r>
              <a:rPr lang="en-US" altLang="ko-KR" sz="2400" dirty="0"/>
              <a:t> factorial (4));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2400" dirty="0"/>
              <a:t>   . . . .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971550" y="1254125"/>
            <a:ext cx="7239000" cy="2109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400" b="1">
                <a:solidFill>
                  <a:srgbClr val="FF0000"/>
                </a:solidFill>
              </a:rPr>
              <a:t>int factorial</a:t>
            </a:r>
            <a:r>
              <a:rPr lang="en-US" altLang="ko-KR" sz="2400"/>
              <a:t> ( 4 ) {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/>
              <a:t>   if ( n == 0 ) return 1;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/>
              <a:t>                       </a:t>
            </a:r>
            <a:r>
              <a:rPr lang="en-US" altLang="ko-KR" sz="2400" b="1">
                <a:solidFill>
                  <a:srgbClr val="FF0000"/>
                </a:solidFill>
              </a:rPr>
              <a:t> else  </a:t>
            </a:r>
            <a:r>
              <a:rPr lang="en-US" altLang="ko-KR" sz="2400"/>
              <a:t>return 4 </a:t>
            </a:r>
            <a:r>
              <a:rPr lang="en-US" altLang="ko-KR" sz="2400">
                <a:sym typeface="Symbol" pitchFamily="18" charset="2"/>
              </a:rPr>
              <a:t> </a:t>
            </a:r>
            <a:r>
              <a:rPr lang="en-US" altLang="ko-KR" sz="2400" b="1">
                <a:solidFill>
                  <a:srgbClr val="FF0000"/>
                </a:solidFill>
              </a:rPr>
              <a:t>factorial</a:t>
            </a:r>
            <a:r>
              <a:rPr lang="en-US" altLang="ko-KR" sz="2400"/>
              <a:t> (3);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/>
              <a:t> }  // end factorial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971550" y="4149725"/>
            <a:ext cx="7239000" cy="2109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400" b="1">
                <a:solidFill>
                  <a:srgbClr val="FF0000"/>
                </a:solidFill>
              </a:rPr>
              <a:t>int factoria</a:t>
            </a:r>
            <a:r>
              <a:rPr lang="en-US" altLang="ko-KR" sz="2400">
                <a:solidFill>
                  <a:srgbClr val="FF0000"/>
                </a:solidFill>
              </a:rPr>
              <a:t>l</a:t>
            </a:r>
            <a:r>
              <a:rPr lang="en-US" altLang="ko-KR" sz="2400"/>
              <a:t> ( 3 ) {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/>
              <a:t>   if ( n == 0 ) return 1;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/>
              <a:t>                        </a:t>
            </a:r>
            <a:r>
              <a:rPr lang="en-US" altLang="ko-KR" sz="2400" b="1">
                <a:solidFill>
                  <a:srgbClr val="FF0000"/>
                </a:solidFill>
              </a:rPr>
              <a:t>else</a:t>
            </a:r>
            <a:r>
              <a:rPr lang="en-US" altLang="ko-KR" sz="2400"/>
              <a:t>  return 3 </a:t>
            </a:r>
            <a:r>
              <a:rPr lang="en-US" altLang="ko-KR" sz="2400">
                <a:sym typeface="Symbol" pitchFamily="18" charset="2"/>
              </a:rPr>
              <a:t> </a:t>
            </a:r>
            <a:r>
              <a:rPr lang="en-US" altLang="ko-KR" sz="2400" b="1">
                <a:solidFill>
                  <a:srgbClr val="FF0000"/>
                </a:solidFill>
              </a:rPr>
              <a:t>factorial</a:t>
            </a:r>
            <a:r>
              <a:rPr lang="en-US" altLang="ko-KR" sz="2400"/>
              <a:t> (2);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/>
              <a:t> }  // end factorial</a:t>
            </a:r>
          </a:p>
        </p:txBody>
      </p:sp>
      <p:sp>
        <p:nvSpPr>
          <p:cNvPr id="6148" name="Freeform 4"/>
          <p:cNvSpPr>
            <a:spLocks/>
          </p:cNvSpPr>
          <p:nvPr/>
        </p:nvSpPr>
        <p:spPr bwMode="auto">
          <a:xfrm>
            <a:off x="2114550" y="2778125"/>
            <a:ext cx="4318000" cy="1371600"/>
          </a:xfrm>
          <a:custGeom>
            <a:avLst/>
            <a:gdLst>
              <a:gd name="T0" fmla="*/ 2147483647 w 2720"/>
              <a:gd name="T1" fmla="*/ 0 h 864"/>
              <a:gd name="T2" fmla="*/ 2147483647 w 2720"/>
              <a:gd name="T3" fmla="*/ 2147483647 h 864"/>
              <a:gd name="T4" fmla="*/ 2147483647 w 2720"/>
              <a:gd name="T5" fmla="*/ 2147483647 h 864"/>
              <a:gd name="T6" fmla="*/ 0 w 2720"/>
              <a:gd name="T7" fmla="*/ 2147483647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2720"/>
              <a:gd name="T13" fmla="*/ 0 h 864"/>
              <a:gd name="T14" fmla="*/ 2720 w 2720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0" h="864">
                <a:moveTo>
                  <a:pt x="2592" y="0"/>
                </a:moveTo>
                <a:cubicBezTo>
                  <a:pt x="2656" y="200"/>
                  <a:pt x="2720" y="400"/>
                  <a:pt x="2400" y="480"/>
                </a:cubicBezTo>
                <a:cubicBezTo>
                  <a:pt x="2080" y="560"/>
                  <a:pt x="1072" y="416"/>
                  <a:pt x="672" y="480"/>
                </a:cubicBezTo>
                <a:cubicBezTo>
                  <a:pt x="272" y="544"/>
                  <a:pt x="112" y="800"/>
                  <a:pt x="0" y="86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238750" y="3540125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/>
              <a:t>Recursive call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16013" y="476250"/>
            <a:ext cx="5256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/>
              <a:t> </a:t>
            </a:r>
            <a:r>
              <a:rPr lang="en-US" altLang="ko-KR" sz="2400" b="1">
                <a:solidFill>
                  <a:srgbClr val="FF0000"/>
                </a:solidFill>
              </a:rPr>
              <a:t>factorial</a:t>
            </a:r>
            <a:r>
              <a:rPr lang="en-US" altLang="ko-KR" sz="2400"/>
              <a:t> (4);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1908175" y="908050"/>
            <a:ext cx="64770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7092950" y="260350"/>
            <a:ext cx="1655763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b="1"/>
              <a:t>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7239000" cy="2109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400" b="1" dirty="0" err="1">
                <a:solidFill>
                  <a:srgbClr val="FF0000"/>
                </a:solidFill>
              </a:rPr>
              <a:t>int</a:t>
            </a:r>
            <a:r>
              <a:rPr lang="en-US" altLang="ko-KR" sz="2400" b="1" dirty="0">
                <a:solidFill>
                  <a:srgbClr val="FF0000"/>
                </a:solidFill>
              </a:rPr>
              <a:t> factorial</a:t>
            </a:r>
            <a:r>
              <a:rPr lang="en-US" altLang="ko-KR" sz="2400" dirty="0"/>
              <a:t> ( 2 ) {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  if ( n == 0 ) return 1;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                      </a:t>
            </a:r>
            <a:r>
              <a:rPr lang="en-US" altLang="ko-KR" sz="2400" b="1" dirty="0">
                <a:solidFill>
                  <a:srgbClr val="FF0000"/>
                </a:solidFill>
              </a:rPr>
              <a:t>else</a:t>
            </a:r>
            <a:r>
              <a:rPr lang="en-US" altLang="ko-KR" sz="2400" dirty="0"/>
              <a:t>  return 2 </a:t>
            </a:r>
            <a:r>
              <a:rPr lang="en-US" altLang="ko-KR" sz="2400" dirty="0">
                <a:sym typeface="Symbol" pitchFamily="18" charset="2"/>
              </a:rPr>
              <a:t> </a:t>
            </a:r>
            <a:r>
              <a:rPr lang="en-US" altLang="ko-KR" sz="2400" b="1" dirty="0">
                <a:solidFill>
                  <a:srgbClr val="FF0000"/>
                </a:solidFill>
              </a:rPr>
              <a:t>factorial</a:t>
            </a:r>
            <a:r>
              <a:rPr lang="en-US" altLang="ko-KR" sz="2400" dirty="0"/>
              <a:t> (1);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}   //end factorial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990600" y="3581400"/>
            <a:ext cx="7239000" cy="2109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400" b="1" dirty="0" err="1">
                <a:solidFill>
                  <a:srgbClr val="FF0000"/>
                </a:solidFill>
              </a:rPr>
              <a:t>int</a:t>
            </a:r>
            <a:r>
              <a:rPr lang="en-US" altLang="ko-KR" sz="2400" b="1" dirty="0">
                <a:solidFill>
                  <a:srgbClr val="FF0000"/>
                </a:solidFill>
              </a:rPr>
              <a:t> factorial</a:t>
            </a:r>
            <a:r>
              <a:rPr lang="en-US" altLang="ko-KR" sz="2400" dirty="0"/>
              <a:t> ( 1 ) {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 if ( n == 0 ) return 1;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                      </a:t>
            </a:r>
            <a:r>
              <a:rPr lang="en-US" altLang="ko-KR" sz="2400" b="1" dirty="0">
                <a:solidFill>
                  <a:srgbClr val="FF0000"/>
                </a:solidFill>
              </a:rPr>
              <a:t>else</a:t>
            </a:r>
            <a:r>
              <a:rPr lang="en-US" altLang="ko-KR" sz="2400" dirty="0"/>
              <a:t>  return 1 </a:t>
            </a:r>
            <a:r>
              <a:rPr lang="en-US" altLang="ko-KR" sz="2400" dirty="0">
                <a:sym typeface="Symbol" pitchFamily="18" charset="2"/>
              </a:rPr>
              <a:t> </a:t>
            </a:r>
            <a:r>
              <a:rPr lang="en-US" altLang="ko-KR" sz="2400" b="1" u="sng" dirty="0">
                <a:solidFill>
                  <a:srgbClr val="FF0000"/>
                </a:solidFill>
              </a:rPr>
              <a:t>factorial</a:t>
            </a:r>
            <a:r>
              <a:rPr lang="en-US" altLang="ko-KR" sz="2400" u="sng" dirty="0"/>
              <a:t> (0);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}   // end factorial</a:t>
            </a:r>
          </a:p>
        </p:txBody>
      </p:sp>
      <p:sp>
        <p:nvSpPr>
          <p:cNvPr id="7172" name="Freeform 4"/>
          <p:cNvSpPr>
            <a:spLocks/>
          </p:cNvSpPr>
          <p:nvPr/>
        </p:nvSpPr>
        <p:spPr bwMode="auto">
          <a:xfrm>
            <a:off x="1981200" y="2133600"/>
            <a:ext cx="4191000" cy="1447800"/>
          </a:xfrm>
          <a:custGeom>
            <a:avLst/>
            <a:gdLst>
              <a:gd name="T0" fmla="*/ 2147483647 w 2640"/>
              <a:gd name="T1" fmla="*/ 0 h 912"/>
              <a:gd name="T2" fmla="*/ 2147483647 w 2640"/>
              <a:gd name="T3" fmla="*/ 2147483647 h 912"/>
              <a:gd name="T4" fmla="*/ 2147483647 w 2640"/>
              <a:gd name="T5" fmla="*/ 2147483647 h 912"/>
              <a:gd name="T6" fmla="*/ 0 w 2640"/>
              <a:gd name="T7" fmla="*/ 2147483647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2640"/>
              <a:gd name="T13" fmla="*/ 0 h 912"/>
              <a:gd name="T14" fmla="*/ 2640 w 2640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0" h="912">
                <a:moveTo>
                  <a:pt x="2640" y="0"/>
                </a:moveTo>
                <a:cubicBezTo>
                  <a:pt x="2504" y="236"/>
                  <a:pt x="2368" y="472"/>
                  <a:pt x="2016" y="576"/>
                </a:cubicBezTo>
                <a:cubicBezTo>
                  <a:pt x="1664" y="680"/>
                  <a:pt x="864" y="568"/>
                  <a:pt x="528" y="624"/>
                </a:cubicBezTo>
                <a:cubicBezTo>
                  <a:pt x="192" y="680"/>
                  <a:pt x="88" y="864"/>
                  <a:pt x="0" y="91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638800" y="28956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/>
              <a:t>Recursive call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7164388" y="188913"/>
            <a:ext cx="165576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b="1"/>
              <a:t>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042988" y="812800"/>
            <a:ext cx="7239000" cy="2109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400" b="1" dirty="0" err="1">
                <a:solidFill>
                  <a:srgbClr val="FF0000"/>
                </a:solidFill>
              </a:rPr>
              <a:t>int</a:t>
            </a:r>
            <a:r>
              <a:rPr lang="en-US" altLang="ko-KR" sz="2400" b="1" dirty="0">
                <a:solidFill>
                  <a:srgbClr val="FF0000"/>
                </a:solidFill>
              </a:rPr>
              <a:t> factorial</a:t>
            </a:r>
            <a:r>
              <a:rPr lang="en-US" altLang="ko-KR" sz="2400" dirty="0"/>
              <a:t> ( 1 ) {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 if ( n == 0 ) return 1;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                      </a:t>
            </a:r>
            <a:r>
              <a:rPr lang="en-US" altLang="ko-KR" sz="2400" b="1" dirty="0"/>
              <a:t>else</a:t>
            </a:r>
            <a:r>
              <a:rPr lang="en-US" altLang="ko-KR" sz="2400" dirty="0"/>
              <a:t>  return 1 </a:t>
            </a:r>
            <a:r>
              <a:rPr lang="en-US" altLang="ko-KR" sz="2400" dirty="0">
                <a:sym typeface="Symbol" pitchFamily="18" charset="2"/>
              </a:rPr>
              <a:t> </a:t>
            </a:r>
            <a:r>
              <a:rPr lang="en-US" altLang="ko-KR" sz="2400" b="1" dirty="0">
                <a:solidFill>
                  <a:srgbClr val="FF0000"/>
                </a:solidFill>
              </a:rPr>
              <a:t>factorial</a:t>
            </a:r>
            <a:r>
              <a:rPr lang="en-US" altLang="ko-KR" sz="2400" dirty="0"/>
              <a:t> (0);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}   // end factorial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042988" y="3860800"/>
            <a:ext cx="7239000" cy="2109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400" b="1" dirty="0">
                <a:solidFill>
                  <a:srgbClr val="FF0000"/>
                </a:solidFill>
              </a:rPr>
              <a:t>factorial</a:t>
            </a:r>
            <a:r>
              <a:rPr lang="en-US" altLang="ko-KR" sz="2400" dirty="0"/>
              <a:t> ( 0 ) {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 if ( n == 0 ) </a:t>
            </a:r>
            <a:r>
              <a:rPr lang="en-US" altLang="ko-KR" sz="2400" b="1" dirty="0">
                <a:solidFill>
                  <a:srgbClr val="FF0000"/>
                </a:solidFill>
              </a:rPr>
              <a:t>return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</a:rPr>
              <a:t>1;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                      else  return 0 </a:t>
            </a:r>
            <a:r>
              <a:rPr lang="en-US" altLang="ko-KR" sz="2400" dirty="0">
                <a:sym typeface="Symbol" pitchFamily="18" charset="2"/>
              </a:rPr>
              <a:t> </a:t>
            </a:r>
            <a:r>
              <a:rPr lang="en-US" altLang="ko-KR" sz="2400" dirty="0"/>
              <a:t>factorial (-1);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}    // end factorial</a:t>
            </a:r>
          </a:p>
        </p:txBody>
      </p:sp>
      <p:sp>
        <p:nvSpPr>
          <p:cNvPr id="8196" name="Freeform 4"/>
          <p:cNvSpPr>
            <a:spLocks/>
          </p:cNvSpPr>
          <p:nvPr/>
        </p:nvSpPr>
        <p:spPr bwMode="auto">
          <a:xfrm>
            <a:off x="1957388" y="2336800"/>
            <a:ext cx="4343400" cy="1524000"/>
          </a:xfrm>
          <a:custGeom>
            <a:avLst/>
            <a:gdLst>
              <a:gd name="T0" fmla="*/ 2147483647 w 2736"/>
              <a:gd name="T1" fmla="*/ 0 h 960"/>
              <a:gd name="T2" fmla="*/ 2147483647 w 2736"/>
              <a:gd name="T3" fmla="*/ 2147483647 h 960"/>
              <a:gd name="T4" fmla="*/ 2147483647 w 2736"/>
              <a:gd name="T5" fmla="*/ 2147483647 h 960"/>
              <a:gd name="T6" fmla="*/ 0 w 2736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2736"/>
              <a:gd name="T13" fmla="*/ 0 h 960"/>
              <a:gd name="T14" fmla="*/ 2736 w 2736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36" h="960">
                <a:moveTo>
                  <a:pt x="2736" y="0"/>
                </a:moveTo>
                <a:cubicBezTo>
                  <a:pt x="2736" y="188"/>
                  <a:pt x="2736" y="376"/>
                  <a:pt x="2352" y="480"/>
                </a:cubicBezTo>
                <a:cubicBezTo>
                  <a:pt x="1968" y="584"/>
                  <a:pt x="824" y="544"/>
                  <a:pt x="432" y="624"/>
                </a:cubicBezTo>
                <a:cubicBezTo>
                  <a:pt x="40" y="704"/>
                  <a:pt x="72" y="904"/>
                  <a:pt x="0" y="96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605588" y="31750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b="1">
                <a:solidFill>
                  <a:schemeClr val="accent2"/>
                </a:solidFill>
              </a:rPr>
              <a:t>Return</a:t>
            </a:r>
            <a:r>
              <a:rPr lang="en-US" altLang="ko-KR" sz="2400"/>
              <a:t> </a:t>
            </a:r>
            <a:r>
              <a:rPr lang="en-US" altLang="ko-KR" sz="2400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5386388" y="2413000"/>
            <a:ext cx="1270000" cy="2133600"/>
          </a:xfrm>
          <a:custGeom>
            <a:avLst/>
            <a:gdLst>
              <a:gd name="T0" fmla="*/ 0 w 800"/>
              <a:gd name="T1" fmla="*/ 2147483647 h 1344"/>
              <a:gd name="T2" fmla="*/ 2147483647 w 800"/>
              <a:gd name="T3" fmla="*/ 2147483647 h 1344"/>
              <a:gd name="T4" fmla="*/ 2147483647 w 800"/>
              <a:gd name="T5" fmla="*/ 0 h 1344"/>
              <a:gd name="T6" fmla="*/ 0 60000 65536"/>
              <a:gd name="T7" fmla="*/ 0 60000 65536"/>
              <a:gd name="T8" fmla="*/ 0 60000 65536"/>
              <a:gd name="T9" fmla="*/ 0 w 800"/>
              <a:gd name="T10" fmla="*/ 0 h 1344"/>
              <a:gd name="T11" fmla="*/ 800 w 800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0" h="1344">
                <a:moveTo>
                  <a:pt x="0" y="1344"/>
                </a:moveTo>
                <a:cubicBezTo>
                  <a:pt x="272" y="1120"/>
                  <a:pt x="544" y="896"/>
                  <a:pt x="672" y="672"/>
                </a:cubicBezTo>
                <a:cubicBezTo>
                  <a:pt x="800" y="448"/>
                  <a:pt x="752" y="112"/>
                  <a:pt x="768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7308850" y="188913"/>
            <a:ext cx="165576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b="1"/>
              <a:t>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7239000" cy="2109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400" dirty="0" err="1">
                <a:solidFill>
                  <a:srgbClr val="FF0000"/>
                </a:solidFill>
              </a:rPr>
              <a:t>int</a:t>
            </a:r>
            <a:r>
              <a:rPr lang="en-US" altLang="ko-KR" sz="2400" dirty="0">
                <a:solidFill>
                  <a:srgbClr val="FF0000"/>
                </a:solidFill>
              </a:rPr>
              <a:t> factorial</a:t>
            </a:r>
            <a:r>
              <a:rPr lang="en-US" altLang="ko-KR" sz="2400" dirty="0"/>
              <a:t> ( 2 ) {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  if ( n == 0 ) return 1;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                      </a:t>
            </a:r>
            <a:r>
              <a:rPr lang="en-US" altLang="ko-KR" sz="2400" dirty="0">
                <a:solidFill>
                  <a:srgbClr val="FF0000"/>
                </a:solidFill>
              </a:rPr>
              <a:t>else</a:t>
            </a:r>
            <a:r>
              <a:rPr lang="en-US" altLang="ko-KR" sz="2400" dirty="0"/>
              <a:t>  return 2 </a:t>
            </a:r>
            <a:r>
              <a:rPr lang="en-US" altLang="ko-KR" sz="2400" dirty="0">
                <a:sym typeface="Symbol" pitchFamily="18" charset="2"/>
              </a:rPr>
              <a:t> </a:t>
            </a:r>
            <a:r>
              <a:rPr lang="en-US" altLang="ko-KR" sz="2400" dirty="0">
                <a:solidFill>
                  <a:srgbClr val="FF0000"/>
                </a:solidFill>
              </a:rPr>
              <a:t>factorial</a:t>
            </a:r>
            <a:r>
              <a:rPr lang="en-US" altLang="ko-KR" sz="2400" dirty="0"/>
              <a:t> (1);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}   // end factorial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990600" y="3581400"/>
            <a:ext cx="7239000" cy="2109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400" dirty="0" err="1">
                <a:solidFill>
                  <a:srgbClr val="FF0000"/>
                </a:solidFill>
              </a:rPr>
              <a:t>int</a:t>
            </a:r>
            <a:r>
              <a:rPr lang="en-US" altLang="ko-KR" sz="2400" dirty="0">
                <a:solidFill>
                  <a:srgbClr val="FF0000"/>
                </a:solidFill>
              </a:rPr>
              <a:t> factorial</a:t>
            </a:r>
            <a:r>
              <a:rPr lang="en-US" altLang="ko-KR" sz="2400" dirty="0"/>
              <a:t> ( 1 ) 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 if ( n == 0 ) return 1;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                      else  </a:t>
            </a:r>
            <a:r>
              <a:rPr lang="en-US" altLang="ko-KR" sz="2400" b="1" dirty="0">
                <a:solidFill>
                  <a:srgbClr val="FF0000"/>
                </a:solidFill>
              </a:rPr>
              <a:t>return</a:t>
            </a:r>
            <a:r>
              <a:rPr lang="en-US" altLang="ko-KR" sz="2400" dirty="0"/>
              <a:t> 1 </a:t>
            </a:r>
            <a:r>
              <a:rPr lang="en-US" altLang="ko-KR" sz="2400" dirty="0">
                <a:sym typeface="Symbol" pitchFamily="18" charset="2"/>
              </a:rPr>
              <a:t> </a:t>
            </a:r>
            <a:r>
              <a:rPr lang="en-US" altLang="ko-KR" sz="2400" u="sng" dirty="0">
                <a:solidFill>
                  <a:srgbClr val="FF0000"/>
                </a:solidFill>
              </a:rPr>
              <a:t>factorial</a:t>
            </a:r>
            <a:r>
              <a:rPr lang="en-US" altLang="ko-KR" sz="2400" u="sng" dirty="0"/>
              <a:t> (0);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}   // end factorial</a:t>
            </a:r>
          </a:p>
        </p:txBody>
      </p:sp>
      <p:sp>
        <p:nvSpPr>
          <p:cNvPr id="9220" name="Freeform 4"/>
          <p:cNvSpPr>
            <a:spLocks/>
          </p:cNvSpPr>
          <p:nvPr/>
        </p:nvSpPr>
        <p:spPr bwMode="auto">
          <a:xfrm>
            <a:off x="1981200" y="2133600"/>
            <a:ext cx="4191000" cy="1447800"/>
          </a:xfrm>
          <a:custGeom>
            <a:avLst/>
            <a:gdLst>
              <a:gd name="T0" fmla="*/ 2147483647 w 2640"/>
              <a:gd name="T1" fmla="*/ 0 h 912"/>
              <a:gd name="T2" fmla="*/ 2147483647 w 2640"/>
              <a:gd name="T3" fmla="*/ 2147483647 h 912"/>
              <a:gd name="T4" fmla="*/ 2147483647 w 2640"/>
              <a:gd name="T5" fmla="*/ 2147483647 h 912"/>
              <a:gd name="T6" fmla="*/ 0 w 2640"/>
              <a:gd name="T7" fmla="*/ 2147483647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2640"/>
              <a:gd name="T13" fmla="*/ 0 h 912"/>
              <a:gd name="T14" fmla="*/ 2640 w 2640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0" h="912">
                <a:moveTo>
                  <a:pt x="2640" y="0"/>
                </a:moveTo>
                <a:cubicBezTo>
                  <a:pt x="2504" y="236"/>
                  <a:pt x="2368" y="472"/>
                  <a:pt x="2016" y="576"/>
                </a:cubicBezTo>
                <a:cubicBezTo>
                  <a:pt x="1664" y="680"/>
                  <a:pt x="864" y="568"/>
                  <a:pt x="528" y="624"/>
                </a:cubicBezTo>
                <a:cubicBezTo>
                  <a:pt x="192" y="680"/>
                  <a:pt x="88" y="864"/>
                  <a:pt x="0" y="912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400800" y="502920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5181600" y="4648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715000" y="4267200"/>
            <a:ext cx="147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>
                <a:solidFill>
                  <a:schemeClr val="accent2"/>
                </a:solidFill>
              </a:rPr>
              <a:t>1 </a:t>
            </a:r>
            <a:r>
              <a:rPr lang="en-US" altLang="ko-KR" sz="2400" b="1">
                <a:solidFill>
                  <a:schemeClr val="accent2"/>
                </a:solidFill>
                <a:sym typeface="Symbol" panose="05050102010706020507" pitchFamily="18" charset="2"/>
              </a:rPr>
              <a:t> 1 = 1</a:t>
            </a:r>
          </a:p>
        </p:txBody>
      </p:sp>
      <p:sp>
        <p:nvSpPr>
          <p:cNvPr id="9224" name="Freeform 8"/>
          <p:cNvSpPr>
            <a:spLocks/>
          </p:cNvSpPr>
          <p:nvPr/>
        </p:nvSpPr>
        <p:spPr bwMode="auto">
          <a:xfrm>
            <a:off x="6477000" y="2209800"/>
            <a:ext cx="533400" cy="2057400"/>
          </a:xfrm>
          <a:custGeom>
            <a:avLst/>
            <a:gdLst>
              <a:gd name="T0" fmla="*/ 2147483647 w 336"/>
              <a:gd name="T1" fmla="*/ 2147483647 h 1296"/>
              <a:gd name="T2" fmla="*/ 2147483647 w 336"/>
              <a:gd name="T3" fmla="*/ 2147483647 h 1296"/>
              <a:gd name="T4" fmla="*/ 0 w 336"/>
              <a:gd name="T5" fmla="*/ 0 h 1296"/>
              <a:gd name="T6" fmla="*/ 0 60000 65536"/>
              <a:gd name="T7" fmla="*/ 0 60000 65536"/>
              <a:gd name="T8" fmla="*/ 0 60000 65536"/>
              <a:gd name="T9" fmla="*/ 0 w 336"/>
              <a:gd name="T10" fmla="*/ 0 h 1296"/>
              <a:gd name="T11" fmla="*/ 336 w 336"/>
              <a:gd name="T12" fmla="*/ 1296 h 1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1296">
                <a:moveTo>
                  <a:pt x="336" y="1296"/>
                </a:moveTo>
                <a:cubicBezTo>
                  <a:pt x="244" y="1116"/>
                  <a:pt x="152" y="936"/>
                  <a:pt x="96" y="720"/>
                </a:cubicBezTo>
                <a:cubicBezTo>
                  <a:pt x="40" y="504"/>
                  <a:pt x="16" y="120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705600" y="2971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b="1">
                <a:solidFill>
                  <a:schemeClr val="accent2"/>
                </a:solidFill>
              </a:rPr>
              <a:t>Return 1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308850" y="188913"/>
            <a:ext cx="165576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b="1"/>
              <a:t>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239000" cy="2109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400" dirty="0" err="1">
                <a:solidFill>
                  <a:srgbClr val="FF0000"/>
                </a:solidFill>
              </a:rPr>
              <a:t>int</a:t>
            </a:r>
            <a:r>
              <a:rPr lang="en-US" altLang="ko-KR" sz="2400" dirty="0">
                <a:solidFill>
                  <a:srgbClr val="FF0000"/>
                </a:solidFill>
              </a:rPr>
              <a:t> factorial</a:t>
            </a:r>
            <a:r>
              <a:rPr lang="en-US" altLang="ko-KR" sz="2400" dirty="0"/>
              <a:t> ( 3 ) {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 if ( n == 0 ) return 1;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                    </a:t>
            </a:r>
            <a:r>
              <a:rPr lang="en-US" altLang="ko-KR" sz="2400" b="1" dirty="0"/>
              <a:t>  </a:t>
            </a:r>
            <a:r>
              <a:rPr lang="en-US" altLang="ko-KR" sz="2400" b="1" dirty="0">
                <a:solidFill>
                  <a:srgbClr val="FF0000"/>
                </a:solidFill>
              </a:rPr>
              <a:t>else</a:t>
            </a:r>
            <a:r>
              <a:rPr lang="en-US" altLang="ko-KR" sz="2400" b="1" dirty="0"/>
              <a:t> </a:t>
            </a:r>
            <a:r>
              <a:rPr lang="en-US" altLang="ko-KR" sz="2400" dirty="0"/>
              <a:t> return 3 </a:t>
            </a:r>
            <a:r>
              <a:rPr lang="en-US" altLang="ko-KR" sz="2400" dirty="0">
                <a:sym typeface="Symbol" pitchFamily="18" charset="2"/>
              </a:rPr>
              <a:t> </a:t>
            </a:r>
            <a:r>
              <a:rPr lang="en-US" altLang="ko-KR" sz="2400" dirty="0">
                <a:solidFill>
                  <a:srgbClr val="FF0000"/>
                </a:solidFill>
              </a:rPr>
              <a:t>factorial</a:t>
            </a:r>
            <a:r>
              <a:rPr lang="en-US" altLang="ko-KR" sz="2400" dirty="0"/>
              <a:t> (2);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}   // end factorial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990600" y="3581400"/>
            <a:ext cx="7239000" cy="2109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400" dirty="0" err="1">
                <a:solidFill>
                  <a:srgbClr val="FF0000"/>
                </a:solidFill>
              </a:rPr>
              <a:t>int</a:t>
            </a:r>
            <a:r>
              <a:rPr lang="en-US" altLang="ko-KR" sz="2400" dirty="0">
                <a:solidFill>
                  <a:srgbClr val="FF0000"/>
                </a:solidFill>
              </a:rPr>
              <a:t> factorial</a:t>
            </a:r>
            <a:r>
              <a:rPr lang="en-US" altLang="ko-KR" sz="2400" dirty="0"/>
              <a:t> ( 2 ) {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 if ( n == 0 ) return 1;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                      </a:t>
            </a:r>
            <a:r>
              <a:rPr lang="en-US" altLang="ko-KR" sz="2400" b="1" dirty="0"/>
              <a:t>else</a:t>
            </a:r>
            <a:r>
              <a:rPr lang="en-US" altLang="ko-KR" sz="2400" dirty="0"/>
              <a:t>  </a:t>
            </a:r>
            <a:r>
              <a:rPr lang="en-US" altLang="ko-KR" sz="2400" b="1" dirty="0">
                <a:solidFill>
                  <a:srgbClr val="FF0000"/>
                </a:solidFill>
              </a:rPr>
              <a:t>return</a:t>
            </a:r>
            <a:r>
              <a:rPr lang="en-US" altLang="ko-KR" sz="2400" dirty="0"/>
              <a:t> 2 </a:t>
            </a:r>
            <a:r>
              <a:rPr lang="en-US" altLang="ko-KR" sz="2400" dirty="0">
                <a:sym typeface="Symbol" pitchFamily="18" charset="2"/>
              </a:rPr>
              <a:t> </a:t>
            </a:r>
            <a:r>
              <a:rPr lang="en-US" altLang="ko-KR" sz="2400" u="sng" dirty="0">
                <a:solidFill>
                  <a:srgbClr val="FF0000"/>
                </a:solidFill>
              </a:rPr>
              <a:t>factorial</a:t>
            </a:r>
            <a:r>
              <a:rPr lang="en-US" altLang="ko-KR" sz="2400" u="sng" dirty="0"/>
              <a:t> (1);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}   // end factorial</a:t>
            </a:r>
          </a:p>
        </p:txBody>
      </p:sp>
      <p:sp>
        <p:nvSpPr>
          <p:cNvPr id="10244" name="Freeform 4"/>
          <p:cNvSpPr>
            <a:spLocks/>
          </p:cNvSpPr>
          <p:nvPr/>
        </p:nvSpPr>
        <p:spPr bwMode="auto">
          <a:xfrm>
            <a:off x="2133600" y="2209800"/>
            <a:ext cx="4267200" cy="1371600"/>
          </a:xfrm>
          <a:custGeom>
            <a:avLst/>
            <a:gdLst>
              <a:gd name="T0" fmla="*/ 2147483647 w 2688"/>
              <a:gd name="T1" fmla="*/ 0 h 864"/>
              <a:gd name="T2" fmla="*/ 2147483647 w 2688"/>
              <a:gd name="T3" fmla="*/ 2147483647 h 864"/>
              <a:gd name="T4" fmla="*/ 2147483647 w 2688"/>
              <a:gd name="T5" fmla="*/ 2147483647 h 864"/>
              <a:gd name="T6" fmla="*/ 0 w 2688"/>
              <a:gd name="T7" fmla="*/ 2147483647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2688"/>
              <a:gd name="T13" fmla="*/ 0 h 864"/>
              <a:gd name="T14" fmla="*/ 2688 w 2688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8" h="864">
                <a:moveTo>
                  <a:pt x="2688" y="0"/>
                </a:moveTo>
                <a:cubicBezTo>
                  <a:pt x="2480" y="240"/>
                  <a:pt x="2272" y="480"/>
                  <a:pt x="1920" y="576"/>
                </a:cubicBezTo>
                <a:cubicBezTo>
                  <a:pt x="1568" y="672"/>
                  <a:pt x="896" y="528"/>
                  <a:pt x="576" y="576"/>
                </a:cubicBezTo>
                <a:cubicBezTo>
                  <a:pt x="256" y="624"/>
                  <a:pt x="96" y="816"/>
                  <a:pt x="0" y="864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248400" y="502920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5181600" y="4648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927725" y="4149725"/>
            <a:ext cx="147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>
                <a:solidFill>
                  <a:schemeClr val="accent2"/>
                </a:solidFill>
              </a:rPr>
              <a:t>2 </a:t>
            </a:r>
            <a:r>
              <a:rPr lang="en-US" altLang="ko-KR" sz="2400" b="1">
                <a:solidFill>
                  <a:schemeClr val="accent2"/>
                </a:solidFill>
                <a:sym typeface="Symbol" panose="05050102010706020507" pitchFamily="18" charset="2"/>
              </a:rPr>
              <a:t> 1 = 2</a:t>
            </a:r>
          </a:p>
        </p:txBody>
      </p:sp>
      <p:sp>
        <p:nvSpPr>
          <p:cNvPr id="10248" name="Freeform 8"/>
          <p:cNvSpPr>
            <a:spLocks/>
          </p:cNvSpPr>
          <p:nvPr/>
        </p:nvSpPr>
        <p:spPr bwMode="auto">
          <a:xfrm>
            <a:off x="6705600" y="2362200"/>
            <a:ext cx="546100" cy="1752600"/>
          </a:xfrm>
          <a:custGeom>
            <a:avLst/>
            <a:gdLst>
              <a:gd name="T0" fmla="*/ 2147483647 w 344"/>
              <a:gd name="T1" fmla="*/ 2147483647 h 1104"/>
              <a:gd name="T2" fmla="*/ 2147483647 w 344"/>
              <a:gd name="T3" fmla="*/ 2147483647 h 1104"/>
              <a:gd name="T4" fmla="*/ 0 w 344"/>
              <a:gd name="T5" fmla="*/ 0 h 1104"/>
              <a:gd name="T6" fmla="*/ 0 60000 65536"/>
              <a:gd name="T7" fmla="*/ 0 60000 65536"/>
              <a:gd name="T8" fmla="*/ 0 60000 65536"/>
              <a:gd name="T9" fmla="*/ 0 w 344"/>
              <a:gd name="T10" fmla="*/ 0 h 1104"/>
              <a:gd name="T11" fmla="*/ 344 w 344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1104">
                <a:moveTo>
                  <a:pt x="336" y="1104"/>
                </a:moveTo>
                <a:cubicBezTo>
                  <a:pt x="340" y="932"/>
                  <a:pt x="344" y="760"/>
                  <a:pt x="288" y="576"/>
                </a:cubicBezTo>
                <a:cubicBezTo>
                  <a:pt x="232" y="392"/>
                  <a:pt x="48" y="96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223125" y="2840038"/>
            <a:ext cx="138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>
                <a:solidFill>
                  <a:schemeClr val="accent2"/>
                </a:solidFill>
              </a:rPr>
              <a:t>Return 2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7308850" y="188913"/>
            <a:ext cx="165576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b="1"/>
              <a:t>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914400" y="609600"/>
            <a:ext cx="7239000" cy="2109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400" dirty="0" err="1">
                <a:solidFill>
                  <a:srgbClr val="FF0000"/>
                </a:solidFill>
              </a:rPr>
              <a:t>int</a:t>
            </a:r>
            <a:r>
              <a:rPr lang="en-US" altLang="ko-KR" sz="2400" dirty="0">
                <a:solidFill>
                  <a:srgbClr val="FF0000"/>
                </a:solidFill>
              </a:rPr>
              <a:t> factorial</a:t>
            </a:r>
            <a:r>
              <a:rPr lang="en-US" altLang="ko-KR" sz="2400" dirty="0"/>
              <a:t> ( 4 ) {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 if ( n == 0 ) return 1;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                     </a:t>
            </a:r>
            <a:r>
              <a:rPr lang="en-US" altLang="ko-KR" sz="2400" b="1" dirty="0">
                <a:solidFill>
                  <a:srgbClr val="FF0000"/>
                </a:solidFill>
              </a:rPr>
              <a:t> else  </a:t>
            </a:r>
            <a:r>
              <a:rPr lang="en-US" altLang="ko-KR" sz="2400" dirty="0"/>
              <a:t>return 4 </a:t>
            </a:r>
            <a:r>
              <a:rPr lang="en-US" altLang="ko-KR" sz="2400" dirty="0">
                <a:sym typeface="Symbol" pitchFamily="18" charset="2"/>
              </a:rPr>
              <a:t> </a:t>
            </a:r>
            <a:r>
              <a:rPr lang="en-US" altLang="ko-KR" sz="2400" dirty="0">
                <a:solidFill>
                  <a:srgbClr val="FF0000"/>
                </a:solidFill>
              </a:rPr>
              <a:t>factorial</a:t>
            </a:r>
            <a:r>
              <a:rPr lang="en-US" altLang="ko-KR" sz="2400" dirty="0"/>
              <a:t> (3);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}   // end factorial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914400" y="3505200"/>
            <a:ext cx="7239000" cy="2109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400" dirty="0" err="1">
                <a:solidFill>
                  <a:srgbClr val="FF0000"/>
                </a:solidFill>
              </a:rPr>
              <a:t>int</a:t>
            </a:r>
            <a:r>
              <a:rPr lang="en-US" altLang="ko-KR" sz="2400" dirty="0">
                <a:solidFill>
                  <a:srgbClr val="FF0000"/>
                </a:solidFill>
              </a:rPr>
              <a:t> factorial</a:t>
            </a:r>
            <a:r>
              <a:rPr lang="en-US" altLang="ko-KR" sz="2400" dirty="0"/>
              <a:t> ( 3 ) {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 if ( n == 0 ) return 1;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                      </a:t>
            </a:r>
            <a:r>
              <a:rPr lang="en-US" altLang="ko-KR" sz="2400" b="1" dirty="0"/>
              <a:t>else</a:t>
            </a:r>
            <a:r>
              <a:rPr lang="en-US" altLang="ko-KR" sz="2400" dirty="0"/>
              <a:t>  </a:t>
            </a:r>
            <a:r>
              <a:rPr lang="en-US" altLang="ko-KR" sz="2400" b="1" dirty="0">
                <a:solidFill>
                  <a:srgbClr val="FF0000"/>
                </a:solidFill>
              </a:rPr>
              <a:t>return </a:t>
            </a:r>
            <a:r>
              <a:rPr lang="en-US" altLang="ko-KR" sz="2400" dirty="0"/>
              <a:t>3 </a:t>
            </a:r>
            <a:r>
              <a:rPr lang="en-US" altLang="ko-KR" sz="2400" dirty="0">
                <a:sym typeface="Symbol" pitchFamily="18" charset="2"/>
              </a:rPr>
              <a:t> </a:t>
            </a:r>
            <a:r>
              <a:rPr lang="en-US" altLang="ko-KR" sz="2400" u="sng" dirty="0">
                <a:solidFill>
                  <a:srgbClr val="FF0000"/>
                </a:solidFill>
              </a:rPr>
              <a:t>factorial</a:t>
            </a:r>
            <a:r>
              <a:rPr lang="en-US" altLang="ko-KR" sz="2400" u="sng" dirty="0"/>
              <a:t> (2);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400" dirty="0"/>
              <a:t>  }   // end factorial</a:t>
            </a:r>
          </a:p>
        </p:txBody>
      </p:sp>
      <p:sp>
        <p:nvSpPr>
          <p:cNvPr id="11268" name="Freeform 4"/>
          <p:cNvSpPr>
            <a:spLocks/>
          </p:cNvSpPr>
          <p:nvPr/>
        </p:nvSpPr>
        <p:spPr bwMode="auto">
          <a:xfrm>
            <a:off x="2057400" y="2133600"/>
            <a:ext cx="4318000" cy="1371600"/>
          </a:xfrm>
          <a:custGeom>
            <a:avLst/>
            <a:gdLst>
              <a:gd name="T0" fmla="*/ 2147483647 w 2720"/>
              <a:gd name="T1" fmla="*/ 0 h 864"/>
              <a:gd name="T2" fmla="*/ 2147483647 w 2720"/>
              <a:gd name="T3" fmla="*/ 2147483647 h 864"/>
              <a:gd name="T4" fmla="*/ 2147483647 w 2720"/>
              <a:gd name="T5" fmla="*/ 2147483647 h 864"/>
              <a:gd name="T6" fmla="*/ 0 w 2720"/>
              <a:gd name="T7" fmla="*/ 2147483647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2720"/>
              <a:gd name="T13" fmla="*/ 0 h 864"/>
              <a:gd name="T14" fmla="*/ 2720 w 2720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0" h="864">
                <a:moveTo>
                  <a:pt x="2592" y="0"/>
                </a:moveTo>
                <a:cubicBezTo>
                  <a:pt x="2656" y="200"/>
                  <a:pt x="2720" y="400"/>
                  <a:pt x="2400" y="480"/>
                </a:cubicBezTo>
                <a:cubicBezTo>
                  <a:pt x="2080" y="560"/>
                  <a:pt x="1072" y="416"/>
                  <a:pt x="672" y="480"/>
                </a:cubicBezTo>
                <a:cubicBezTo>
                  <a:pt x="272" y="544"/>
                  <a:pt x="112" y="800"/>
                  <a:pt x="0" y="864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324600" y="495300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5181600" y="4572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851525" y="4073525"/>
            <a:ext cx="147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>
                <a:solidFill>
                  <a:schemeClr val="accent2"/>
                </a:solidFill>
              </a:rPr>
              <a:t>3 </a:t>
            </a:r>
            <a:r>
              <a:rPr lang="en-US" altLang="ko-KR" sz="2400" b="1">
                <a:solidFill>
                  <a:schemeClr val="accent2"/>
                </a:solidFill>
                <a:sym typeface="Symbol" panose="05050102010706020507" pitchFamily="18" charset="2"/>
              </a:rPr>
              <a:t> 2 = 6</a:t>
            </a:r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6477000" y="2209800"/>
            <a:ext cx="787400" cy="1828800"/>
          </a:xfrm>
          <a:custGeom>
            <a:avLst/>
            <a:gdLst>
              <a:gd name="T0" fmla="*/ 2147483647 w 496"/>
              <a:gd name="T1" fmla="*/ 2147483647 h 1152"/>
              <a:gd name="T2" fmla="*/ 2147483647 w 496"/>
              <a:gd name="T3" fmla="*/ 2147483647 h 1152"/>
              <a:gd name="T4" fmla="*/ 0 w 496"/>
              <a:gd name="T5" fmla="*/ 0 h 1152"/>
              <a:gd name="T6" fmla="*/ 0 60000 65536"/>
              <a:gd name="T7" fmla="*/ 0 60000 65536"/>
              <a:gd name="T8" fmla="*/ 0 60000 65536"/>
              <a:gd name="T9" fmla="*/ 0 w 496"/>
              <a:gd name="T10" fmla="*/ 0 h 1152"/>
              <a:gd name="T11" fmla="*/ 496 w 496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6" h="1152">
                <a:moveTo>
                  <a:pt x="384" y="1152"/>
                </a:moveTo>
                <a:cubicBezTo>
                  <a:pt x="440" y="960"/>
                  <a:pt x="496" y="768"/>
                  <a:pt x="432" y="576"/>
                </a:cubicBezTo>
                <a:cubicBezTo>
                  <a:pt x="368" y="384"/>
                  <a:pt x="72" y="96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7239000" y="2895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b="1">
                <a:solidFill>
                  <a:schemeClr val="accent2"/>
                </a:solidFill>
              </a:rPr>
              <a:t>Return 6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7308850" y="188913"/>
            <a:ext cx="165576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b="1"/>
              <a:t>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2003</TotalTime>
  <Words>886</Words>
  <Application>Microsoft Office PowerPoint</Application>
  <PresentationFormat>On-screen Show (4:3)</PresentationFormat>
  <Paragraphs>192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굴림</vt:lpstr>
      <vt:lpstr>Arial</vt:lpstr>
      <vt:lpstr>Wingdings</vt:lpstr>
      <vt:lpstr>맑은 고딕</vt:lpstr>
      <vt:lpstr>Symbol</vt:lpstr>
      <vt:lpstr>Courier New</vt:lpstr>
      <vt:lpstr>네모의 미</vt:lpstr>
      <vt:lpstr>C Programming Lecture 8-2 : Function (advanced)</vt:lpstr>
      <vt:lpstr>Recursive Function (recursion)</vt:lpstr>
      <vt:lpstr>Recursion example : factorial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: fibonacci numbers </vt:lpstr>
      <vt:lpstr>Call-by-Value</vt:lpstr>
      <vt:lpstr>Example : swap function</vt:lpstr>
      <vt:lpstr>Macro function</vt:lpstr>
      <vt:lpstr>Example : MAX</vt:lpstr>
      <vt:lpstr>Inline function</vt:lpstr>
      <vt:lpstr>Static (additional)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(English-Only Lecture)</dc:title>
  <dc:creator>손호경</dc:creator>
  <cp:lastModifiedBy>iit</cp:lastModifiedBy>
  <cp:revision>209</cp:revision>
  <dcterms:created xsi:type="dcterms:W3CDTF">2008-03-06T00:32:01Z</dcterms:created>
  <dcterms:modified xsi:type="dcterms:W3CDTF">2020-01-07T05:49:20Z</dcterms:modified>
</cp:coreProperties>
</file>