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5" r:id="rId3"/>
    <p:sldId id="283" r:id="rId4"/>
    <p:sldId id="285" r:id="rId5"/>
    <p:sldId id="297" r:id="rId6"/>
    <p:sldId id="286" r:id="rId7"/>
    <p:sldId id="288" r:id="rId8"/>
    <p:sldId id="289" r:id="rId9"/>
    <p:sldId id="290" r:id="rId10"/>
    <p:sldId id="291" r:id="rId11"/>
    <p:sldId id="298" r:id="rId12"/>
    <p:sldId id="295" r:id="rId13"/>
    <p:sldId id="301" r:id="rId14"/>
    <p:sldId id="299" r:id="rId15"/>
    <p:sldId id="300" r:id="rId16"/>
    <p:sldId id="302" r:id="rId17"/>
    <p:sldId id="296" r:id="rId18"/>
    <p:sldId id="303" r:id="rId19"/>
    <p:sldId id="304" r:id="rId20"/>
    <p:sldId id="305" r:id="rId21"/>
    <p:sldId id="292" r:id="rId22"/>
    <p:sldId id="287" r:id="rId23"/>
    <p:sldId id="293" r:id="rId24"/>
    <p:sldId id="294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 autoAdjust="0"/>
    <p:restoredTop sz="96610" autoAdjust="0"/>
  </p:normalViewPr>
  <p:slideViewPr>
    <p:cSldViewPr>
      <p:cViewPr>
        <p:scale>
          <a:sx n="70" d="100"/>
          <a:sy n="70" d="100"/>
        </p:scale>
        <p:origin x="-138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09D10-0E09-42C7-8621-2BE51AB31E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422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0331B-9E14-4EC8-A7C2-CD3199E439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6387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E427EA-B849-4D53-B0B5-620A7A69F2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9346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4E9B9-EF91-41A2-AFF9-E2C7F0486C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00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347E0-78B7-4F30-8CFD-5E5F46708E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5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2CA72-2314-43C5-B169-068805D322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0135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485DB-72F1-49F2-A8E2-D8549D19410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963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19371-6D2A-4F77-80FE-F518F0F709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6325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186A5-4F30-44AB-8195-9965C20FF0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906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A02AE-401D-4AFE-B63F-391A7CB671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8023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1EAA3-73F2-422E-B78E-186701F35B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112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90227-9EF3-4C01-AD16-4D4136F3F6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036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F7A3ACB-9282-4C22-A571-E70EE81D67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C Programming</a:t>
            </a:r>
            <a:br>
              <a:rPr lang="en-US" altLang="ko-KR" sz="3200" b="1" smtClean="0"/>
            </a:br>
            <a:r>
              <a:rPr lang="en-US" altLang="ko-KR" sz="3200" b="1" smtClean="0"/>
              <a:t>Lecture 6 : Operators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143125" y="6296025"/>
            <a:ext cx="665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Lecture notes : courtesy of Ohio Supercomputing Center, and Prof. Woo and Prof. Chang</a:t>
            </a:r>
            <a:endParaRPr lang="ko-KR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Precedence Examples</a:t>
            </a:r>
            <a:endParaRPr lang="ko-KR" altLang="en-US" b="1" u="sng" smtClean="0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sz="2800" b="1" u="sng" smtClean="0"/>
              <a:t>Evaluation Order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1 + 2 * 3 - 4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-&gt;	1 + 6 - 4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-&gt;	7 - 4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-&gt;	3</a:t>
            </a:r>
          </a:p>
          <a:p>
            <a:pPr lvl="1"/>
            <a:endParaRPr lang="en-US" altLang="ko-KR" sz="2400" smtClean="0"/>
          </a:p>
          <a:p>
            <a:pPr lvl="1"/>
            <a:r>
              <a:rPr lang="en-US" altLang="ko-KR" sz="2400" smtClean="0"/>
              <a:t>use </a:t>
            </a:r>
            <a:r>
              <a:rPr lang="en-US" altLang="ko-KR" sz="2400" b="1" u="sng" smtClean="0"/>
              <a:t>parenthesis</a:t>
            </a:r>
            <a:r>
              <a:rPr lang="en-US" altLang="ko-KR" sz="2400" smtClean="0"/>
              <a:t> to force a desired order of evaluation</a:t>
            </a:r>
          </a:p>
          <a:p>
            <a:pPr lvl="1"/>
            <a:r>
              <a:rPr lang="en-US" altLang="ko-KR" sz="2400" smtClean="0"/>
              <a:t>Ex)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smtClean="0"/>
              <a:t>	</a:t>
            </a: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(1 + 2) * (3 – 4)</a:t>
            </a:r>
            <a:endParaRPr lang="en-US" altLang="ko-KR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Associativity Examples</a:t>
            </a:r>
            <a:endParaRPr lang="ko-KR" altLang="en-US" b="1" u="sng" smtClean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Left associativity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/ b * c  </a:t>
            </a:r>
            <a:r>
              <a:rPr lang="en-US" altLang="ko-KR" sz="2000" b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(a / b) * c</a:t>
            </a:r>
            <a:endParaRPr lang="en-US" altLang="ko-KR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mtClean="0"/>
          </a:p>
          <a:p>
            <a:r>
              <a:rPr lang="en-US" altLang="ko-KR" smtClean="0"/>
              <a:t>Right associativity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mtClean="0">
                <a:solidFill>
                  <a:srgbClr val="FF00FF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2000" b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 + - a    - (+ (- a))</a:t>
            </a:r>
            <a:endParaRPr lang="ko-KR" alt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Bitwise Operators</a:t>
            </a:r>
            <a:endParaRPr lang="ko-KR" altLang="en-US" b="1" u="sng" smtClean="0"/>
          </a:p>
        </p:txBody>
      </p:sp>
      <p:graphicFrame>
        <p:nvGraphicFramePr>
          <p:cNvPr id="4" name="Group 268"/>
          <p:cNvGraphicFramePr>
            <a:graphicFrameLocks noGrp="1"/>
          </p:cNvGraphicFramePr>
          <p:nvPr/>
        </p:nvGraphicFramePr>
        <p:xfrm>
          <a:off x="539750" y="2215072"/>
          <a:ext cx="8280400" cy="3139566"/>
        </p:xfrm>
        <a:graphic>
          <a:graphicData uri="http://schemas.openxmlformats.org/drawingml/2006/table">
            <a:tbl>
              <a:tblPr/>
              <a:tblGrid>
                <a:gridCol w="960416"/>
                <a:gridCol w="1630384"/>
                <a:gridCol w="936625"/>
                <a:gridCol w="863600"/>
                <a:gridCol w="3889375"/>
              </a:tblGrid>
              <a:tr h="1865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shift/logic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Op. name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usage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type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output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6539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shift op.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left shift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a&lt;&lt;n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Shift bits of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to left by n bit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Newly created bits will be 0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5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right shift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a&gt;&gt;n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Shift bits of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to right by n bit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Newly created bits will be 0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bit op.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bit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AND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 &amp; b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AND of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’s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and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b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’s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each bit 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bit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OR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 | b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OR of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’s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and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b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’s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each bit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bit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XOR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 ^ b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XOR of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’s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and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b</a:t>
                      </a:r>
                      <a:r>
                        <a:rPr kumimoji="0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’s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each bit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1’s complement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~a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1’s complement of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Courier New" pitchFamily="49" charset="0"/>
                        </a:rPr>
                        <a:t>a</a:t>
                      </a:r>
                      <a:endParaRPr kumimoji="0" lang="ko-KR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Courier New" pitchFamily="49" charset="0"/>
                      </a:endParaRPr>
                    </a:p>
                  </a:txBody>
                  <a:tcPr marT="45729" marB="4572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Truth/False Table</a:t>
            </a:r>
            <a:endParaRPr lang="ko-KR" altLang="en-US" b="1" u="sng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graphicFrame>
        <p:nvGraphicFramePr>
          <p:cNvPr id="4" name="Group 166"/>
          <p:cNvGraphicFramePr>
            <a:graphicFrameLocks noGrp="1"/>
          </p:cNvGraphicFramePr>
          <p:nvPr/>
        </p:nvGraphicFramePr>
        <p:xfrm>
          <a:off x="1236663" y="2133600"/>
          <a:ext cx="4032250" cy="2159000"/>
        </p:xfrm>
        <a:graphic>
          <a:graphicData uri="http://schemas.openxmlformats.org/drawingml/2006/table">
            <a:tbl>
              <a:tblPr/>
              <a:tblGrid>
                <a:gridCol w="552450"/>
                <a:gridCol w="566738"/>
                <a:gridCol w="1046162"/>
                <a:gridCol w="885825"/>
                <a:gridCol w="9810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타이프"/>
                          <a:cs typeface="한컴바탕" pitchFamily="18" charset="2"/>
                        </a:rPr>
                        <a:t>a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타이프"/>
                          <a:cs typeface="한컴바탕" pitchFamily="18" charset="2"/>
                        </a:rPr>
                        <a:t>b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타이프"/>
                          <a:cs typeface="한컴바탕" pitchFamily="18" charset="2"/>
                        </a:rPr>
                        <a:t>a &amp; b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타이프"/>
                          <a:cs typeface="한컴바탕" pitchFamily="18" charset="2"/>
                        </a:rPr>
                        <a:t>a | b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타이프"/>
                          <a:cs typeface="한컴바탕" pitchFamily="18" charset="2"/>
                        </a:rPr>
                        <a:t>a ^ b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1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타이프"/>
                          <a:cs typeface="한컴바탕" pitchFamily="18" charset="2"/>
                        </a:rPr>
                        <a:t>0</a:t>
                      </a:r>
                      <a:endParaRPr kumimoji="0" lang="en-US" altLang="ko-KR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타이프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10"/>
          <p:cNvGraphicFramePr>
            <a:graphicFrameLocks noGrp="1"/>
          </p:cNvGraphicFramePr>
          <p:nvPr/>
        </p:nvGraphicFramePr>
        <p:xfrm>
          <a:off x="6205538" y="2205038"/>
          <a:ext cx="1223962" cy="1223961"/>
        </p:xfrm>
        <a:graphic>
          <a:graphicData uri="http://schemas.openxmlformats.org/drawingml/2006/table">
            <a:tbl>
              <a:tblPr/>
              <a:tblGrid>
                <a:gridCol w="538163"/>
                <a:gridCol w="685799"/>
              </a:tblGrid>
              <a:tr h="407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체" pitchFamily="49" charset="-127"/>
                          <a:cs typeface="한컴바탕" pitchFamily="18" charset="2"/>
                        </a:rPr>
                        <a:t>a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굴림체" pitchFamily="49" charset="-127"/>
                          <a:cs typeface="한컴바탕" pitchFamily="18" charset="2"/>
                        </a:rPr>
                        <a:t>~a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07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Bitwise Operators Examples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lvl="1"/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= 0000 0000 0000 1011</a:t>
            </a:r>
          </a:p>
          <a:p>
            <a:pPr lvl="1"/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= 0000 0000 0001 0001</a:t>
            </a:r>
          </a:p>
          <a:p>
            <a:pPr lvl="1"/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&lt;&lt; 2 </a:t>
            </a:r>
          </a:p>
          <a:p>
            <a:pPr lvl="1"/>
            <a:r>
              <a:rPr lang="en-US" altLang="ko-KR" sz="1800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0000 1011 &lt;&lt; 2 = 0000 0000 0010 1100 = 44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&gt;&gt; 3</a:t>
            </a:r>
            <a:endParaRPr lang="en-US" altLang="ko-KR" sz="1800" b="1" dirty="0" smtClean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800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0001 0001 &gt;&gt; 3 = 0000 0000 0000 0010 =  2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96" t="29944" r="44792"/>
          <a:stretch>
            <a:fillRect/>
          </a:stretch>
        </p:blipFill>
        <p:spPr bwMode="auto">
          <a:xfrm>
            <a:off x="1143000" y="4286250"/>
            <a:ext cx="3286125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6313" y="4929188"/>
            <a:ext cx="3851275" cy="1268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/>
              <a:t>output:</a:t>
            </a:r>
          </a:p>
          <a:p>
            <a:pPr>
              <a:defRPr/>
            </a:pPr>
            <a:r>
              <a:rPr lang="en-US" altLang="ko-KR" dirty="0"/>
              <a:t>11 &lt;&lt; 2 = 44 </a:t>
            </a:r>
          </a:p>
          <a:p>
            <a:pPr>
              <a:defRPr/>
            </a:pPr>
            <a:r>
              <a:rPr lang="en-US" altLang="ko-KR" dirty="0"/>
              <a:t>17 &gt;&gt; 3 = 2 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</a:t>
            </a:r>
            <a:endParaRPr lang="ko-KR" altLang="en-US" b="1" u="sng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44" t="28464" r="45313"/>
          <a:stretch>
            <a:fillRect/>
          </a:stretch>
        </p:blipFill>
        <p:spPr bwMode="auto">
          <a:xfrm>
            <a:off x="714375" y="1785938"/>
            <a:ext cx="3929063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29125" y="4572000"/>
            <a:ext cx="3851275" cy="1628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/>
              <a:t>output:</a:t>
            </a:r>
          </a:p>
          <a:p>
            <a:pPr>
              <a:defRPr/>
            </a:pPr>
            <a:r>
              <a:rPr lang="en-US" altLang="ko-KR" dirty="0"/>
              <a:t>1f05 &amp; 31a1 = 1101 </a:t>
            </a:r>
          </a:p>
          <a:p>
            <a:pPr>
              <a:defRPr/>
            </a:pPr>
            <a:r>
              <a:rPr lang="en-US" altLang="ko-KR" dirty="0"/>
              <a:t>1f05 | 31a1 = 3fa5 </a:t>
            </a:r>
          </a:p>
          <a:p>
            <a:pPr>
              <a:defRPr/>
            </a:pPr>
            <a:r>
              <a:rPr lang="en-US" altLang="ko-KR" dirty="0"/>
              <a:t>1f05 ^ 31a1 = 2ea4 </a:t>
            </a:r>
          </a:p>
          <a:p>
            <a:pPr>
              <a:defRPr/>
            </a:pPr>
            <a:r>
              <a:rPr lang="en-US" altLang="ko-KR" dirty="0"/>
              <a:t>~1f05  = ffffe0fa </a:t>
            </a:r>
          </a:p>
          <a:p>
            <a:pPr>
              <a:defRPr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</a:t>
            </a:r>
            <a:endParaRPr lang="ko-KR" altLang="en-US" b="1" u="sng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graphicFrame>
        <p:nvGraphicFramePr>
          <p:cNvPr id="4" name="Group 156"/>
          <p:cNvGraphicFramePr>
            <a:graphicFrameLocks noGrp="1"/>
          </p:cNvGraphicFramePr>
          <p:nvPr/>
        </p:nvGraphicFramePr>
        <p:xfrm>
          <a:off x="900113" y="1844675"/>
          <a:ext cx="7127875" cy="3529015"/>
        </p:xfrm>
        <a:graphic>
          <a:graphicData uri="http://schemas.openxmlformats.org/drawingml/2006/table">
            <a:tbl>
              <a:tblPr/>
              <a:tblGrid>
                <a:gridCol w="2011362"/>
                <a:gridCol w="1609725"/>
                <a:gridCol w="3506788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expression</a:t>
                      </a:r>
                      <a:endParaRPr kumimoji="0" lang="ko-KR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value</a:t>
                      </a:r>
                      <a:endParaRPr kumimoji="0" lang="ko-KR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result</a:t>
                      </a:r>
                      <a:endParaRPr kumimoji="0" lang="ko-KR" alt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a 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0x1f05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0001 1111 0000 0101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b </a:t>
                      </a: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    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0x31a1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0011 0001 1010 0001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b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~a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0xe0fa</a:t>
                      </a: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1110 0000 1111 1010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a &amp; b </a:t>
                      </a: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0x1101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0001 0001 0000 0001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a | b </a:t>
                      </a: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0x3fa5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0011 1111 1010 0101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a ^ b </a:t>
                      </a: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체" pitchFamily="49" charset="-127"/>
                          <a:cs typeface="한컴바탕" pitchFamily="18" charset="2"/>
                        </a:rPr>
                        <a:t> 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0x2ea4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0010 1110 1010 0100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Relational Operators</a:t>
            </a:r>
            <a:endParaRPr lang="ko-KR" altLang="en-US" b="1" u="sng" smtClean="0"/>
          </a:p>
        </p:txBody>
      </p:sp>
      <p:graphicFrame>
        <p:nvGraphicFramePr>
          <p:cNvPr id="4" name="Group 197"/>
          <p:cNvGraphicFramePr>
            <a:graphicFrameLocks noGrp="1"/>
          </p:cNvGraphicFramePr>
          <p:nvPr/>
        </p:nvGraphicFramePr>
        <p:xfrm>
          <a:off x="466725" y="2143125"/>
          <a:ext cx="8748713" cy="3644899"/>
        </p:xfrm>
        <a:graphic>
          <a:graphicData uri="http://schemas.openxmlformats.org/drawingml/2006/table">
            <a:tbl>
              <a:tblPr/>
              <a:tblGrid>
                <a:gridCol w="1247750"/>
                <a:gridCol w="928691"/>
                <a:gridCol w="1276954"/>
                <a:gridCol w="5295318"/>
              </a:tblGrid>
              <a:tr h="374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meaning</a:t>
                      </a:r>
                      <a:endParaRPr kumimoji="0" lang="ko-KR" altLang="en-US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연산자</a:t>
                      </a:r>
                      <a:endParaRPr kumimoji="0" lang="ko-KR" altLang="en-US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자료형</a:t>
                      </a:r>
                      <a:endParaRPr kumimoji="0" lang="ko-KR" alt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결과값</a:t>
                      </a:r>
                      <a:endParaRPr kumimoji="0" lang="ko-KR" alt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Equal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== b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 or floating point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1(=true) if a is equal to b otherwise 0(=false)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not equal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!= b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 or floating point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1(=true) if a is not equal to b otherwise  0(=false)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less than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&lt; b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 or floating point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1(=true) if a is less than b otherwise  0(=false)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5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less than or equal to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&lt;= b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 or floating point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1(=true) if a is less than or equal to b otherwise  0(=false)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greater than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&gt; b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 or floating point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1(=true) if a is greater than b otherwise  0(=false)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5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greater than or equal to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&gt;= b</a:t>
                      </a:r>
                      <a:endParaRPr kumimoji="0" lang="en-US" altLang="ko-KR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integer or floating point</a:t>
                      </a:r>
                      <a:endParaRPr kumimoji="0" lang="ko-KR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1(=true) if a is greater than or equal to b otherwise  0(=false)</a:t>
                      </a: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8" marB="457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</a:t>
            </a:r>
            <a:endParaRPr lang="ko-KR" altLang="en-US" b="1" u="sng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813" t="25172" r="40105"/>
          <a:stretch>
            <a:fillRect/>
          </a:stretch>
        </p:blipFill>
        <p:spPr bwMode="auto">
          <a:xfrm>
            <a:off x="563563" y="1571625"/>
            <a:ext cx="4579937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0688" y="1643063"/>
            <a:ext cx="2214562" cy="2071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1400" dirty="0"/>
              <a:t>output:</a:t>
            </a:r>
          </a:p>
          <a:p>
            <a:pPr>
              <a:defRPr/>
            </a:pPr>
            <a:r>
              <a:rPr lang="en-US" altLang="ko-KR" sz="1400" dirty="0"/>
              <a:t>(10 &gt; 11)  = 0 </a:t>
            </a:r>
          </a:p>
          <a:p>
            <a:pPr>
              <a:defRPr/>
            </a:pPr>
            <a:r>
              <a:rPr lang="en-US" altLang="ko-KR" sz="1400" dirty="0"/>
              <a:t>(10 &gt;= 11) = 0 </a:t>
            </a:r>
          </a:p>
          <a:p>
            <a:pPr>
              <a:defRPr/>
            </a:pPr>
            <a:r>
              <a:rPr lang="en-US" altLang="ko-KR" sz="1400" dirty="0"/>
              <a:t>(10 == 11) = 0 </a:t>
            </a:r>
          </a:p>
          <a:p>
            <a:pPr>
              <a:defRPr/>
            </a:pPr>
            <a:r>
              <a:rPr lang="en-US" altLang="ko-KR" sz="1400" dirty="0"/>
              <a:t>(10 != 11) = 1 </a:t>
            </a:r>
          </a:p>
          <a:p>
            <a:pPr>
              <a:defRPr/>
            </a:pPr>
            <a:r>
              <a:rPr lang="en-US" altLang="ko-KR" sz="1400" dirty="0"/>
              <a:t>(10 &lt; 11)  = 1 </a:t>
            </a:r>
          </a:p>
          <a:p>
            <a:pPr>
              <a:defRPr/>
            </a:pPr>
            <a:r>
              <a:rPr lang="en-US" altLang="ko-KR" sz="1400" dirty="0"/>
              <a:t>(10 &lt;= 11) = 1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Logical Operators</a:t>
            </a:r>
            <a:endParaRPr lang="ko-KR" altLang="en-US" b="1" u="sng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571500" y="1928813"/>
          <a:ext cx="7812088" cy="2347911"/>
        </p:xfrm>
        <a:graphic>
          <a:graphicData uri="http://schemas.openxmlformats.org/drawingml/2006/table">
            <a:tbl>
              <a:tblPr/>
              <a:tblGrid>
                <a:gridCol w="1214446"/>
                <a:gridCol w="1357322"/>
                <a:gridCol w="5240320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op name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expression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meaing</a:t>
                      </a:r>
                      <a:endParaRPr kumimoji="0" lang="ko-KR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0483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logical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NOT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! a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If a is false, then 1(=true), otherwise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0(=false)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logical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AND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&amp;&amp; b</a:t>
                      </a:r>
                      <a:endParaRPr kumimoji="0" lang="en-US" altLang="ko-KR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If both a and b are true, then 1(=true),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otherwise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0(=false)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logical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OR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a || b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If either a or b is true, then 1(=true),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otherwise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0(=false)</a:t>
                      </a:r>
                      <a:endParaRPr kumimoji="0" lang="en-US" altLang="ko-KR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Expressions and Statements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571625"/>
            <a:ext cx="8686800" cy="4554538"/>
          </a:xfrm>
        </p:spPr>
        <p:txBody>
          <a:bodyPr/>
          <a:lstStyle/>
          <a:p>
            <a:r>
              <a:rPr lang="en-US" altLang="ko-KR" sz="2800" b="1" u="sng" dirty="0" smtClean="0"/>
              <a:t>Expression</a:t>
            </a:r>
          </a:p>
          <a:p>
            <a:pPr lvl="1"/>
            <a:r>
              <a:rPr lang="en-US" altLang="ko-KR" sz="2000" dirty="0" smtClean="0"/>
              <a:t>Combination of constants, variables, operators, and function calls</a:t>
            </a:r>
          </a:p>
          <a:p>
            <a:pPr lvl="1"/>
            <a:r>
              <a:rPr lang="en-US" altLang="ko-KR" sz="2000" dirty="0" smtClean="0"/>
              <a:t>Ex)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altLang="ko-K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3.0*x – 9.66553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tan(angle)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dirty="0" smtClean="0"/>
          </a:p>
          <a:p>
            <a:r>
              <a:rPr lang="en-US" altLang="ko-KR" sz="2800" b="1" u="sng" dirty="0" smtClean="0"/>
              <a:t>Statement</a:t>
            </a:r>
          </a:p>
          <a:p>
            <a:pPr lvl="1"/>
            <a:r>
              <a:rPr lang="en-US" altLang="ko-KR" sz="2000" dirty="0" smtClean="0"/>
              <a:t>An expression terminated with a semicolon</a:t>
            </a:r>
          </a:p>
          <a:p>
            <a:pPr lvl="1"/>
            <a:r>
              <a:rPr lang="en-US" altLang="ko-KR" sz="2000" dirty="0" smtClean="0"/>
              <a:t>Ex)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x + y + z;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(“Dragons!”);</a:t>
            </a:r>
            <a:endParaRPr lang="ko-KR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</a:t>
            </a:r>
            <a:endParaRPr lang="ko-KR" altLang="en-US" b="1" u="sng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814388" y="1428750"/>
            <a:ext cx="4043362" cy="47148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score;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("Score?");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d",&amp;score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(score &gt;= 90 &amp;&amp; score &lt;=100)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("your grade is A.\n");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(score &gt;= 80 &amp;&amp; score &lt; 90)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("your grade is B.\n");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(score &gt;= 70 &amp;&amp; score &lt; 80)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("your grade is C.\n");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(score &gt;=60 &amp;&amp; score &lt; 70)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("your grade is D.\n");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(score &lt; 60)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("your grade is F.\n");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Automatic Type Conversion</a:t>
            </a:r>
            <a:endParaRPr lang="ko-KR" altLang="en-US" b="1" u="sng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altLang="ko-KR" sz="2000" smtClean="0"/>
              <a:t>What happens when expression has mixture of different data types.</a:t>
            </a:r>
          </a:p>
          <a:p>
            <a:r>
              <a:rPr lang="en-US" altLang="ko-KR" sz="2000" smtClean="0"/>
              <a:t>Ex)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double x=1.2;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float y=0.0;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int i=3;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int j=0;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j=x+i;   /* (temporary copy of)i will be converted to double 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before ‘+’ operation.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the value of i in memory is unchanged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y=x+i;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printf(“j=%d , y=%f\n”,j,y);</a:t>
            </a:r>
            <a:endParaRPr lang="ko-KR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Automatic Type Conversion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“lower” types are promoted to “higher” types. The expression itself will have the type of its highest operand. The </a:t>
            </a:r>
            <a:r>
              <a:rPr lang="en-US" altLang="ko-KR" sz="2000" b="1" smtClean="0"/>
              <a:t>type hierarchy is as </a:t>
            </a:r>
            <a:r>
              <a:rPr lang="en-US" altLang="ko-KR" sz="2000" smtClean="0"/>
              <a:t>follows</a:t>
            </a:r>
          </a:p>
          <a:p>
            <a:pPr lvl="1"/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 , char</a:t>
            </a:r>
          </a:p>
          <a:p>
            <a:pPr lvl="1"/>
            <a:endParaRPr lang="en-US" altLang="ko-KR" sz="1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smtClean="0">
                <a:cs typeface="Courier New" panose="02070309020205020404" pitchFamily="49" charset="0"/>
              </a:rPr>
              <a:t>If either operand is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  <a:r>
              <a:rPr lang="en-US" altLang="ko-KR" sz="1800" smtClean="0">
                <a:cs typeface="Courier New" panose="02070309020205020404" pitchFamily="49" charset="0"/>
              </a:rPr>
              <a:t>, convert the other to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r>
              <a:rPr lang="en-US" altLang="ko-KR" sz="1800" smtClean="0">
                <a:cs typeface="Courier New" panose="02070309020205020404" pitchFamily="49" charset="0"/>
              </a:rPr>
              <a:t>Otherwise, if either operand is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1800" smtClean="0">
                <a:cs typeface="Courier New" panose="02070309020205020404" pitchFamily="49" charset="0"/>
              </a:rPr>
              <a:t>, convert the other to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altLang="ko-KR" sz="1800" smtClean="0">
                <a:cs typeface="Courier New" panose="02070309020205020404" pitchFamily="49" charset="0"/>
              </a:rPr>
              <a:t>Otherwise, if either operand is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800" smtClean="0">
                <a:cs typeface="Courier New" panose="02070309020205020404" pitchFamily="49" charset="0"/>
              </a:rPr>
              <a:t>, convert the other to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US" altLang="ko-KR" sz="1800" smtClean="0">
                <a:cs typeface="Courier New" panose="02070309020205020404" pitchFamily="49" charset="0"/>
              </a:rPr>
              <a:t>Otherwise, convert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800" smtClean="0">
                <a:cs typeface="Courier New" panose="02070309020205020404" pitchFamily="49" charset="0"/>
              </a:rPr>
              <a:t> and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ko-KR" sz="1800" smtClean="0">
                <a:cs typeface="Courier New" panose="02070309020205020404" pitchFamily="49" charset="0"/>
              </a:rPr>
              <a:t> to </a:t>
            </a:r>
            <a:r>
              <a:rPr lang="en-US" altLang="ko-K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ko-KR" altLang="en-US" sz="160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Automatic Type Conversion with assignment operator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x=5.5;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y=3;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y=x;          /* x will be converted to </a:t>
            </a:r>
            <a:r>
              <a:rPr lang="en-US" altLang="ko-K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*/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x=y;          /* y will be converted to double type */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Type casting</a:t>
            </a:r>
            <a:endParaRPr lang="ko-KR" altLang="en-US" b="1" u="sng" smtClean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Programmers can enforce type conversion to a variable</a:t>
            </a:r>
          </a:p>
          <a:p>
            <a:endParaRPr lang="en-US" altLang="ko-KR" sz="20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x=3.5;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y=2.7;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below_point;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below_point = x*y - (int)(x*y) 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x=3.5;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printf(“integer number of x = %d\n”,(int)x);</a:t>
            </a:r>
            <a:endParaRPr lang="ko-KR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Assignment Operator</a:t>
            </a:r>
            <a:endParaRPr lang="ko-KR" altLang="en-US" b="1" u="sng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The equal sign = is an assignment operator</a:t>
            </a:r>
          </a:p>
          <a:p>
            <a:r>
              <a:rPr lang="en-US" altLang="ko-KR" sz="2400" smtClean="0"/>
              <a:t>Used to give a variable the value of an expression</a:t>
            </a:r>
          </a:p>
          <a:p>
            <a:pPr lvl="1"/>
            <a:r>
              <a:rPr lang="en-US" altLang="ko-KR" sz="2000" smtClean="0"/>
              <a:t>Ex)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x=34.8;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sum=a+b;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slope=tan(rise/run);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midinit=‘J’;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j=j+3;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x=y=z=13.0;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ko-KR" sz="2400" smtClean="0"/>
          </a:p>
          <a:p>
            <a:r>
              <a:rPr lang="en-US" altLang="ko-KR" sz="2400" smtClean="0"/>
              <a:t>Initialization</a:t>
            </a:r>
          </a:p>
          <a:p>
            <a:pPr lvl="1"/>
            <a:r>
              <a:rPr lang="en-US" altLang="ko-KR" sz="2000" smtClean="0"/>
              <a:t>Ex)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i=0;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Arithmetic operators</a:t>
            </a:r>
            <a:endParaRPr lang="ko-KR" altLang="en-US" b="1" u="sng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Binary operators</a:t>
            </a:r>
          </a:p>
          <a:p>
            <a:pPr lvl="1"/>
            <a:r>
              <a:rPr lang="en-US" altLang="ko-KR" sz="2000" smtClean="0"/>
              <a:t>Addition         : +</a:t>
            </a:r>
          </a:p>
          <a:p>
            <a:pPr lvl="1"/>
            <a:r>
              <a:rPr lang="en-US" altLang="ko-KR" sz="2000" smtClean="0"/>
              <a:t>Subtraction     : -</a:t>
            </a:r>
          </a:p>
          <a:p>
            <a:pPr lvl="1"/>
            <a:r>
              <a:rPr lang="en-US" altLang="ko-KR" sz="2000" smtClean="0"/>
              <a:t>Multiplication   : *</a:t>
            </a:r>
          </a:p>
          <a:p>
            <a:pPr lvl="1"/>
            <a:r>
              <a:rPr lang="en-US" altLang="ko-KR" sz="2000" smtClean="0"/>
              <a:t>Division           : /</a:t>
            </a:r>
          </a:p>
          <a:p>
            <a:pPr lvl="1"/>
            <a:r>
              <a:rPr lang="en-US" altLang="ko-KR" sz="2000" smtClean="0"/>
              <a:t>Modulus          : %   // only works for integers values</a:t>
            </a:r>
          </a:p>
          <a:p>
            <a:r>
              <a:rPr lang="en-US" altLang="ko-KR" sz="2400" smtClean="0"/>
              <a:t>Unary operators</a:t>
            </a:r>
          </a:p>
          <a:p>
            <a:pPr lvl="1"/>
            <a:r>
              <a:rPr lang="en-US" altLang="ko-KR" sz="2000" smtClean="0"/>
              <a:t> + , -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Integer division</a:t>
            </a:r>
          </a:p>
          <a:p>
            <a:pPr lvl="1"/>
            <a:r>
              <a:rPr lang="en-US" altLang="ko-KR" sz="2000" smtClean="0"/>
              <a:t>1/2 = 0 (?)  , 3/2 = 1 (?)</a:t>
            </a:r>
          </a:p>
          <a:p>
            <a:endParaRPr lang="ko-KR" alt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Arithmetic operators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In binary operators</a:t>
            </a:r>
          </a:p>
          <a:p>
            <a:pPr lvl="1"/>
            <a:r>
              <a:rPr lang="en-US" altLang="ko-KR" sz="2400" smtClean="0"/>
              <a:t>If two operands are int type : the result is int type</a:t>
            </a:r>
          </a:p>
          <a:p>
            <a:pPr lvl="1"/>
            <a:r>
              <a:rPr lang="en-US" altLang="ko-KR" sz="2400" smtClean="0"/>
              <a:t>If one or two operands are floating-point type : the result is floating-point type</a:t>
            </a:r>
          </a:p>
          <a:p>
            <a:pPr lvl="2"/>
            <a:r>
              <a:rPr lang="en-US" altLang="ko-KR" sz="200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+ 3.14 ⇒ 2.0 + 3.14 = 5.14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altLang="ko-KR" sz="200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12.0/5 ⇒ 12.0/5.0 = 2.4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ko-KR" altLang="en-US" sz="28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increment/decrement</a:t>
            </a:r>
            <a:endParaRPr lang="ko-KR" altLang="en-US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Increment operator ++</a:t>
            </a:r>
          </a:p>
          <a:p>
            <a:pPr lvl="1"/>
            <a:r>
              <a:rPr lang="en-US" altLang="ko-K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i=i+1;</a:t>
            </a:r>
          </a:p>
          <a:p>
            <a:pPr lvl="2"/>
            <a:r>
              <a:rPr lang="en-US" altLang="ko-K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i++;      // postfix form</a:t>
            </a:r>
          </a:p>
          <a:p>
            <a:pPr lvl="2"/>
            <a:r>
              <a:rPr lang="en-US" altLang="ko-K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++i;      // prefix form</a:t>
            </a:r>
          </a:p>
          <a:p>
            <a:r>
              <a:rPr lang="en-US" altLang="ko-KR" smtClean="0"/>
              <a:t>decrement operator –</a:t>
            </a:r>
          </a:p>
          <a:p>
            <a:pPr lvl="1"/>
            <a:r>
              <a:rPr lang="en-US" altLang="ko-KR" b="1" smtClean="0"/>
              <a:t>i=i-1;</a:t>
            </a:r>
          </a:p>
          <a:p>
            <a:pPr lvl="2"/>
            <a:r>
              <a:rPr lang="en-US" altLang="ko-KR" b="1" smtClean="0"/>
              <a:t>i--;      // postfix form</a:t>
            </a:r>
          </a:p>
          <a:p>
            <a:pPr lvl="2"/>
            <a:r>
              <a:rPr lang="en-US" altLang="ko-KR" b="1" smtClean="0"/>
              <a:t>--I;      // prefix form</a:t>
            </a:r>
          </a:p>
          <a:p>
            <a:pPr lvl="2"/>
            <a:endParaRPr lang="en-US" altLang="ko-KR" smtClean="0"/>
          </a:p>
          <a:p>
            <a:r>
              <a:rPr lang="en-US" altLang="ko-KR" b="1" u="sng" smtClean="0"/>
              <a:t>Difference between </a:t>
            </a:r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i++ </a:t>
            </a:r>
            <a:r>
              <a:rPr lang="en-US" altLang="ko-KR" b="1" u="sng" smtClean="0"/>
              <a:t>and </a:t>
            </a:r>
            <a:r>
              <a:rPr lang="en-US" altLang="ko-KR" b="1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++i</a:t>
            </a:r>
            <a:r>
              <a:rPr lang="en-US" altLang="ko-KR" b="1" u="sng" smtClean="0"/>
              <a:t> ?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/>
            <a:endParaRPr lang="ko-KR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prefix vs. postfix</a:t>
            </a:r>
            <a:endParaRPr lang="ko-KR" altLang="en-US" b="1" u="sng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Difference shows up when the operators are used as a part of a larger expression</a:t>
            </a:r>
          </a:p>
          <a:p>
            <a:pPr lvl="1"/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++k</a:t>
            </a:r>
            <a:r>
              <a:rPr lang="en-US" altLang="ko-KR" sz="2400" smtClean="0"/>
              <a:t> : </a:t>
            </a:r>
            <a:r>
              <a:rPr lang="en-US" altLang="ko-K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ko-KR" sz="2400" smtClean="0"/>
              <a:t> is incremented before the expression is evaluated.</a:t>
            </a:r>
          </a:p>
          <a:p>
            <a:pPr lvl="1"/>
            <a:r>
              <a:rPr lang="en-US" altLang="ko-K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k++ </a:t>
            </a:r>
            <a:r>
              <a:rPr lang="en-US" altLang="ko-KR" sz="2400" smtClean="0"/>
              <a:t>: </a:t>
            </a:r>
            <a:r>
              <a:rPr lang="en-US" altLang="ko-K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ko-KR" sz="2400" smtClean="0"/>
              <a:t> is incremented after the expression is evaluated.</a:t>
            </a:r>
          </a:p>
          <a:p>
            <a:r>
              <a:rPr lang="en-US" altLang="ko-KR" sz="2800" smtClean="0"/>
              <a:t>Ex) difference?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800" smtClean="0"/>
              <a:t>		</a:t>
            </a:r>
            <a:endParaRPr lang="ko-KR" altLang="en-US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4438" y="5000625"/>
            <a:ext cx="2528887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defRPr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=0, j=0;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a= (++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 + (++j);</a:t>
            </a:r>
          </a:p>
          <a:p>
            <a:pPr>
              <a:defRPr/>
            </a:pP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8688" y="5000625"/>
            <a:ext cx="25273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defRPr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=0, j=0;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b= 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++) + (j++);</a:t>
            </a:r>
          </a:p>
          <a:p>
            <a:pPr>
              <a:defRPr/>
            </a:pP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Shorthand Operators</a:t>
            </a:r>
            <a:endParaRPr lang="ko-KR" altLang="en-US" b="1" u="sng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General syntax</a:t>
            </a:r>
          </a:p>
          <a:p>
            <a:pPr lvl="1"/>
            <a:r>
              <a:rPr lang="en-US" altLang="ko-KR" sz="2000" b="1" i="1" smtClean="0">
                <a:solidFill>
                  <a:srgbClr val="002060"/>
                </a:solidFill>
              </a:rPr>
              <a:t>variable</a:t>
            </a:r>
            <a:r>
              <a:rPr lang="en-US" altLang="ko-KR" sz="2000" b="1" i="1" smtClean="0"/>
              <a:t> </a:t>
            </a:r>
            <a:r>
              <a:rPr lang="en-US" altLang="ko-KR" sz="2000" b="1" i="1" smtClean="0">
                <a:solidFill>
                  <a:srgbClr val="FF0000"/>
                </a:solidFill>
              </a:rPr>
              <a:t>=</a:t>
            </a:r>
            <a:r>
              <a:rPr lang="en-US" altLang="ko-KR" sz="2000" b="1" i="1" smtClean="0"/>
              <a:t> </a:t>
            </a:r>
            <a:r>
              <a:rPr lang="en-US" altLang="ko-KR" sz="2000" b="1" i="1" smtClean="0">
                <a:solidFill>
                  <a:srgbClr val="002060"/>
                </a:solidFill>
              </a:rPr>
              <a:t>variable</a:t>
            </a:r>
            <a:r>
              <a:rPr lang="en-US" altLang="ko-KR" sz="2000" b="1" i="1" smtClean="0"/>
              <a:t> </a:t>
            </a:r>
            <a:r>
              <a:rPr lang="en-US" altLang="ko-KR" sz="2000" b="1" i="1" smtClean="0">
                <a:solidFill>
                  <a:srgbClr val="FF0000"/>
                </a:solidFill>
              </a:rPr>
              <a:t>op</a:t>
            </a:r>
            <a:r>
              <a:rPr lang="en-US" altLang="ko-KR" sz="2000" b="1" i="1" smtClean="0"/>
              <a:t> expression;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i="1" smtClean="0"/>
              <a:t>	i</a:t>
            </a:r>
            <a:r>
              <a:rPr lang="en-US" altLang="ko-KR" sz="2000" smtClean="0"/>
              <a:t>s equivalent to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 i="1" smtClean="0"/>
              <a:t>	</a:t>
            </a:r>
            <a:r>
              <a:rPr lang="en-US" altLang="ko-KR" sz="2000" b="1" i="1" smtClean="0">
                <a:solidFill>
                  <a:srgbClr val="002060"/>
                </a:solidFill>
              </a:rPr>
              <a:t>variable</a:t>
            </a:r>
            <a:r>
              <a:rPr lang="en-US" altLang="ko-KR" sz="2000" b="1" i="1" smtClean="0"/>
              <a:t> </a:t>
            </a:r>
            <a:r>
              <a:rPr lang="en-US" altLang="ko-KR" sz="2000" b="1" i="1" smtClean="0">
                <a:solidFill>
                  <a:srgbClr val="FF0000"/>
                </a:solidFill>
              </a:rPr>
              <a:t>op=</a:t>
            </a:r>
            <a:r>
              <a:rPr lang="en-US" altLang="ko-KR" sz="2000" b="1" i="1" smtClean="0"/>
              <a:t> expression;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b="1" i="1" smtClean="0"/>
          </a:p>
          <a:p>
            <a:r>
              <a:rPr lang="en-US" altLang="ko-KR" sz="2400" smtClean="0"/>
              <a:t>Common forms</a:t>
            </a:r>
          </a:p>
          <a:p>
            <a:pPr lvl="1"/>
            <a:r>
              <a:rPr lang="en-US" altLang="ko-KR" sz="2000" b="1" smtClean="0"/>
              <a:t>+=,  -=,  *=,  /=,  %=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Examples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b="1" smtClean="0"/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j=j*(3+x); j *= 3+x;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a=a/(s-5); a /= s-5;</a:t>
            </a:r>
            <a:endParaRPr lang="ko-KR" altLang="en-US" sz="16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u="sng" smtClean="0"/>
              <a:t>Precedence , Associativity of Operators</a:t>
            </a:r>
            <a:endParaRPr lang="ko-KR" altLang="en-US" sz="3200" b="1" u="sng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r>
              <a:rPr lang="en-US" altLang="ko-KR" sz="2400" b="1" u="sng" smtClean="0"/>
              <a:t>Operator Precedence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determines the order in which operations are performed</a:t>
            </a:r>
          </a:p>
          <a:p>
            <a:pPr lvl="1"/>
            <a:r>
              <a:rPr lang="en-US" altLang="ko-KR" sz="2000" smtClean="0"/>
              <a:t>operators with higher precedence are employed first.</a:t>
            </a:r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endParaRPr lang="en-US" altLang="ko-KR" sz="2400" b="1" u="sng" smtClean="0"/>
          </a:p>
          <a:p>
            <a:r>
              <a:rPr lang="en-US" altLang="ko-KR" sz="2400" b="1" u="sng" smtClean="0"/>
              <a:t>Operator Associativity</a:t>
            </a:r>
          </a:p>
          <a:p>
            <a:pPr lvl="1"/>
            <a:r>
              <a:rPr lang="en-US" altLang="ko-KR" sz="2000" smtClean="0"/>
              <a:t>if two operators in an expression have the same precedence, </a:t>
            </a:r>
            <a:r>
              <a:rPr lang="en-US" altLang="ko-KR" sz="2000" b="1" u="sng" smtClean="0"/>
              <a:t>associativity</a:t>
            </a:r>
            <a:r>
              <a:rPr lang="en-US" altLang="ko-KR" sz="2000" smtClean="0"/>
              <a:t> determines the direction in which the expression will be evaluated.</a:t>
            </a:r>
            <a:endParaRPr lang="ko-KR" altLang="en-US" sz="2000" smtClean="0"/>
          </a:p>
        </p:txBody>
      </p:sp>
      <p:sp>
        <p:nvSpPr>
          <p:cNvPr id="4" name="직사각형 3"/>
          <p:cNvSpPr/>
          <p:nvPr/>
        </p:nvSpPr>
        <p:spPr>
          <a:xfrm>
            <a:off x="2643188" y="5648325"/>
            <a:ext cx="40005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* , / , %  : L -&gt; R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+ , - (bin): L -&gt; R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=          : R -&gt; L</a:t>
            </a:r>
          </a:p>
          <a:p>
            <a:pPr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+ , - (unary) : R -&gt; L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Group 55"/>
          <p:cNvGraphicFramePr>
            <a:graphicFrameLocks noGrp="1"/>
          </p:cNvGraphicFramePr>
          <p:nvPr/>
        </p:nvGraphicFramePr>
        <p:xfrm>
          <a:off x="1500188" y="2643188"/>
          <a:ext cx="4897437" cy="1131888"/>
        </p:xfrm>
        <a:graphic>
          <a:graphicData uri="http://schemas.openxmlformats.org/drawingml/2006/table">
            <a:tbl>
              <a:tblPr/>
              <a:tblGrid>
                <a:gridCol w="1730375"/>
                <a:gridCol w="3167062"/>
              </a:tblGrid>
              <a:tr h="274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precedence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operators</a:t>
                      </a:r>
                      <a:endParaRPr kumimoji="0" lang="ko-KR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7433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1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st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unary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+ , unary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- 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3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2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nd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binary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* 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/  % 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89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3</a:t>
                      </a:r>
                      <a:r>
                        <a:rPr kumimoji="0" lang="en-US" altLang="ko-KR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rd</a:t>
                      </a:r>
                      <a:endParaRPr kumimoji="0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굴림" pitchFamily="50" charset="-127"/>
                          <a:cs typeface="Tahoma" pitchFamily="34" charset="0"/>
                        </a:rPr>
                        <a:t>binary +  - 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  <a:cs typeface="Tahoma" pitchFamily="34" charset="0"/>
                      </a:endParaRPr>
                    </a:p>
                  </a:txBody>
                  <a:tcPr marT="45722" marB="4572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1464</TotalTime>
  <Words>1072</Words>
  <Application>Microsoft Office PowerPoint</Application>
  <PresentationFormat>On-screen Show (4:3)</PresentationFormat>
  <Paragraphs>350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네모의 미</vt:lpstr>
      <vt:lpstr>C Programming Lecture 6 : Operators</vt:lpstr>
      <vt:lpstr>Expressions and Statements</vt:lpstr>
      <vt:lpstr>Assignment Operator</vt:lpstr>
      <vt:lpstr>Arithmetic operators</vt:lpstr>
      <vt:lpstr>Arithmetic operators</vt:lpstr>
      <vt:lpstr>increment/decrement</vt:lpstr>
      <vt:lpstr>prefix vs. postfix</vt:lpstr>
      <vt:lpstr>Shorthand Operators</vt:lpstr>
      <vt:lpstr>Precedence , Associativity of Operators</vt:lpstr>
      <vt:lpstr>Precedence Examples</vt:lpstr>
      <vt:lpstr>Associativity Examples</vt:lpstr>
      <vt:lpstr>Bitwise Operators</vt:lpstr>
      <vt:lpstr>Truth/False Table</vt:lpstr>
      <vt:lpstr>Bitwise Operators Examples</vt:lpstr>
      <vt:lpstr>example</vt:lpstr>
      <vt:lpstr>example</vt:lpstr>
      <vt:lpstr>Relational Operators</vt:lpstr>
      <vt:lpstr>example</vt:lpstr>
      <vt:lpstr>Logical Operators</vt:lpstr>
      <vt:lpstr>example</vt:lpstr>
      <vt:lpstr>Automatic Type Conversion</vt:lpstr>
      <vt:lpstr>Automatic Type Conversion</vt:lpstr>
      <vt:lpstr>Automatic Type Conversion with assignment operator</vt:lpstr>
      <vt:lpstr>Type casting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129</cp:revision>
  <dcterms:created xsi:type="dcterms:W3CDTF">2008-03-06T00:32:01Z</dcterms:created>
  <dcterms:modified xsi:type="dcterms:W3CDTF">2020-01-28T08:06:47Z</dcterms:modified>
</cp:coreProperties>
</file>