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94" r:id="rId3"/>
    <p:sldId id="312" r:id="rId4"/>
    <p:sldId id="313" r:id="rId5"/>
    <p:sldId id="284" r:id="rId6"/>
    <p:sldId id="285" r:id="rId7"/>
    <p:sldId id="286" r:id="rId8"/>
    <p:sldId id="287" r:id="rId9"/>
    <p:sldId id="288" r:id="rId10"/>
    <p:sldId id="289" r:id="rId11"/>
    <p:sldId id="314" r:id="rId12"/>
    <p:sldId id="258" r:id="rId13"/>
    <p:sldId id="257" r:id="rId14"/>
    <p:sldId id="315" r:id="rId15"/>
    <p:sldId id="316" r:id="rId16"/>
    <p:sldId id="317" r:id="rId17"/>
    <p:sldId id="318" r:id="rId18"/>
    <p:sldId id="261" r:id="rId19"/>
    <p:sldId id="262" r:id="rId20"/>
    <p:sldId id="264" r:id="rId21"/>
    <p:sldId id="266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26E7-BEE6-42E3-83C3-9B37137ECCE6}" type="datetimeFigureOut">
              <a:rPr lang="en-US" smtClean="0"/>
              <a:pPr/>
              <a:t>09/30/2020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B1E2-2755-407F-BF7E-ECD09E9A4955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590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305E-6D57-4A19-BD2C-33DF6DD428F1}" type="datetime1">
              <a:rPr lang="en-US" smtClean="0"/>
              <a:t>09/30/2020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C9E-8B41-40B0-922B-4F9208CAA567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6954-95E7-40CF-AF21-9CAD66346E3D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2291-DCC5-4970-93E6-E993D08A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0BEF-9AF7-4AA5-A189-B20DA57D97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1FE4-0BA0-45CD-88F5-3BEACDEC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38AA-077F-4C3A-AA39-780E8D17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58CF-C44A-41C1-8F27-5BC1F05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636D-69B8-4ADC-BDF8-B1F29A0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24C997-9EFF-4125-902B-6A731DDF9B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A87-9A1C-4D2A-BAE1-31E1AFC7BF20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B940-19EC-4C8F-ADE7-B41901BF877C}" type="datetime1">
              <a:rPr lang="en-US" smtClean="0"/>
              <a:t>09/30/2020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756D58F-6201-4CC7-9115-C274DF04AC85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0401-9BF1-4465-8D68-CA51F1501CE3}" type="datetime1">
              <a:rPr lang="en-US" smtClean="0"/>
              <a:t>09/30/2020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14A-E368-4833-BEE6-D3D5AF4738CE}" type="datetime1">
              <a:rPr lang="en-US" smtClean="0"/>
              <a:t>09/30/2020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743-1A17-4F55-99ED-54FA81689313}" type="datetime1">
              <a:rPr lang="en-US" smtClean="0"/>
              <a:t>09/30/2020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6E23-D58F-4C1F-96EF-43B9701BF26D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Web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CE7C9E4-2AC5-487B-8438-A23338E9B3EE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Web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D177BF-38A8-4F2B-A0B2-09ECE7A5D4E7}" type="datetime1">
              <a:rPr lang="en-US" smtClean="0"/>
              <a:t>09/30/2020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Web Technology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 Quality Assurance and Testing </a:t>
            </a:r>
            <a:br>
              <a:rPr lang="en-US" dirty="0"/>
            </a:br>
            <a:r>
              <a:rPr lang="en-US" sz="3600" dirty="0"/>
              <a:t>Lecture - 01</a:t>
            </a:r>
            <a:endParaRPr lang="en-MY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Abdus</a:t>
            </a:r>
            <a:r>
              <a:rPr kumimoji="0" lang="en-US" sz="1600" b="1" i="0" u="none" strike="noStrike" kern="1200" cap="all" spc="2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all" spc="25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Satter</a:t>
            </a: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of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</a:t>
            </a:r>
            <a:r>
              <a:rPr kumimoji="0" lang="en-US" sz="1600" b="1" i="0" u="none" strike="noStrike" kern="1200" cap="all" spc="25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dhaka</a:t>
            </a:r>
            <a:endParaRPr kumimoji="0" lang="en-MY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19F9AB3-494B-49A4-90D7-3367EE328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Adverse Effects of Faulty Software (Cont’d)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922D556-1FA5-43FA-BA40-5A6029C14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u="sng" dirty="0"/>
              <a:t>Money Management:</a:t>
            </a:r>
            <a:r>
              <a:rPr lang="en-US" altLang="en-US" sz="2800" dirty="0"/>
              <a:t>  Fraud, violation of privacy, shutdown of stock exchanges and banks, negative interest rates.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u="sng" dirty="0"/>
              <a:t>Control of Elections:</a:t>
            </a:r>
            <a:r>
              <a:rPr lang="en-US" altLang="en-US" sz="2800" dirty="0"/>
              <a:t>  Wrong results (intentional or non-intentional).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u="sng" dirty="0"/>
              <a:t>Control of Jails:</a:t>
            </a:r>
            <a:r>
              <a:rPr lang="en-US" altLang="en-US" sz="2800" dirty="0"/>
              <a:t>  Technology-aided escape attempts and successes, accidental release of inmates, failures in software controlled locks.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 b="1" u="sng" dirty="0"/>
              <a:t>Law Enforcement:</a:t>
            </a:r>
            <a:r>
              <a:rPr lang="en-US" altLang="en-US" sz="2800" dirty="0"/>
              <a:t>  False arrests and imprisonments.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5541-8781-40AD-B826-7461687B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Northeast Blackout (August 2003)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203-F092-48C3-8718-8B85B530CB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It was the worst power system failure in North American history. The failure involved loss of electrical power to </a:t>
            </a:r>
            <a:r>
              <a:rPr lang="en-US" b="1" dirty="0">
                <a:solidFill>
                  <a:srgbClr val="C00000"/>
                </a:solidFill>
              </a:rPr>
              <a:t>50 million customers, forced shutdown of 100 power plants and economic losses estimated at $6 billion</a:t>
            </a:r>
            <a:r>
              <a:rPr lang="en-US" dirty="0"/>
              <a:t>. The bug was reportedly in one utility company’s vendor-supplied power monitoring and management system. The failures occurred when multiple systems trying to </a:t>
            </a:r>
            <a:r>
              <a:rPr lang="en-US" b="1" dirty="0">
                <a:solidFill>
                  <a:srgbClr val="C00000"/>
                </a:solidFill>
              </a:rPr>
              <a:t>access the same information at once got the equivalent of busy </a:t>
            </a:r>
            <a:r>
              <a:rPr lang="en-US" dirty="0"/>
              <a:t>signals. The software should have given one system precedent. The error was found and corrected after examining </a:t>
            </a:r>
            <a:r>
              <a:rPr lang="en-US" b="1" dirty="0">
                <a:solidFill>
                  <a:srgbClr val="C00000"/>
                </a:solidFill>
              </a:rPr>
              <a:t>millions of lines of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7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DE7B447-5944-4FC0-A656-8A703F81D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Software Testing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2E4EA7A-6FE1-4FB3-8B0A-91A2A2F6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7848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Software testing is the process of executing a software system to determine whether it matches its specification and executes in its intended environment.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568B526-9308-4ED3-B5FF-A820CE03D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Testing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E4D490B-40D0-44C5-BF38-F65AE49C3C6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none" strike="noStrike" baseline="0" dirty="0">
                <a:latin typeface="BaskervilleBE-Italic"/>
              </a:rPr>
              <a:t>Testing is the process of executing a program with the intent of finding errors. - </a:t>
            </a:r>
            <a:r>
              <a:rPr lang="en-US" sz="3200" u="none" strike="noStrike" baseline="0" dirty="0">
                <a:latin typeface="BaskervilleBE-Regular"/>
              </a:rPr>
              <a:t>Myers [2]</a:t>
            </a:r>
          </a:p>
          <a:p>
            <a:pPr algn="l"/>
            <a:r>
              <a:rPr lang="en-US" sz="3200" u="none" strike="noStrike" baseline="0" dirty="0">
                <a:latin typeface="BaskervilleBE-Italic"/>
              </a:rPr>
              <a:t>A successful test is one that uncovers an as-yet-undiscovered error. - </a:t>
            </a:r>
            <a:r>
              <a:rPr lang="en-US" sz="3200" u="none" strike="noStrike" baseline="0" dirty="0">
                <a:latin typeface="BaskervilleBE-Regular"/>
              </a:rPr>
              <a:t>Myers [2]</a:t>
            </a:r>
          </a:p>
          <a:p>
            <a:pPr algn="l"/>
            <a:r>
              <a:rPr lang="en-US" sz="3200" u="none" strike="noStrike" baseline="0" dirty="0">
                <a:latin typeface="BaskervilleBE-Italic"/>
              </a:rPr>
              <a:t>Testing can show the presence of bugs but never their absence. - </a:t>
            </a:r>
            <a:r>
              <a:rPr lang="en-US" sz="3200" u="none" strike="noStrike" baseline="0" dirty="0">
                <a:latin typeface="BaskervilleBE-Regular"/>
              </a:rPr>
              <a:t>W. Dijkstra [125]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B7-8D72-4449-9A4F-9A3EBEF1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TESTING— MYTHS AND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2C1F-BFE4-43BA-B624-1C8408B8F4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Myth-1: Testing is a single phase in SDLC .</a:t>
            </a:r>
          </a:p>
          <a:p>
            <a:r>
              <a:rPr lang="en-US" dirty="0"/>
              <a:t>Myth-2: Testing is easy.</a:t>
            </a:r>
          </a:p>
          <a:p>
            <a:r>
              <a:rPr lang="en-US" dirty="0"/>
              <a:t>Myth-3: Software development is worth more than testing.</a:t>
            </a:r>
          </a:p>
          <a:p>
            <a:r>
              <a:rPr lang="en-US" dirty="0"/>
              <a:t>Myth-4: Complete testing is possible.</a:t>
            </a:r>
          </a:p>
          <a:p>
            <a:r>
              <a:rPr lang="en-US" dirty="0"/>
              <a:t>Myth-5: Testing starts after program development.</a:t>
            </a:r>
          </a:p>
          <a:p>
            <a:r>
              <a:rPr lang="en-US" dirty="0"/>
              <a:t>Myth-6: The purpose of testing is to check the functionality of the software</a:t>
            </a:r>
          </a:p>
          <a:p>
            <a:r>
              <a:rPr lang="en-US" dirty="0"/>
              <a:t>Myth-7: Anyone can be a tester.</a:t>
            </a:r>
          </a:p>
        </p:txBody>
      </p:sp>
    </p:spTree>
    <p:extLst>
      <p:ext uri="{BB962C8B-B14F-4D97-AF65-F5344CB8AC3E}">
        <p14:creationId xmlns:p14="http://schemas.microsoft.com/office/powerpoint/2010/main" val="35772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BEB-EFD4-4413-9167-CB77BC4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D926-E003-4103-BAA4-F77A39D0AE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60848" cy="4572000"/>
          </a:xfrm>
        </p:spPr>
        <p:txBody>
          <a:bodyPr/>
          <a:lstStyle/>
          <a:p>
            <a:r>
              <a:rPr lang="en-US" dirty="0"/>
              <a:t>Short-term or immediate goals</a:t>
            </a:r>
          </a:p>
          <a:p>
            <a:pPr lvl="1"/>
            <a:r>
              <a:rPr lang="en-US" dirty="0"/>
              <a:t>Bug discovery</a:t>
            </a:r>
          </a:p>
          <a:p>
            <a:pPr lvl="1"/>
            <a:r>
              <a:rPr lang="en-US" dirty="0"/>
              <a:t>Bug prevention</a:t>
            </a:r>
          </a:p>
          <a:p>
            <a:r>
              <a:rPr lang="en-US" dirty="0"/>
              <a:t>Long-term goals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Customer satisfaction</a:t>
            </a:r>
          </a:p>
          <a:p>
            <a:pPr lvl="1"/>
            <a:r>
              <a:rPr lang="en-US" dirty="0"/>
              <a:t>Risk management</a:t>
            </a:r>
          </a:p>
          <a:p>
            <a:r>
              <a:rPr lang="en-US" dirty="0"/>
              <a:t>Post-implementation Goals</a:t>
            </a:r>
          </a:p>
          <a:p>
            <a:pPr lvl="1"/>
            <a:r>
              <a:rPr lang="en-US" dirty="0"/>
              <a:t>Reduced maintenance cost</a:t>
            </a:r>
          </a:p>
          <a:p>
            <a:pPr lvl="1"/>
            <a:r>
              <a:rPr lang="en-US" dirty="0"/>
              <a:t>Improved testing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77ED9-CA74-43CC-9950-8B9485BB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4267199" cy="32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AD02-DC23-4567-96B8-EF58EFC0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FOR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9665-F265-4A10-BC12-18020A3B1C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Testing is the process of demonstrating that there are no errors.</a:t>
            </a:r>
          </a:p>
          <a:p>
            <a:r>
              <a:rPr lang="en-US" dirty="0"/>
              <a:t>Testing is the process of executing a program with the intent of finding errors.</a:t>
            </a:r>
          </a:p>
        </p:txBody>
      </p:sp>
    </p:spTree>
    <p:extLst>
      <p:ext uri="{BB962C8B-B14F-4D97-AF65-F5344CB8AC3E}">
        <p14:creationId xmlns:p14="http://schemas.microsoft.com/office/powerpoint/2010/main" val="195127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425D-8A75-4EBA-BA3A-805B583A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SOFTWARE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B886-AF1F-4D6E-9040-53CD39A5C6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3294" y="2198687"/>
            <a:ext cx="7200900" cy="3228975"/>
          </a:xfrm>
        </p:spPr>
      </p:pic>
    </p:spTree>
    <p:extLst>
      <p:ext uri="{BB962C8B-B14F-4D97-AF65-F5344CB8AC3E}">
        <p14:creationId xmlns:p14="http://schemas.microsoft.com/office/powerpoint/2010/main" val="405882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BEF6C06-F302-4E32-9AC6-89754E89C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Can’t Every Bug be Found?</a:t>
            </a: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7124E9C-E8CA-4B95-A1A4-2F8FEEC41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Exhaustive software testing is not feasible</a:t>
            </a:r>
          </a:p>
          <a:p>
            <a:pPr lvl="1"/>
            <a:r>
              <a:rPr lang="en-US" altLang="en-US" dirty="0"/>
              <a:t>Too many possible paths.</a:t>
            </a:r>
          </a:p>
          <a:p>
            <a:pPr lvl="1"/>
            <a:r>
              <a:rPr lang="en-US" altLang="en-US" dirty="0"/>
              <a:t>Too many possible inputs.</a:t>
            </a:r>
          </a:p>
          <a:p>
            <a:pPr lvl="1"/>
            <a:r>
              <a:rPr lang="en-US" altLang="en-US" dirty="0"/>
              <a:t>Too many possible user environments.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87F2067-2E11-4C19-9B4B-7E6A74DE5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Many Possible Paths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D04A57B-073E-4A7F-963C-43F100B3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30DA104-54BE-416D-ADD0-C74F7836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1633538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16218E95-A06F-4E8E-9E86-4F75EFFA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7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9945" name="Picture 9">
            <a:extLst>
              <a:ext uri="{FF2B5EF4-FFF2-40B4-BE49-F238E27FC236}">
                <a16:creationId xmlns:a16="http://schemas.microsoft.com/office/drawing/2014/main" id="{02A732D1-8922-4562-92B8-3034E2D5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705600" cy="48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56D89C6A-3DE5-46EB-896C-4D9CC54B8C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2819400"/>
            <a:ext cx="8077200" cy="1752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Introduction to software testing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EE17D56-11F4-4610-8F79-53A17E4703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7C89B6-5386-4B27-A4E9-6EACC55F3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Many Possible Inputs</a:t>
            </a:r>
          </a:p>
        </p:txBody>
      </p:sp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DAB81D-F49C-41CB-A87B-5F39E377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take input in a variety of ways: mouse, keyboard, and other devices.</a:t>
            </a:r>
          </a:p>
          <a:p>
            <a:r>
              <a:rPr lang="en-US" altLang="en-US"/>
              <a:t>Must test Valid and Invalid inputs.</a:t>
            </a:r>
          </a:p>
          <a:p>
            <a:r>
              <a:rPr lang="en-US" altLang="en-US"/>
              <a:t>Most importantly, there are an infinite amount of sequences of inputs to be tested.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B0D841B-CA18-4330-A783-AEBE79DB4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/>
              <a:t>Too Many Possible User Environments</a:t>
            </a:r>
          </a:p>
        </p:txBody>
      </p:sp>
      <p:sp>
        <p:nvSpPr>
          <p:cNvPr id="460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EA8A2D-44B7-4D5D-9205-40270575DA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Difficult to replicate the user’s combination of hardware, peripherals, OS, and applications.</a:t>
            </a:r>
          </a:p>
          <a:p>
            <a:r>
              <a:rPr lang="en-US" altLang="en-US" sz="2800"/>
              <a:t>Impossible to replicate a thousand-node network to test networking software.</a:t>
            </a:r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EE910947-756E-44EB-B184-CEABA2128BE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8245475" cy="2286000"/>
            <a:chOff x="240" y="2496"/>
            <a:chExt cx="5194" cy="1440"/>
          </a:xfrm>
        </p:grpSpPr>
        <p:pic>
          <p:nvPicPr>
            <p:cNvPr id="46086" name="Picture 6">
              <a:extLst>
                <a:ext uri="{FF2B5EF4-FFF2-40B4-BE49-F238E27FC236}">
                  <a16:creationId xmlns:a16="http://schemas.microsoft.com/office/drawing/2014/main" id="{AFAAECDB-9D2C-45CE-87CC-B793C0F84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496"/>
              <a:ext cx="1152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87" name="Picture 7">
              <a:extLst>
                <a:ext uri="{FF2B5EF4-FFF2-40B4-BE49-F238E27FC236}">
                  <a16:creationId xmlns:a16="http://schemas.microsoft.com/office/drawing/2014/main" id="{54A68C4A-7692-40B1-A40F-CA845D111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2496"/>
              <a:ext cx="1152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88" name="Picture 8">
              <a:extLst>
                <a:ext uri="{FF2B5EF4-FFF2-40B4-BE49-F238E27FC236}">
                  <a16:creationId xmlns:a16="http://schemas.microsoft.com/office/drawing/2014/main" id="{EDFE2F37-D80F-45F9-A4FA-CEB99F49B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496"/>
              <a:ext cx="1152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89" name="Picture 9">
              <a:extLst>
                <a:ext uri="{FF2B5EF4-FFF2-40B4-BE49-F238E27FC236}">
                  <a16:creationId xmlns:a16="http://schemas.microsoft.com/office/drawing/2014/main" id="{C1618306-2F3B-4952-8BEC-ECFBE8D6D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496"/>
              <a:ext cx="1114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2E0A2D23-3130-4F1B-9914-BDA9735227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End of Chapter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DA033DE-E33A-496D-B4D2-A3AC03601E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94A4489-B23D-40B3-82ED-3AAABB513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computer bug?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7493108-E91E-43F4-ADB4-508844C74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60198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1947 Harvard University was                    operating a room-sized computer                         called the Mark II.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mechanical relays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glowing vacuum tubes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program the computer by reconfiguring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had to change the occasional vacuum tube.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moth flew into the computer and                         was zapped by the high voltage                         when it landed on a relay.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Hence, the first computer bug!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0FB6D0F9-15EC-4081-9698-54ABE2D6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65424"/>
            <a:ext cx="2979549" cy="235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98BA29C9-2312-4E7F-9C0F-45A32C29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5654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949F33-465F-4522-8720-99C1D0307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Bugs a.k.a. …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7F07CD5-15F0-4DA2-B35A-B6AC2D12D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Defect</a:t>
            </a:r>
          </a:p>
          <a:p>
            <a:pPr eaLnBrk="1" hangingPunct="1"/>
            <a:r>
              <a:rPr lang="en-US" altLang="en-US" sz="2800"/>
              <a:t>Fault</a:t>
            </a:r>
          </a:p>
          <a:p>
            <a:pPr eaLnBrk="1" hangingPunct="1"/>
            <a:r>
              <a:rPr lang="en-US" altLang="en-US" sz="2800"/>
              <a:t>Problem</a:t>
            </a:r>
          </a:p>
          <a:p>
            <a:pPr eaLnBrk="1" hangingPunct="1"/>
            <a:r>
              <a:rPr lang="en-US" altLang="en-US" sz="2800"/>
              <a:t>Error</a:t>
            </a:r>
          </a:p>
          <a:p>
            <a:pPr eaLnBrk="1" hangingPunct="1"/>
            <a:r>
              <a:rPr lang="en-US" altLang="en-US" sz="2800"/>
              <a:t>Incident</a:t>
            </a:r>
          </a:p>
          <a:p>
            <a:pPr eaLnBrk="1" hangingPunct="1"/>
            <a:r>
              <a:rPr lang="en-US" altLang="en-US" sz="2800"/>
              <a:t>Anomaly</a:t>
            </a:r>
          </a:p>
          <a:p>
            <a:pPr eaLnBrk="1" hangingPunct="1"/>
            <a:r>
              <a:rPr lang="en-US" altLang="en-US" sz="2800"/>
              <a:t>Variance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60A7008-FA60-4C63-83FE-9F553CB6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812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Failure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Inconsistency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Product Anomaly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Product Incidence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Feature :-)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51BDA09-ABF6-4276-9BF1-261023459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Defective Software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0346E2F-00BB-4855-A10A-96FF71A24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develop programs that contain defects  </a:t>
            </a:r>
            <a:endParaRPr lang="en-US" altLang="en-US">
              <a:solidFill>
                <a:srgbClr val="FE2602"/>
              </a:solidFill>
            </a:endParaRPr>
          </a:p>
          <a:p>
            <a:pPr lvl="1" eaLnBrk="1" hangingPunct="1"/>
            <a:r>
              <a:rPr lang="en-US" altLang="en-US"/>
              <a:t>How many? What kind?</a:t>
            </a:r>
          </a:p>
          <a:p>
            <a:pPr eaLnBrk="1" hangingPunct="1"/>
            <a:r>
              <a:rPr lang="en-US" altLang="en-US"/>
              <a:t>Hard to predict the future, however…</a:t>
            </a:r>
            <a:br>
              <a:rPr lang="en-US" altLang="en-US"/>
            </a:br>
            <a:r>
              <a:rPr lang="en-US" altLang="en-US"/>
              <a:t>it is highly likely, that the software we (including you!)  will develop in the future will not be significantly better.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925DA0-05C4-4DC7-AE51-417F3795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Problems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36A9B0-C2B5-44FE-BD5F-07083349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400" b="1" u="sng"/>
              <a:t>Requirements Definition:</a:t>
            </a:r>
            <a:r>
              <a:rPr lang="en-US" altLang="en-US" sz="2400"/>
              <a:t> Erroneous, incomplete, inconsistent requirements.</a:t>
            </a:r>
          </a:p>
          <a:p>
            <a:pPr eaLnBrk="1" hangingPunct="1"/>
            <a:r>
              <a:rPr lang="en-US" altLang="en-US" sz="2400" b="1" u="sng"/>
              <a:t>Design:</a:t>
            </a:r>
            <a:r>
              <a:rPr lang="en-US" altLang="en-US" sz="2400"/>
              <a:t>  Fundamental design flaws in the software.</a:t>
            </a:r>
          </a:p>
          <a:p>
            <a:pPr eaLnBrk="1" hangingPunct="1"/>
            <a:r>
              <a:rPr lang="en-US" altLang="en-US" sz="2400" b="1" u="sng"/>
              <a:t>Implementation:</a:t>
            </a:r>
            <a:r>
              <a:rPr lang="en-US" altLang="en-US" sz="2400"/>
              <a:t>  Mistakes in chip fabrication, wiring, programming faults, malicious code.</a:t>
            </a:r>
          </a:p>
          <a:p>
            <a:pPr eaLnBrk="1" hangingPunct="1"/>
            <a:r>
              <a:rPr lang="en-US" altLang="en-US" sz="2400" b="1" u="sng"/>
              <a:t>Support Systems:</a:t>
            </a:r>
            <a:r>
              <a:rPr lang="en-US" altLang="en-US" sz="2400"/>
              <a:t>  Poor programming languages, faulty compilers and debuggers, misleading development tools.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552F0D1-0A44-41A0-B2A6-C8C30F130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Problems (Cont’d)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1C4832D-9E39-4E9A-B21B-9B936603D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Inadequate Testing of Software:</a:t>
            </a:r>
            <a:r>
              <a:rPr lang="en-US" altLang="en-US"/>
              <a:t> Incomplete testing, poor verification, mistakes in debugging.</a:t>
            </a:r>
          </a:p>
          <a:p>
            <a:pPr eaLnBrk="1" hangingPunct="1"/>
            <a:r>
              <a:rPr lang="en-US" altLang="en-US" b="1" u="sng"/>
              <a:t>Evolution:</a:t>
            </a:r>
            <a:r>
              <a:rPr lang="en-US" altLang="en-US"/>
              <a:t>  Sloppy redevelopment or maintenance, introduction of new flaws in attempts to fix old flaws, incremental escalation to inordinate complexity.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A43181-35E1-4D3F-80D6-5593C62BD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Adverse Effects of  Faulty Software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CC938D0-5712-4DFB-BA19-F8D6AD655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/>
              <a:t>Communications:</a:t>
            </a:r>
            <a:r>
              <a:rPr lang="en-US" altLang="en-US" dirty="0"/>
              <a:t> Loss or corruption of communication media, non delivery of data.</a:t>
            </a:r>
          </a:p>
          <a:p>
            <a:pPr eaLnBrk="1" hangingPunct="1"/>
            <a:r>
              <a:rPr lang="en-US" altLang="en-US" b="1" u="sng" dirty="0"/>
              <a:t>Space Applications:</a:t>
            </a:r>
            <a:r>
              <a:rPr lang="en-US" altLang="en-US" dirty="0"/>
              <a:t> Lost lives, launch delays.</a:t>
            </a:r>
          </a:p>
          <a:p>
            <a:pPr eaLnBrk="1" hangingPunct="1"/>
            <a:r>
              <a:rPr lang="en-US" altLang="en-US" b="1" u="sng" dirty="0"/>
              <a:t>Defense and Warfare:</a:t>
            </a:r>
            <a:r>
              <a:rPr lang="en-US" altLang="en-US" dirty="0"/>
              <a:t> Misidentification of friend or foe.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A929E3B-90AC-4576-980B-BFF4F5427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Adverse Effects of Faulty Software (Cont’d)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4BF8CA5-55EA-4DA6-8593-806ECB1E6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/>
              <a:t>Transportation:</a:t>
            </a:r>
            <a:r>
              <a:rPr lang="en-US" altLang="en-US" dirty="0"/>
              <a:t>  Deaths, delays, sudden acceleration, inability to brake.</a:t>
            </a:r>
          </a:p>
          <a:p>
            <a:pPr eaLnBrk="1" hangingPunct="1"/>
            <a:r>
              <a:rPr lang="en-US" altLang="en-US" b="1" u="sng" dirty="0"/>
              <a:t>Safety-critical Applications:</a:t>
            </a:r>
            <a:r>
              <a:rPr lang="en-US" altLang="en-US" dirty="0"/>
              <a:t> Death, injuries.</a:t>
            </a:r>
          </a:p>
          <a:p>
            <a:pPr eaLnBrk="1" hangingPunct="1"/>
            <a:r>
              <a:rPr lang="en-US" altLang="en-US" b="1" u="sng" dirty="0"/>
              <a:t>Electric Power:</a:t>
            </a:r>
            <a:r>
              <a:rPr lang="en-US" altLang="en-US" dirty="0"/>
              <a:t>  Death, injuries, power outages, long-term health hazards (radiation).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843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BaskervilleBE-Italic</vt:lpstr>
      <vt:lpstr>BaskervilleBE-Regular</vt:lpstr>
      <vt:lpstr>Calibri</vt:lpstr>
      <vt:lpstr>Georgia</vt:lpstr>
      <vt:lpstr>Wingdings</vt:lpstr>
      <vt:lpstr>Wingdings 2</vt:lpstr>
      <vt:lpstr>Civic</vt:lpstr>
      <vt:lpstr>Software Quality Assurance and Testing  Lecture - 01</vt:lpstr>
      <vt:lpstr>PowerPoint Presentation</vt:lpstr>
      <vt:lpstr>What is a computer bug?</vt:lpstr>
      <vt:lpstr>Bugs a.k.a. …</vt:lpstr>
      <vt:lpstr>Defective Software </vt:lpstr>
      <vt:lpstr>Sources of Problems</vt:lpstr>
      <vt:lpstr>Sources of Problems (Cont’d)</vt:lpstr>
      <vt:lpstr>Adverse Effects of  Faulty Software</vt:lpstr>
      <vt:lpstr>Adverse Effects of Faulty Software (Cont’d)</vt:lpstr>
      <vt:lpstr>Adverse Effects of Faulty Software (Cont’d)</vt:lpstr>
      <vt:lpstr>Northeast Blackout (August 2003)</vt:lpstr>
      <vt:lpstr>Definition of Software Testing</vt:lpstr>
      <vt:lpstr>Software Testing</vt:lpstr>
      <vt:lpstr>SOFTWARE TESTING— MYTHS AND FACTS</vt:lpstr>
      <vt:lpstr>GOALS OF SOFTWARE TESTING</vt:lpstr>
      <vt:lpstr>PSYCHOLOGY FOR SOFTWARE TESTING</vt:lpstr>
      <vt:lpstr>MODEL FOR SOFTWARE TESTING</vt:lpstr>
      <vt:lpstr>Why Can’t Every Bug be Found?</vt:lpstr>
      <vt:lpstr>Too Many Possible Paths</vt:lpstr>
      <vt:lpstr>Too Many Possible Inputs</vt:lpstr>
      <vt:lpstr>Too Many Possible User Environments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Vagabond</dc:creator>
  <cp:lastModifiedBy>A K Arafat</cp:lastModifiedBy>
  <cp:revision>248</cp:revision>
  <dcterms:created xsi:type="dcterms:W3CDTF">2006-08-16T00:00:00Z</dcterms:created>
  <dcterms:modified xsi:type="dcterms:W3CDTF">2020-09-30T12:22:41Z</dcterms:modified>
</cp:coreProperties>
</file>