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gctEoy4OZ05Qgw94aOl1QCnxO6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D89AE5-950E-42E4-A9CF-6003749D2BEE}">
  <a:tblStyle styleId="{8CD89AE5-950E-42E4-A9CF-6003749D2BEE}" styleName="Table_0">
    <a:wholeTbl>
      <a:tcTxStyle b="off" i="off">
        <a:font>
          <a:latin typeface="Georgia"/>
          <a:ea typeface="Georgia"/>
          <a:cs typeface="Georg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AE8"/>
          </a:solidFill>
        </a:fill>
      </a:tcStyle>
    </a:wholeTbl>
    <a:band1H>
      <a:tcTxStyle/>
      <a:tcStyle>
        <a:fill>
          <a:solidFill>
            <a:srgbClr val="EED2CE"/>
          </a:solidFill>
        </a:fill>
      </a:tcStyle>
    </a:band1H>
    <a:band2H>
      <a:tcTxStyle/>
    </a:band2H>
    <a:band1V>
      <a:tcTxStyle/>
      <a:tcStyle>
        <a:fill>
          <a:solidFill>
            <a:srgbClr val="EED2CE"/>
          </a:solidFill>
        </a:fill>
      </a:tcStyle>
    </a:band1V>
    <a:band2V>
      <a:tcTxStyle/>
    </a:band2V>
    <a:lastCol>
      <a:tcTxStyle b="on" i="off">
        <a:font>
          <a:latin typeface="Georgia"/>
          <a:ea typeface="Georgia"/>
          <a:cs typeface="Georgia"/>
        </a:font>
        <a:schemeClr val="lt1"/>
      </a:tcTxStyle>
      <a:tcStyle>
        <a:fill>
          <a:solidFill>
            <a:schemeClr val="accent1"/>
          </a:solidFill>
        </a:fill>
      </a:tcStyle>
    </a:lastCol>
    <a:firstCol>
      <a:tcTxStyle b="on" i="off">
        <a:font>
          <a:latin typeface="Georgia"/>
          <a:ea typeface="Georgia"/>
          <a:cs typeface="Georgia"/>
        </a:font>
        <a:schemeClr val="lt1"/>
      </a:tcTxStyle>
      <a:tcStyle>
        <a:fill>
          <a:solidFill>
            <a:schemeClr val="accent1"/>
          </a:solidFill>
        </a:fill>
      </a:tcStyle>
    </a:firstCol>
    <a:lastRow>
      <a:tcTxStyle b="on" i="off">
        <a:font>
          <a:latin typeface="Georgia"/>
          <a:ea typeface="Georgia"/>
          <a:cs typeface="Georg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eorgia"/>
          <a:ea typeface="Georgia"/>
          <a:cs typeface="Georg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4" name="Shape 24"/>
        <p:cNvGrpSpPr/>
        <p:nvPr/>
      </p:nvGrpSpPr>
      <p:grpSpPr>
        <a:xfrm>
          <a:off x="0" y="0"/>
          <a:ext cx="0" cy="0"/>
          <a:chOff x="0" y="0"/>
          <a:chExt cx="0" cy="0"/>
        </a:xfrm>
      </p:grpSpPr>
      <p:sp>
        <p:nvSpPr>
          <p:cNvPr id="25" name="Google Shape;25;p3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3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31"/>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31"/>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31"/>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31"/>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1" name="Google Shape;31;p31"/>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32" name="Google Shape;32;p31"/>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3" name="Google Shape;33;p31"/>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4" name="Google Shape;34;p3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31"/>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37" name="Google Shape;37;p31"/>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8" name="Google Shape;38;p31"/>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9" name="Google Shape;39;p31"/>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31"/>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4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0"/>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4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0"/>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4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41"/>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41"/>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4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41"/>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41"/>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41"/>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41"/>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41"/>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41"/>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41"/>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4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41" name="Shape 41"/>
        <p:cNvGrpSpPr/>
        <p:nvPr/>
      </p:nvGrpSpPr>
      <p:grpSpPr>
        <a:xfrm>
          <a:off x="0" y="0"/>
          <a:ext cx="0" cy="0"/>
          <a:chOff x="0" y="0"/>
          <a:chExt cx="0" cy="0"/>
        </a:xfrm>
      </p:grpSpPr>
      <p:sp>
        <p:nvSpPr>
          <p:cNvPr id="42" name="Google Shape;42;p3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3" name="Google Shape;43;p32"/>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4" name="Google Shape;44;p3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5" name="Google Shape;45;p3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6" name="Google Shape;46;p3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3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48" name="Google Shape;48;p3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32"/>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51" name="Google Shape;51;p3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3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3" name="Google Shape;53;p3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4" name="Google Shape;54;p3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3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56" name="Shape 56"/>
        <p:cNvGrpSpPr/>
        <p:nvPr/>
      </p:nvGrpSpPr>
      <p:grpSpPr>
        <a:xfrm>
          <a:off x="0" y="0"/>
          <a:ext cx="0" cy="0"/>
          <a:chOff x="0" y="0"/>
          <a:chExt cx="0" cy="0"/>
        </a:xfrm>
      </p:grpSpPr>
      <p:sp>
        <p:nvSpPr>
          <p:cNvPr id="57" name="Google Shape;57;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3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4"/>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34"/>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34"/>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34"/>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35"/>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35"/>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3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3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3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35"/>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35"/>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35"/>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35"/>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3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35"/>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35"/>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35"/>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35"/>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35"/>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35"/>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35"/>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3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3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37"/>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3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3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37"/>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37"/>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3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7"/>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38"/>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3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3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38"/>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3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38"/>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38"/>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38"/>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38"/>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38"/>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38"/>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38"/>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38"/>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38"/>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3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8"/>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39"/>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3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3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39"/>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3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39"/>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39"/>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39"/>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39"/>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39"/>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39"/>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39"/>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9"/>
          <p:cNvSpPr/>
          <p:nvPr>
            <p:ph idx="2" type="pic"/>
          </p:nvPr>
        </p:nvSpPr>
        <p:spPr>
          <a:xfrm>
            <a:off x="3000375" y="609600"/>
            <a:ext cx="5867400" cy="4267200"/>
          </a:xfrm>
          <a:prstGeom prst="rect">
            <a:avLst/>
          </a:prstGeom>
          <a:noFill/>
          <a:ln>
            <a:noFill/>
          </a:ln>
        </p:spPr>
      </p:sp>
      <p:sp>
        <p:nvSpPr>
          <p:cNvPr id="137" name="Google Shape;137;p39"/>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3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39"/>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9"/>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30"/>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3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3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30"/>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3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3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30"/>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30"/>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30"/>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30"/>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0"/>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8.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title"/>
          </p:nvPr>
        </p:nvSpPr>
        <p:spPr>
          <a:xfrm>
            <a:off x="722313" y="0"/>
            <a:ext cx="7772400" cy="1524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Georgia"/>
              <a:buNone/>
            </a:pPr>
            <a:r>
              <a:rPr lang="en-US" sz="3600"/>
              <a:t>Software Quality Assurance and Testing </a:t>
            </a:r>
            <a:br>
              <a:rPr lang="en-US"/>
            </a:br>
            <a:r>
              <a:rPr lang="en-US" sz="3600"/>
              <a:t>Lecture - 04</a:t>
            </a:r>
            <a:endParaRPr/>
          </a:p>
        </p:txBody>
      </p:sp>
      <p:sp>
        <p:nvSpPr>
          <p:cNvPr id="167" name="Google Shape;167;p1"/>
          <p:cNvSpPr txBox="1"/>
          <p:nvPr/>
        </p:nvSpPr>
        <p:spPr>
          <a:xfrm>
            <a:off x="1368425" y="2743200"/>
            <a:ext cx="6480175" cy="167322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ABDUS SATTER</a:t>
            </a:r>
            <a:endParaRPr b="1" i="0" sz="1600" u="none" cap="none" strike="noStrike">
              <a:solidFill>
                <a:schemeClr val="dk2"/>
              </a:solidFill>
              <a:latin typeface="Georgia"/>
              <a:ea typeface="Georgia"/>
              <a:cs typeface="Georgia"/>
              <a:sym typeface="Georgia"/>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LECTURER</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INSTITUTE OF INFORMATION TECHNOLOGY</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UNIVERSITY OF DHAKA</a:t>
            </a:r>
            <a:endParaRPr b="1" i="0" sz="1600" u="none" cap="none" strike="noStrike">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CFG</a:t>
            </a:r>
            <a:endParaRPr/>
          </a:p>
        </p:txBody>
      </p:sp>
      <p:pic>
        <p:nvPicPr>
          <p:cNvPr id="223" name="Google Shape;223;p10"/>
          <p:cNvPicPr preferRelativeResize="0"/>
          <p:nvPr>
            <p:ph idx="1" type="body"/>
          </p:nvPr>
        </p:nvPicPr>
        <p:blipFill rotWithShape="1">
          <a:blip r:embed="rId3">
            <a:alphaModFix/>
          </a:blip>
          <a:srcRect b="0" l="0" r="0" t="0"/>
          <a:stretch/>
        </p:blipFill>
        <p:spPr>
          <a:xfrm>
            <a:off x="440871" y="1600200"/>
            <a:ext cx="4651075" cy="4572000"/>
          </a:xfrm>
          <a:prstGeom prst="rect">
            <a:avLst/>
          </a:prstGeom>
          <a:noFill/>
          <a:ln>
            <a:noFill/>
          </a:ln>
        </p:spPr>
      </p:pic>
      <p:pic>
        <p:nvPicPr>
          <p:cNvPr id="224" name="Google Shape;224;p10"/>
          <p:cNvPicPr preferRelativeResize="0"/>
          <p:nvPr/>
        </p:nvPicPr>
        <p:blipFill rotWithShape="1">
          <a:blip r:embed="rId4">
            <a:alphaModFix/>
          </a:blip>
          <a:srcRect b="0" l="0" r="0" t="0"/>
          <a:stretch/>
        </p:blipFill>
        <p:spPr>
          <a:xfrm>
            <a:off x="5867400" y="1371600"/>
            <a:ext cx="2857500" cy="502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Cyclomatic Complexity</a:t>
            </a:r>
            <a:endParaRPr/>
          </a:p>
        </p:txBody>
      </p:sp>
      <p:pic>
        <p:nvPicPr>
          <p:cNvPr id="230" name="Google Shape;230;p11"/>
          <p:cNvPicPr preferRelativeResize="0"/>
          <p:nvPr>
            <p:ph idx="1" type="body"/>
          </p:nvPr>
        </p:nvPicPr>
        <p:blipFill rotWithShape="1">
          <a:blip r:embed="rId3">
            <a:alphaModFix/>
          </a:blip>
          <a:srcRect b="0" l="0" r="0" t="0"/>
          <a:stretch/>
        </p:blipFill>
        <p:spPr>
          <a:xfrm>
            <a:off x="461962" y="1828800"/>
            <a:ext cx="1685925" cy="914400"/>
          </a:xfrm>
          <a:prstGeom prst="rect">
            <a:avLst/>
          </a:prstGeom>
          <a:noFill/>
          <a:ln>
            <a:noFill/>
          </a:ln>
        </p:spPr>
      </p:pic>
      <p:pic>
        <p:nvPicPr>
          <p:cNvPr id="231" name="Google Shape;231;p11"/>
          <p:cNvPicPr preferRelativeResize="0"/>
          <p:nvPr/>
        </p:nvPicPr>
        <p:blipFill rotWithShape="1">
          <a:blip r:embed="rId4">
            <a:alphaModFix/>
          </a:blip>
          <a:srcRect b="0" l="0" r="0" t="0"/>
          <a:stretch/>
        </p:blipFill>
        <p:spPr>
          <a:xfrm>
            <a:off x="461962" y="3181872"/>
            <a:ext cx="3228975" cy="981075"/>
          </a:xfrm>
          <a:prstGeom prst="rect">
            <a:avLst/>
          </a:prstGeom>
          <a:noFill/>
          <a:ln>
            <a:noFill/>
          </a:ln>
        </p:spPr>
      </p:pic>
      <p:pic>
        <p:nvPicPr>
          <p:cNvPr id="232" name="Google Shape;232;p11"/>
          <p:cNvPicPr preferRelativeResize="0"/>
          <p:nvPr/>
        </p:nvPicPr>
        <p:blipFill rotWithShape="1">
          <a:blip r:embed="rId5">
            <a:alphaModFix/>
          </a:blip>
          <a:srcRect b="0" l="0" r="0" t="0"/>
          <a:stretch/>
        </p:blipFill>
        <p:spPr>
          <a:xfrm>
            <a:off x="492578" y="4495800"/>
            <a:ext cx="2238375" cy="638175"/>
          </a:xfrm>
          <a:prstGeom prst="rect">
            <a:avLst/>
          </a:prstGeom>
          <a:noFill/>
          <a:ln>
            <a:noFill/>
          </a:ln>
        </p:spPr>
      </p:pic>
      <p:pic>
        <p:nvPicPr>
          <p:cNvPr id="233" name="Google Shape;233;p11"/>
          <p:cNvPicPr preferRelativeResize="0"/>
          <p:nvPr/>
        </p:nvPicPr>
        <p:blipFill rotWithShape="1">
          <a:blip r:embed="rId6">
            <a:alphaModFix/>
          </a:blip>
          <a:srcRect b="0" l="0" r="0" t="0"/>
          <a:stretch/>
        </p:blipFill>
        <p:spPr>
          <a:xfrm>
            <a:off x="6357841" y="1106261"/>
            <a:ext cx="2276475" cy="553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Independent Path &amp; Test Cases</a:t>
            </a:r>
            <a:endParaRPr/>
          </a:p>
        </p:txBody>
      </p:sp>
      <p:sp>
        <p:nvSpPr>
          <p:cNvPr id="239" name="Google Shape;239;p1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 A-B-F-H</a:t>
            </a:r>
            <a:endParaRPr/>
          </a:p>
          <a:p>
            <a:pPr indent="-274320" lvl="0" marL="274320" rtl="0" algn="l">
              <a:spcBef>
                <a:spcPts val="540"/>
              </a:spcBef>
              <a:spcAft>
                <a:spcPts val="0"/>
              </a:spcAft>
              <a:buSzPts val="2295"/>
              <a:buChar char="⚫"/>
            </a:pPr>
            <a:r>
              <a:rPr lang="en-US"/>
              <a:t>(ii) A-B-F-G-H</a:t>
            </a:r>
            <a:endParaRPr/>
          </a:p>
          <a:p>
            <a:pPr indent="-274320" lvl="0" marL="274320" rtl="0" algn="l">
              <a:spcBef>
                <a:spcPts val="540"/>
              </a:spcBef>
              <a:spcAft>
                <a:spcPts val="0"/>
              </a:spcAft>
              <a:buSzPts val="2295"/>
              <a:buChar char="⚫"/>
            </a:pPr>
            <a:r>
              <a:rPr lang="en-US"/>
              <a:t>(iii) A-B-C-E-B-F-G-H</a:t>
            </a:r>
            <a:endParaRPr/>
          </a:p>
          <a:p>
            <a:pPr indent="-274320" lvl="0" marL="274320" rtl="0" algn="l">
              <a:spcBef>
                <a:spcPts val="540"/>
              </a:spcBef>
              <a:spcAft>
                <a:spcPts val="0"/>
              </a:spcAft>
              <a:buSzPts val="2295"/>
              <a:buChar char="⚫"/>
            </a:pPr>
            <a:r>
              <a:rPr lang="en-US"/>
              <a:t>(iv) A-B-C-D-F-H</a:t>
            </a:r>
            <a:endParaRPr/>
          </a:p>
        </p:txBody>
      </p:sp>
      <p:pic>
        <p:nvPicPr>
          <p:cNvPr id="240" name="Google Shape;240;p12"/>
          <p:cNvPicPr preferRelativeResize="0"/>
          <p:nvPr/>
        </p:nvPicPr>
        <p:blipFill rotWithShape="1">
          <a:blip r:embed="rId3">
            <a:alphaModFix/>
          </a:blip>
          <a:srcRect b="0" l="0" r="0" t="0"/>
          <a:stretch/>
        </p:blipFill>
        <p:spPr>
          <a:xfrm>
            <a:off x="344548" y="3831709"/>
            <a:ext cx="6029325" cy="2047875"/>
          </a:xfrm>
          <a:prstGeom prst="rect">
            <a:avLst/>
          </a:prstGeom>
          <a:noFill/>
          <a:ln>
            <a:noFill/>
          </a:ln>
        </p:spPr>
      </p:pic>
      <p:pic>
        <p:nvPicPr>
          <p:cNvPr id="241" name="Google Shape;241;p12"/>
          <p:cNvPicPr preferRelativeResize="0"/>
          <p:nvPr/>
        </p:nvPicPr>
        <p:blipFill rotWithShape="1">
          <a:blip r:embed="rId4">
            <a:alphaModFix/>
          </a:blip>
          <a:srcRect b="0" l="0" r="0" t="0"/>
          <a:stretch/>
        </p:blipFill>
        <p:spPr>
          <a:xfrm>
            <a:off x="6705600" y="1323975"/>
            <a:ext cx="2276475" cy="553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Graph Matrix</a:t>
            </a:r>
            <a:endParaRPr/>
          </a:p>
        </p:txBody>
      </p:sp>
      <p:pic>
        <p:nvPicPr>
          <p:cNvPr id="247" name="Google Shape;247;p13"/>
          <p:cNvPicPr preferRelativeResize="0"/>
          <p:nvPr>
            <p:ph idx="1" type="body"/>
          </p:nvPr>
        </p:nvPicPr>
        <p:blipFill rotWithShape="1">
          <a:blip r:embed="rId3">
            <a:alphaModFix/>
          </a:blip>
          <a:srcRect b="0" l="0" r="0" t="0"/>
          <a:stretch/>
        </p:blipFill>
        <p:spPr>
          <a:xfrm>
            <a:off x="482727" y="2263321"/>
            <a:ext cx="4086225" cy="2914650"/>
          </a:xfrm>
          <a:prstGeom prst="rect">
            <a:avLst/>
          </a:prstGeom>
          <a:noFill/>
          <a:ln>
            <a:noFill/>
          </a:ln>
        </p:spPr>
      </p:pic>
      <p:pic>
        <p:nvPicPr>
          <p:cNvPr id="248" name="Google Shape;248;p13"/>
          <p:cNvPicPr preferRelativeResize="0"/>
          <p:nvPr/>
        </p:nvPicPr>
        <p:blipFill rotWithShape="1">
          <a:blip r:embed="rId4">
            <a:alphaModFix/>
          </a:blip>
          <a:srcRect b="0" l="0" r="0" t="0"/>
          <a:stretch/>
        </p:blipFill>
        <p:spPr>
          <a:xfrm>
            <a:off x="4970168" y="2263321"/>
            <a:ext cx="3886200"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Graph Matrix</a:t>
            </a:r>
            <a:endParaRPr/>
          </a:p>
        </p:txBody>
      </p:sp>
      <p:pic>
        <p:nvPicPr>
          <p:cNvPr id="254" name="Google Shape;254;p14"/>
          <p:cNvPicPr preferRelativeResize="0"/>
          <p:nvPr>
            <p:ph idx="1" type="body"/>
          </p:nvPr>
        </p:nvPicPr>
        <p:blipFill rotWithShape="1">
          <a:blip r:embed="rId3">
            <a:alphaModFix/>
          </a:blip>
          <a:srcRect b="0" l="0" r="0" t="0"/>
          <a:stretch/>
        </p:blipFill>
        <p:spPr>
          <a:xfrm>
            <a:off x="533400" y="1905000"/>
            <a:ext cx="3562350" cy="2543175"/>
          </a:xfrm>
          <a:prstGeom prst="rect">
            <a:avLst/>
          </a:prstGeom>
          <a:noFill/>
          <a:ln>
            <a:noFill/>
          </a:ln>
        </p:spPr>
      </p:pic>
      <p:pic>
        <p:nvPicPr>
          <p:cNvPr id="255" name="Google Shape;255;p14"/>
          <p:cNvPicPr preferRelativeResize="0"/>
          <p:nvPr/>
        </p:nvPicPr>
        <p:blipFill rotWithShape="1">
          <a:blip r:embed="rId4">
            <a:alphaModFix/>
          </a:blip>
          <a:srcRect b="0" l="0" r="0" t="0"/>
          <a:stretch/>
        </p:blipFill>
        <p:spPr>
          <a:xfrm>
            <a:off x="4568952" y="1981200"/>
            <a:ext cx="3838575"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Connection Matrix</a:t>
            </a:r>
            <a:endParaRPr/>
          </a:p>
        </p:txBody>
      </p:sp>
      <p:pic>
        <p:nvPicPr>
          <p:cNvPr id="261" name="Google Shape;261;p15"/>
          <p:cNvPicPr preferRelativeResize="0"/>
          <p:nvPr>
            <p:ph idx="1" type="body"/>
          </p:nvPr>
        </p:nvPicPr>
        <p:blipFill rotWithShape="1">
          <a:blip r:embed="rId3">
            <a:alphaModFix/>
          </a:blip>
          <a:srcRect b="0" l="0" r="0" t="0"/>
          <a:stretch/>
        </p:blipFill>
        <p:spPr>
          <a:xfrm>
            <a:off x="4773132" y="4291110"/>
            <a:ext cx="3838575" cy="2333625"/>
          </a:xfrm>
          <a:prstGeom prst="rect">
            <a:avLst/>
          </a:prstGeom>
          <a:noFill/>
          <a:ln>
            <a:noFill/>
          </a:ln>
        </p:spPr>
      </p:pic>
      <p:pic>
        <p:nvPicPr>
          <p:cNvPr id="262" name="Google Shape;262;p15"/>
          <p:cNvPicPr preferRelativeResize="0"/>
          <p:nvPr/>
        </p:nvPicPr>
        <p:blipFill rotWithShape="1">
          <a:blip r:embed="rId4">
            <a:alphaModFix/>
          </a:blip>
          <a:srcRect b="0" l="0" r="0" t="0"/>
          <a:stretch/>
        </p:blipFill>
        <p:spPr>
          <a:xfrm>
            <a:off x="293976" y="1472682"/>
            <a:ext cx="4086225" cy="2914650"/>
          </a:xfrm>
          <a:prstGeom prst="rect">
            <a:avLst/>
          </a:prstGeom>
          <a:noFill/>
          <a:ln>
            <a:noFill/>
          </a:ln>
        </p:spPr>
      </p:pic>
      <p:pic>
        <p:nvPicPr>
          <p:cNvPr id="263" name="Google Shape;263;p15"/>
          <p:cNvPicPr preferRelativeResize="0"/>
          <p:nvPr/>
        </p:nvPicPr>
        <p:blipFill rotWithShape="1">
          <a:blip r:embed="rId5">
            <a:alphaModFix/>
          </a:blip>
          <a:srcRect b="0" l="0" r="0" t="0"/>
          <a:stretch/>
        </p:blipFill>
        <p:spPr>
          <a:xfrm>
            <a:off x="5334000" y="1491343"/>
            <a:ext cx="3886200"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Connection Matrix</a:t>
            </a:r>
            <a:endParaRPr/>
          </a:p>
        </p:txBody>
      </p:sp>
      <p:pic>
        <p:nvPicPr>
          <p:cNvPr id="269" name="Google Shape;269;p16"/>
          <p:cNvPicPr preferRelativeResize="0"/>
          <p:nvPr>
            <p:ph idx="1" type="body"/>
          </p:nvPr>
        </p:nvPicPr>
        <p:blipFill rotWithShape="1">
          <a:blip r:embed="rId3">
            <a:alphaModFix/>
          </a:blip>
          <a:srcRect b="0" l="0" r="0" t="0"/>
          <a:stretch/>
        </p:blipFill>
        <p:spPr>
          <a:xfrm>
            <a:off x="533400" y="1905000"/>
            <a:ext cx="3562350" cy="2543175"/>
          </a:xfrm>
          <a:prstGeom prst="rect">
            <a:avLst/>
          </a:prstGeom>
          <a:noFill/>
          <a:ln>
            <a:noFill/>
          </a:ln>
        </p:spPr>
      </p:pic>
      <p:pic>
        <p:nvPicPr>
          <p:cNvPr id="270" name="Google Shape;270;p16"/>
          <p:cNvPicPr preferRelativeResize="0"/>
          <p:nvPr/>
        </p:nvPicPr>
        <p:blipFill rotWithShape="1">
          <a:blip r:embed="rId4">
            <a:alphaModFix/>
          </a:blip>
          <a:srcRect b="0" l="0" r="0" t="0"/>
          <a:stretch/>
        </p:blipFill>
        <p:spPr>
          <a:xfrm>
            <a:off x="4568952" y="1981200"/>
            <a:ext cx="3838575" cy="2057400"/>
          </a:xfrm>
          <a:prstGeom prst="rect">
            <a:avLst/>
          </a:prstGeom>
          <a:noFill/>
          <a:ln>
            <a:noFill/>
          </a:ln>
        </p:spPr>
      </p:pic>
      <p:pic>
        <p:nvPicPr>
          <p:cNvPr id="271" name="Google Shape;271;p16"/>
          <p:cNvPicPr preferRelativeResize="0"/>
          <p:nvPr/>
        </p:nvPicPr>
        <p:blipFill rotWithShape="1">
          <a:blip r:embed="rId5">
            <a:alphaModFix/>
          </a:blip>
          <a:srcRect b="0" l="0" r="0" t="0"/>
          <a:stretch/>
        </p:blipFill>
        <p:spPr>
          <a:xfrm>
            <a:off x="4568952" y="4191000"/>
            <a:ext cx="3581400" cy="226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339074" y="379476"/>
            <a:ext cx="8534400" cy="75895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A9798"/>
              </a:buClr>
              <a:buSzPts val="2500"/>
              <a:buFont typeface="Georgia"/>
              <a:buNone/>
            </a:pPr>
            <a:r>
              <a:rPr lang="en-US" sz="2500"/>
              <a:t>Use Of Connection Matrix In Finding Cyclomatic Complexity Number </a:t>
            </a:r>
            <a:endParaRPr/>
          </a:p>
        </p:txBody>
      </p:sp>
      <p:pic>
        <p:nvPicPr>
          <p:cNvPr id="277" name="Google Shape;277;p17"/>
          <p:cNvPicPr preferRelativeResize="0"/>
          <p:nvPr>
            <p:ph idx="1" type="body"/>
          </p:nvPr>
        </p:nvPicPr>
        <p:blipFill rotWithShape="1">
          <a:blip r:embed="rId3">
            <a:alphaModFix/>
          </a:blip>
          <a:srcRect b="0" l="0" r="0" t="0"/>
          <a:stretch/>
        </p:blipFill>
        <p:spPr>
          <a:xfrm>
            <a:off x="2895600" y="1905000"/>
            <a:ext cx="6096000" cy="2800350"/>
          </a:xfrm>
          <a:prstGeom prst="rect">
            <a:avLst/>
          </a:prstGeom>
          <a:noFill/>
          <a:ln>
            <a:noFill/>
          </a:ln>
        </p:spPr>
      </p:pic>
      <p:pic>
        <p:nvPicPr>
          <p:cNvPr id="278" name="Google Shape;278;p17"/>
          <p:cNvPicPr preferRelativeResize="0"/>
          <p:nvPr/>
        </p:nvPicPr>
        <p:blipFill rotWithShape="1">
          <a:blip r:embed="rId4">
            <a:alphaModFix/>
          </a:blip>
          <a:srcRect b="0" l="0" r="0" t="0"/>
          <a:stretch/>
        </p:blipFill>
        <p:spPr>
          <a:xfrm>
            <a:off x="152400" y="1572986"/>
            <a:ext cx="2667000" cy="27109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339074" y="379476"/>
            <a:ext cx="8534400" cy="75895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A9798"/>
              </a:buClr>
              <a:buSzPts val="2500"/>
              <a:buFont typeface="Georgia"/>
              <a:buNone/>
            </a:pPr>
            <a:r>
              <a:rPr lang="en-US" sz="2500"/>
              <a:t>Use Of Connection Matrix In Finding Cyclomatic Complexity Number </a:t>
            </a:r>
            <a:endParaRPr/>
          </a:p>
        </p:txBody>
      </p:sp>
      <p:pic>
        <p:nvPicPr>
          <p:cNvPr id="284" name="Google Shape;284;p18"/>
          <p:cNvPicPr preferRelativeResize="0"/>
          <p:nvPr>
            <p:ph idx="1" type="body"/>
          </p:nvPr>
        </p:nvPicPr>
        <p:blipFill rotWithShape="1">
          <a:blip r:embed="rId3">
            <a:alphaModFix/>
          </a:blip>
          <a:srcRect b="0" l="0" r="0" t="0"/>
          <a:stretch/>
        </p:blipFill>
        <p:spPr>
          <a:xfrm>
            <a:off x="3010351" y="1572986"/>
            <a:ext cx="5886450" cy="3019425"/>
          </a:xfrm>
          <a:prstGeom prst="rect">
            <a:avLst/>
          </a:prstGeom>
          <a:noFill/>
          <a:ln>
            <a:noFill/>
          </a:ln>
        </p:spPr>
      </p:pic>
      <p:pic>
        <p:nvPicPr>
          <p:cNvPr id="285" name="Google Shape;285;p18"/>
          <p:cNvPicPr preferRelativeResize="0"/>
          <p:nvPr/>
        </p:nvPicPr>
        <p:blipFill rotWithShape="1">
          <a:blip r:embed="rId4">
            <a:alphaModFix/>
          </a:blip>
          <a:srcRect b="0" l="0" r="0" t="0"/>
          <a:stretch/>
        </p:blipFill>
        <p:spPr>
          <a:xfrm>
            <a:off x="339074" y="1676400"/>
            <a:ext cx="2514600"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Use of Graph Matrix to Find K-Link Paths</a:t>
            </a:r>
            <a:endParaRPr/>
          </a:p>
        </p:txBody>
      </p:sp>
      <p:pic>
        <p:nvPicPr>
          <p:cNvPr id="291" name="Google Shape;291;p19"/>
          <p:cNvPicPr preferRelativeResize="0"/>
          <p:nvPr>
            <p:ph idx="1" type="body"/>
          </p:nvPr>
        </p:nvPicPr>
        <p:blipFill rotWithShape="1">
          <a:blip r:embed="rId3">
            <a:alphaModFix/>
          </a:blip>
          <a:srcRect b="0" l="0" r="0" t="0"/>
          <a:stretch/>
        </p:blipFill>
        <p:spPr>
          <a:xfrm>
            <a:off x="381000" y="1600200"/>
            <a:ext cx="3876675" cy="2600325"/>
          </a:xfrm>
          <a:prstGeom prst="rect">
            <a:avLst/>
          </a:prstGeom>
          <a:noFill/>
          <a:ln>
            <a:noFill/>
          </a:ln>
        </p:spPr>
      </p:pic>
      <p:pic>
        <p:nvPicPr>
          <p:cNvPr id="292" name="Google Shape;292;p19"/>
          <p:cNvPicPr preferRelativeResize="0"/>
          <p:nvPr/>
        </p:nvPicPr>
        <p:blipFill rotWithShape="1">
          <a:blip r:embed="rId4">
            <a:alphaModFix/>
          </a:blip>
          <a:srcRect b="0" l="0" r="0" t="0"/>
          <a:stretch/>
        </p:blipFill>
        <p:spPr>
          <a:xfrm>
            <a:off x="5334000" y="1657350"/>
            <a:ext cx="2562225" cy="1771650"/>
          </a:xfrm>
          <a:prstGeom prst="rect">
            <a:avLst/>
          </a:prstGeom>
          <a:noFill/>
          <a:ln>
            <a:noFill/>
          </a:ln>
        </p:spPr>
      </p:pic>
      <p:pic>
        <p:nvPicPr>
          <p:cNvPr id="293" name="Google Shape;293;p19"/>
          <p:cNvPicPr preferRelativeResize="0"/>
          <p:nvPr/>
        </p:nvPicPr>
        <p:blipFill rotWithShape="1">
          <a:blip r:embed="rId5">
            <a:alphaModFix/>
          </a:blip>
          <a:srcRect b="0" l="0" r="0" t="0"/>
          <a:stretch/>
        </p:blipFill>
        <p:spPr>
          <a:xfrm>
            <a:off x="825627" y="4343400"/>
            <a:ext cx="7486650" cy="20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idx="1" type="subTitle"/>
          </p:nvPr>
        </p:nvSpPr>
        <p:spPr>
          <a:xfrm>
            <a:off x="457200" y="2819400"/>
            <a:ext cx="80772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lang="en-US" sz="2400"/>
              <a:t>WHITE BOX TESTING TECHNIQUES</a:t>
            </a:r>
            <a:endParaRPr/>
          </a:p>
        </p:txBody>
      </p:sp>
      <p:sp>
        <p:nvSpPr>
          <p:cNvPr id="173" name="Google Shape;173;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Dynamic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Loop Testing (Simple Loop)</a:t>
            </a:r>
            <a:endParaRPr/>
          </a:p>
        </p:txBody>
      </p:sp>
      <p:sp>
        <p:nvSpPr>
          <p:cNvPr id="299" name="Google Shape;299;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Check whether you can bypass the loop or not. If the test case for bypassing the loop is executed and, still you enter inside the loop, it means there is a bug. </a:t>
            </a:r>
            <a:endParaRPr/>
          </a:p>
          <a:p>
            <a:pPr indent="-274347" lvl="0" marL="274320" rtl="0" algn="l">
              <a:spcBef>
                <a:spcPts val="499"/>
              </a:spcBef>
              <a:spcAft>
                <a:spcPts val="0"/>
              </a:spcAft>
              <a:buSzPct val="85000"/>
              <a:buChar char="⚫"/>
            </a:pPr>
            <a:r>
              <a:rPr lang="en-US"/>
              <a:t>Check whether the loop control variable is negative. </a:t>
            </a:r>
            <a:endParaRPr/>
          </a:p>
          <a:p>
            <a:pPr indent="-274347" lvl="0" marL="274320" rtl="0" algn="l">
              <a:spcBef>
                <a:spcPts val="499"/>
              </a:spcBef>
              <a:spcAft>
                <a:spcPts val="0"/>
              </a:spcAft>
              <a:buSzPct val="85000"/>
              <a:buChar char="⚫"/>
            </a:pPr>
            <a:r>
              <a:rPr lang="en-US"/>
              <a:t>Write one test case that executes the statements inside the loop. </a:t>
            </a:r>
            <a:endParaRPr/>
          </a:p>
          <a:p>
            <a:pPr indent="-274347" lvl="0" marL="274320" rtl="0" algn="l">
              <a:spcBef>
                <a:spcPts val="499"/>
              </a:spcBef>
              <a:spcAft>
                <a:spcPts val="0"/>
              </a:spcAft>
              <a:buSzPct val="85000"/>
              <a:buChar char="⚫"/>
            </a:pPr>
            <a:r>
              <a:rPr lang="en-US"/>
              <a:t>Write test cases for a typical number of iterations through the loop.</a:t>
            </a:r>
            <a:endParaRPr/>
          </a:p>
          <a:p>
            <a:pPr indent="-274347" lvl="0" marL="274320" rtl="0" algn="l">
              <a:spcBef>
                <a:spcPts val="499"/>
              </a:spcBef>
              <a:spcAft>
                <a:spcPts val="0"/>
              </a:spcAft>
              <a:buSzPct val="85000"/>
              <a:buChar char="⚫"/>
            </a:pPr>
            <a:r>
              <a:rPr lang="en-US"/>
              <a:t>Write test cases for checking the boundary values of the maximum and minimum number of iterations defined (say min and max) in the loop. It means we should test for min, min+1, min−1, max−1, max, and max+1 number of iterations through the loop.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Loop Testing (Nested Loop)</a:t>
            </a:r>
            <a:endParaRPr/>
          </a:p>
        </p:txBody>
      </p:sp>
      <p:sp>
        <p:nvSpPr>
          <p:cNvPr id="305" name="Google Shape;305;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Adopt the approach of simple tests to test the nested loops</a:t>
            </a:r>
            <a:endParaRPr/>
          </a:p>
          <a:p>
            <a:pPr indent="-274320" lvl="0" marL="274320" rtl="0" algn="l">
              <a:spcBef>
                <a:spcPts val="540"/>
              </a:spcBef>
              <a:spcAft>
                <a:spcPts val="0"/>
              </a:spcAft>
              <a:buSzPts val="2295"/>
              <a:buChar char="⚫"/>
            </a:pPr>
            <a:r>
              <a:rPr lang="en-US"/>
              <a:t>Start with the innermost loops while holding outer loops to their minimum values</a:t>
            </a:r>
            <a:endParaRPr/>
          </a:p>
          <a:p>
            <a:pPr indent="-274320" lvl="0" marL="274320" rtl="0" algn="l">
              <a:spcBef>
                <a:spcPts val="540"/>
              </a:spcBef>
              <a:spcAft>
                <a:spcPts val="0"/>
              </a:spcAft>
              <a:buSzPts val="2295"/>
              <a:buChar char="⚫"/>
            </a:pPr>
            <a:r>
              <a:rPr lang="en-US"/>
              <a:t>Continue this outward in this manner until all loops have been covered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Data Flow Testing</a:t>
            </a:r>
            <a:endParaRPr/>
          </a:p>
        </p:txBody>
      </p:sp>
      <p:pic>
        <p:nvPicPr>
          <p:cNvPr id="311" name="Google Shape;311;p22"/>
          <p:cNvPicPr preferRelativeResize="0"/>
          <p:nvPr>
            <p:ph idx="1" type="body"/>
          </p:nvPr>
        </p:nvPicPr>
        <p:blipFill rotWithShape="1">
          <a:blip r:embed="rId3">
            <a:alphaModFix/>
          </a:blip>
          <a:srcRect b="0" l="0" r="0" t="0"/>
          <a:stretch/>
        </p:blipFill>
        <p:spPr>
          <a:xfrm>
            <a:off x="2133600" y="1981200"/>
            <a:ext cx="4683335" cy="1350962"/>
          </a:xfrm>
          <a:prstGeom prst="rect">
            <a:avLst/>
          </a:prstGeom>
          <a:noFill/>
          <a:ln>
            <a:noFill/>
          </a:ln>
        </p:spPr>
      </p:pic>
      <p:sp>
        <p:nvSpPr>
          <p:cNvPr id="312" name="Google Shape;312;p22"/>
          <p:cNvSpPr txBox="1"/>
          <p:nvPr/>
        </p:nvSpPr>
        <p:spPr>
          <a:xfrm>
            <a:off x="3657600" y="4343400"/>
            <a:ext cx="23230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Georgia"/>
                <a:ea typeface="Georgia"/>
                <a:cs typeface="Georgia"/>
                <a:sym typeface="Georgia"/>
              </a:rPr>
              <a:t>Potential Bug</a:t>
            </a:r>
            <a:endParaRPr/>
          </a:p>
        </p:txBody>
      </p:sp>
      <p:cxnSp>
        <p:nvCxnSpPr>
          <p:cNvPr id="313" name="Google Shape;313;p22"/>
          <p:cNvCxnSpPr/>
          <p:nvPr/>
        </p:nvCxnSpPr>
        <p:spPr>
          <a:xfrm rot="10800000">
            <a:off x="3276600" y="3124200"/>
            <a:ext cx="2209800" cy="1201610"/>
          </a:xfrm>
          <a:prstGeom prst="straightConnector1">
            <a:avLst/>
          </a:prstGeom>
          <a:noFill/>
          <a:ln cap="flat" cmpd="sng" w="57150">
            <a:solidFill>
              <a:schemeClr val="accent1"/>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Of A Data Object</a:t>
            </a:r>
            <a:endParaRPr/>
          </a:p>
        </p:txBody>
      </p:sp>
      <p:sp>
        <p:nvSpPr>
          <p:cNvPr id="319" name="Google Shape;319;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785"/>
              <a:buChar char="⚫"/>
            </a:pPr>
            <a:r>
              <a:rPr b="1" lang="en-US" sz="2100"/>
              <a:t>Defined (d): </a:t>
            </a:r>
            <a:r>
              <a:rPr lang="en-US" sz="2100"/>
              <a:t>A data object is called defined when it is initialized, i.e. when it is on the left side of an assignment statement. Defined state can also be used to mean that a file has been opened, a dynamically allocated object has been allocated, something is pushed onto the stack, a record written, and so on [9].</a:t>
            </a:r>
            <a:endParaRPr/>
          </a:p>
          <a:p>
            <a:pPr indent="-274320" lvl="0" marL="274320" rtl="0" algn="l">
              <a:spcBef>
                <a:spcPts val="420"/>
              </a:spcBef>
              <a:spcAft>
                <a:spcPts val="0"/>
              </a:spcAft>
              <a:buSzPts val="1785"/>
              <a:buChar char="⚫"/>
            </a:pPr>
            <a:r>
              <a:rPr b="1" lang="en-US" sz="2100"/>
              <a:t>Killed/Undefined/Released (k): </a:t>
            </a:r>
            <a:r>
              <a:rPr lang="en-US" sz="2100"/>
              <a:t>When the data has been reinitialized or the scope of a loop control variable finishes, i.e. exiting the loop or memory is released dynamically or a file has been closed.</a:t>
            </a:r>
            <a:endParaRPr/>
          </a:p>
          <a:p>
            <a:pPr indent="-274320" lvl="0" marL="274320" rtl="0" algn="l">
              <a:spcBef>
                <a:spcPts val="420"/>
              </a:spcBef>
              <a:spcAft>
                <a:spcPts val="0"/>
              </a:spcAft>
              <a:buSzPts val="1785"/>
              <a:buChar char="⚫"/>
            </a:pPr>
            <a:r>
              <a:rPr b="1" lang="en-US" sz="2100"/>
              <a:t>Usage (u): </a:t>
            </a:r>
            <a:r>
              <a:rPr lang="en-US" sz="2100"/>
              <a:t>When the data object is on the right side of assignment or used as a control variable in a loop, or in an expression used to evaluate the control flow of a case statement, or as a pointer to an object, etc. In general, we say that the usage is either computational use (c-use) or predicate use (p-use).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Data-Flow Anomalies</a:t>
            </a:r>
            <a:endParaRPr/>
          </a:p>
        </p:txBody>
      </p:sp>
      <p:pic>
        <p:nvPicPr>
          <p:cNvPr id="325" name="Google Shape;325;p24"/>
          <p:cNvPicPr preferRelativeResize="0"/>
          <p:nvPr>
            <p:ph idx="1" type="body"/>
          </p:nvPr>
        </p:nvPicPr>
        <p:blipFill rotWithShape="1">
          <a:blip r:embed="rId3">
            <a:alphaModFix/>
          </a:blip>
          <a:srcRect b="0" l="0" r="0" t="0"/>
          <a:stretch/>
        </p:blipFill>
        <p:spPr>
          <a:xfrm>
            <a:off x="301625" y="1660868"/>
            <a:ext cx="8504238" cy="43046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Data-Flow Anomalies</a:t>
            </a:r>
            <a:endParaRPr/>
          </a:p>
        </p:txBody>
      </p:sp>
      <p:sp>
        <p:nvSpPr>
          <p:cNvPr id="331" name="Google Shape;331;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~x: indicates all prior actions are not of interest to x.</a:t>
            </a:r>
            <a:endParaRPr/>
          </a:p>
          <a:p>
            <a:pPr indent="-274320" lvl="0" marL="274320" rtl="0" algn="l">
              <a:spcBef>
                <a:spcPts val="540"/>
              </a:spcBef>
              <a:spcAft>
                <a:spcPts val="0"/>
              </a:spcAft>
              <a:buSzPts val="2295"/>
              <a:buChar char="⚫"/>
            </a:pPr>
            <a:r>
              <a:rPr lang="en-US"/>
              <a:t>x~ : indicates all post actions are not of interest to x.</a:t>
            </a:r>
            <a:endParaRPr/>
          </a:p>
        </p:txBody>
      </p:sp>
      <p:pic>
        <p:nvPicPr>
          <p:cNvPr id="332" name="Google Shape;332;p25"/>
          <p:cNvPicPr preferRelativeResize="0"/>
          <p:nvPr/>
        </p:nvPicPr>
        <p:blipFill rotWithShape="1">
          <a:blip r:embed="rId3">
            <a:alphaModFix/>
          </a:blip>
          <a:srcRect b="0" l="0" r="0" t="0"/>
          <a:stretch/>
        </p:blipFill>
        <p:spPr>
          <a:xfrm>
            <a:off x="376999" y="2743200"/>
            <a:ext cx="8353425" cy="296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Data Flow Testing</a:t>
            </a:r>
            <a:endParaRPr/>
          </a:p>
        </p:txBody>
      </p:sp>
      <p:pic>
        <p:nvPicPr>
          <p:cNvPr id="338" name="Google Shape;338;p26"/>
          <p:cNvPicPr preferRelativeResize="0"/>
          <p:nvPr>
            <p:ph idx="1" type="body"/>
          </p:nvPr>
        </p:nvPicPr>
        <p:blipFill rotWithShape="1">
          <a:blip r:embed="rId3">
            <a:alphaModFix/>
          </a:blip>
          <a:srcRect b="0" l="0" r="0" t="0"/>
          <a:stretch/>
        </p:blipFill>
        <p:spPr>
          <a:xfrm>
            <a:off x="301752" y="1447800"/>
            <a:ext cx="3806952" cy="4572000"/>
          </a:xfrm>
          <a:prstGeom prst="rect">
            <a:avLst/>
          </a:prstGeom>
          <a:noFill/>
          <a:ln>
            <a:noFill/>
          </a:ln>
        </p:spPr>
      </p:pic>
      <p:graphicFrame>
        <p:nvGraphicFramePr>
          <p:cNvPr id="339" name="Google Shape;339;p26"/>
          <p:cNvGraphicFramePr/>
          <p:nvPr/>
        </p:nvGraphicFramePr>
        <p:xfrm>
          <a:off x="4191000" y="2143760"/>
          <a:ext cx="3000000" cy="3000000"/>
        </p:xfrm>
        <a:graphic>
          <a:graphicData uri="http://schemas.openxmlformats.org/drawingml/2006/table">
            <a:tbl>
              <a:tblPr bandRow="1" firstRow="1">
                <a:noFill/>
                <a:tableStyleId>{8CD89AE5-950E-42E4-A9CF-6003749D2BEE}</a:tableStyleId>
              </a:tblPr>
              <a:tblGrid>
                <a:gridCol w="1048275"/>
                <a:gridCol w="2109625"/>
                <a:gridCol w="1578950"/>
              </a:tblGrid>
              <a:tr h="370850">
                <a:tc>
                  <a:txBody>
                    <a:bodyPr/>
                    <a:lstStyle/>
                    <a:p>
                      <a:pPr indent="0" lvl="0" marL="0" marR="0" rtl="0" algn="l">
                        <a:spcBef>
                          <a:spcPts val="0"/>
                        </a:spcBef>
                        <a:spcAft>
                          <a:spcPts val="0"/>
                        </a:spcAft>
                        <a:buNone/>
                      </a:pPr>
                      <a:r>
                        <a:rPr lang="en-US" sz="1600" u="none" cap="none" strike="noStrike"/>
                        <a:t>Pattern</a:t>
                      </a:r>
                      <a:endParaRPr/>
                    </a:p>
                  </a:txBody>
                  <a:tcPr marT="45725" marB="45725" marR="91450" marL="91450"/>
                </a:tc>
                <a:tc>
                  <a:txBody>
                    <a:bodyPr/>
                    <a:lstStyle/>
                    <a:p>
                      <a:pPr indent="0" lvl="0" marL="0" marR="0" rtl="0" algn="l">
                        <a:spcBef>
                          <a:spcPts val="0"/>
                        </a:spcBef>
                        <a:spcAft>
                          <a:spcPts val="0"/>
                        </a:spcAft>
                        <a:buNone/>
                      </a:pPr>
                      <a:r>
                        <a:rPr lang="en-US" sz="1600"/>
                        <a:t>Line Number</a:t>
                      </a:r>
                      <a:endParaRPr/>
                    </a:p>
                  </a:txBody>
                  <a:tcPr marT="45725" marB="45725" marR="91450" marL="91450"/>
                </a:tc>
                <a:tc>
                  <a:txBody>
                    <a:bodyPr/>
                    <a:lstStyle/>
                    <a:p>
                      <a:pPr indent="0" lvl="0" marL="0" marR="0" rtl="0" algn="l">
                        <a:spcBef>
                          <a:spcPts val="0"/>
                        </a:spcBef>
                        <a:spcAft>
                          <a:spcPts val="0"/>
                        </a:spcAft>
                        <a:buNone/>
                      </a:pPr>
                      <a:r>
                        <a:rPr lang="en-US" sz="1600"/>
                        <a:t>Explanation</a:t>
                      </a:r>
                      <a:endParaRPr/>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Normal Case, Allowed</a:t>
                      </a:r>
                      <a:endParaRPr/>
                    </a:p>
                  </a:txBody>
                  <a:tcPr marT="45725" marB="45725" marR="91450" marL="91450"/>
                </a:tc>
              </a:tr>
              <a:tr h="370850">
                <a:tc>
                  <a:txBody>
                    <a:bodyPr/>
                    <a:lstStyle/>
                    <a:p>
                      <a:pPr indent="0" lvl="0" marL="0" marR="0" rtl="0" algn="l">
                        <a:spcBef>
                          <a:spcPts val="0"/>
                        </a:spcBef>
                        <a:spcAft>
                          <a:spcPts val="0"/>
                        </a:spcAft>
                        <a:buNone/>
                      </a:pPr>
                      <a:r>
                        <a:rPr lang="en-US" sz="1800"/>
                        <a:t>du</a:t>
                      </a:r>
                      <a:endParaRPr/>
                    </a:p>
                  </a:txBody>
                  <a:tcPr marT="45725" marB="45725" marR="91450" marL="91450"/>
                </a:tc>
                <a:tc>
                  <a:txBody>
                    <a:bodyPr/>
                    <a:lstStyle/>
                    <a:p>
                      <a:pPr indent="0" lvl="0" marL="0" marR="0" rtl="0" algn="l">
                        <a:spcBef>
                          <a:spcPts val="0"/>
                        </a:spcBef>
                        <a:spcAft>
                          <a:spcPts val="0"/>
                        </a:spcAft>
                        <a:buNone/>
                      </a:pPr>
                      <a:r>
                        <a:rPr lang="en-US" sz="1800"/>
                        <a:t>3-4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lang="en-US" sz="1800"/>
                        <a:t>Normal Case, Allowed</a:t>
                      </a:r>
                      <a:endParaRPr/>
                    </a:p>
                  </a:txBody>
                  <a:tcPr marT="45725" marB="45725" marR="91450" marL="91450"/>
                </a:tc>
              </a:tr>
              <a:tr h="370850">
                <a:tc>
                  <a:txBody>
                    <a:bodyPr/>
                    <a:lstStyle/>
                    <a:p>
                      <a:pPr indent="0" lvl="0" marL="0" marR="0" rtl="0" algn="l">
                        <a:spcBef>
                          <a:spcPts val="0"/>
                        </a:spcBef>
                        <a:spcAft>
                          <a:spcPts val="0"/>
                        </a:spcAft>
                        <a:buNone/>
                      </a:pPr>
                      <a:r>
                        <a:rPr lang="en-US" sz="1800"/>
                        <a:t>uu </a:t>
                      </a:r>
                      <a:endParaRPr/>
                    </a:p>
                  </a:txBody>
                  <a:tcPr marT="45725" marB="45725" marR="91450" marL="91450"/>
                </a:tc>
                <a:tc>
                  <a:txBody>
                    <a:bodyPr/>
                    <a:lstStyle/>
                    <a:p>
                      <a:pPr indent="0" lvl="0" marL="0" marR="0" rtl="0" algn="l">
                        <a:spcBef>
                          <a:spcPts val="0"/>
                        </a:spcBef>
                        <a:spcAft>
                          <a:spcPts val="0"/>
                        </a:spcAft>
                        <a:buNone/>
                      </a:pPr>
                      <a:r>
                        <a:rPr lang="en-US" sz="1800"/>
                        <a:t>4-6, 6-7, 7-14, 4-12, 12-14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lang="en-US" sz="1800"/>
                        <a:t>Normal Case, Allowed</a:t>
                      </a:r>
                      <a:endParaRPr/>
                    </a:p>
                  </a:txBody>
                  <a:tcPr marT="45725" marB="45725" marR="91450" marL="91450"/>
                </a:tc>
              </a:tr>
              <a:tr h="370850">
                <a:tc>
                  <a:txBody>
                    <a:bodyPr/>
                    <a:lstStyle/>
                    <a:p>
                      <a:pPr indent="0" lvl="0" marL="0" marR="0" rtl="0" algn="l">
                        <a:spcBef>
                          <a:spcPts val="0"/>
                        </a:spcBef>
                        <a:spcAft>
                          <a:spcPts val="0"/>
                        </a:spcAft>
                        <a:buNone/>
                      </a:pPr>
                      <a:r>
                        <a:rPr lang="en-US" sz="1800"/>
                        <a:t>uk</a:t>
                      </a:r>
                      <a:endParaRPr sz="1800"/>
                    </a:p>
                  </a:txBody>
                  <a:tcPr marT="45725" marB="45725" marR="91450" marL="91450"/>
                </a:tc>
                <a:tc>
                  <a:txBody>
                    <a:bodyPr/>
                    <a:lstStyle/>
                    <a:p>
                      <a:pPr indent="0" lvl="0" marL="0" marR="0" rtl="0" algn="l">
                        <a:spcBef>
                          <a:spcPts val="0"/>
                        </a:spcBef>
                        <a:spcAft>
                          <a:spcPts val="0"/>
                        </a:spcAft>
                        <a:buNone/>
                      </a:pPr>
                      <a:r>
                        <a:rPr lang="en-US" sz="1800"/>
                        <a:t>14-16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lang="en-US" sz="1800"/>
                        <a:t>Normal Case, Allowed</a:t>
                      </a:r>
                      <a:endParaRPr/>
                    </a:p>
                  </a:txBody>
                  <a:tcPr marT="45725" marB="45725" marR="91450" marL="91450"/>
                </a:tc>
              </a:tr>
              <a:tr h="370850">
                <a:tc>
                  <a:txBody>
                    <a:bodyPr/>
                    <a:lstStyle/>
                    <a:p>
                      <a:pPr indent="0" lvl="0" marL="0" marR="0" rtl="0" algn="l">
                        <a:spcBef>
                          <a:spcPts val="0"/>
                        </a:spcBef>
                        <a:spcAft>
                          <a:spcPts val="0"/>
                        </a:spcAft>
                        <a:buNone/>
                      </a:pPr>
                      <a:r>
                        <a:rPr lang="en-US" sz="1800"/>
                        <a:t>K~</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lang="en-US" sz="1800"/>
                        <a:t>Normal Case, Allowed</a:t>
                      </a:r>
                      <a:endParaRPr/>
                    </a:p>
                  </a:txBody>
                  <a:tcPr marT="45725" marB="45725" marR="91450" marL="91450"/>
                </a:tc>
              </a:tr>
            </a:tbl>
          </a:graphicData>
        </a:graphic>
      </p:graphicFrame>
      <p:sp>
        <p:nvSpPr>
          <p:cNvPr id="340" name="Google Shape;340;p26"/>
          <p:cNvSpPr txBox="1"/>
          <p:nvPr/>
        </p:nvSpPr>
        <p:spPr>
          <a:xfrm>
            <a:off x="5334000" y="1600200"/>
            <a:ext cx="22044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Georgia"/>
                <a:ea typeface="Georgia"/>
                <a:cs typeface="Georgia"/>
                <a:sym typeface="Georgia"/>
              </a:rPr>
              <a:t>For Variable bs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Mutation Testing</a:t>
            </a:r>
            <a:endParaRPr/>
          </a:p>
        </p:txBody>
      </p:sp>
      <p:sp>
        <p:nvSpPr>
          <p:cNvPr id="346" name="Google Shape;346;p28"/>
          <p:cNvSpPr txBox="1"/>
          <p:nvPr>
            <p:ph idx="1" type="body"/>
          </p:nvPr>
        </p:nvSpPr>
        <p:spPr>
          <a:xfrm>
            <a:off x="301752" y="1527048"/>
            <a:ext cx="3355848"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if (a &gt; b)</a:t>
            </a:r>
            <a:endParaRPr/>
          </a:p>
          <a:p>
            <a:pPr indent="-274320" lvl="0" marL="274320" rtl="0" algn="l">
              <a:spcBef>
                <a:spcPts val="540"/>
              </a:spcBef>
              <a:spcAft>
                <a:spcPts val="0"/>
              </a:spcAft>
              <a:buSzPts val="2295"/>
              <a:buChar char="⚫"/>
            </a:pPr>
            <a:r>
              <a:rPr lang="en-US"/>
              <a:t>  x = x + y;</a:t>
            </a:r>
            <a:endParaRPr/>
          </a:p>
          <a:p>
            <a:pPr indent="-274320" lvl="0" marL="274320" rtl="0" algn="l">
              <a:spcBef>
                <a:spcPts val="540"/>
              </a:spcBef>
              <a:spcAft>
                <a:spcPts val="0"/>
              </a:spcAft>
              <a:buSzPts val="2295"/>
              <a:buChar char="⚫"/>
            </a:pPr>
            <a:r>
              <a:rPr lang="en-US"/>
              <a:t>else</a:t>
            </a:r>
            <a:endParaRPr/>
          </a:p>
          <a:p>
            <a:pPr indent="-274320" lvl="0" marL="274320" rtl="0" algn="l">
              <a:spcBef>
                <a:spcPts val="540"/>
              </a:spcBef>
              <a:spcAft>
                <a:spcPts val="0"/>
              </a:spcAft>
              <a:buSzPts val="2295"/>
              <a:buChar char="⚫"/>
            </a:pPr>
            <a:r>
              <a:rPr lang="en-US"/>
              <a:t>  x = y;</a:t>
            </a:r>
            <a:endParaRPr/>
          </a:p>
          <a:p>
            <a:pPr indent="-274320" lvl="0" marL="274320" rtl="0" algn="l">
              <a:spcBef>
                <a:spcPts val="540"/>
              </a:spcBef>
              <a:spcAft>
                <a:spcPts val="0"/>
              </a:spcAft>
              <a:buSzPts val="2295"/>
              <a:buChar char="⚫"/>
            </a:pPr>
            <a:r>
              <a:rPr lang="en-US"/>
              <a:t>printf(“%d”, x);</a:t>
            </a:r>
            <a:endParaRPr/>
          </a:p>
        </p:txBody>
      </p:sp>
      <p:sp>
        <p:nvSpPr>
          <p:cNvPr id="347" name="Google Shape;347;p28"/>
          <p:cNvSpPr txBox="1"/>
          <p:nvPr/>
        </p:nvSpPr>
        <p:spPr>
          <a:xfrm>
            <a:off x="4724400" y="1600200"/>
            <a:ext cx="35052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M1:x = x – y;</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M2:x = x / y;</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M3:x = x + 1;</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M4:printf(“%d”, y);</a:t>
            </a:r>
            <a:endParaRPr sz="2800">
              <a:solidFill>
                <a:schemeClr val="dk1"/>
              </a:solidFill>
              <a:latin typeface="Georgia"/>
              <a:ea typeface="Georgia"/>
              <a:cs typeface="Georgia"/>
              <a:sym typeface="Georgia"/>
            </a:endParaRPr>
          </a:p>
        </p:txBody>
      </p:sp>
      <p:graphicFrame>
        <p:nvGraphicFramePr>
          <p:cNvPr id="348" name="Google Shape;348;p28"/>
          <p:cNvGraphicFramePr/>
          <p:nvPr/>
        </p:nvGraphicFramePr>
        <p:xfrm>
          <a:off x="2438402" y="4052057"/>
          <a:ext cx="3000000" cy="3000000"/>
        </p:xfrm>
        <a:graphic>
          <a:graphicData uri="http://schemas.openxmlformats.org/drawingml/2006/table">
            <a:tbl>
              <a:tblPr bandRow="1" firstRow="1">
                <a:noFill/>
                <a:tableStyleId>{8CD89AE5-950E-42E4-A9CF-6003749D2BEE}</a:tableStyleId>
              </a:tblPr>
              <a:tblGrid>
                <a:gridCol w="1219200"/>
                <a:gridCol w="609600"/>
                <a:gridCol w="762000"/>
                <a:gridCol w="2286000"/>
                <a:gridCol w="1219200"/>
              </a:tblGrid>
              <a:tr h="370850">
                <a:tc>
                  <a:txBody>
                    <a:bodyPr/>
                    <a:lstStyle/>
                    <a:p>
                      <a:pPr indent="0" lvl="0" marL="0" marR="0" rtl="0" algn="l">
                        <a:spcBef>
                          <a:spcPts val="0"/>
                        </a:spcBef>
                        <a:spcAft>
                          <a:spcPts val="0"/>
                        </a:spcAft>
                        <a:buNone/>
                      </a:pPr>
                      <a:r>
                        <a:rPr lang="en-US" sz="1800"/>
                        <a:t>Test Case ID</a:t>
                      </a:r>
                      <a:endParaRPr/>
                    </a:p>
                  </a:txBody>
                  <a:tcPr marT="45725" marB="45725" marR="91450" marL="91450"/>
                </a:tc>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Initial Program Result</a:t>
                      </a:r>
                      <a:endParaRPr/>
                    </a:p>
                  </a:txBody>
                  <a:tcPr marT="45725" marB="45725" marR="91450" marL="91450"/>
                </a:tc>
                <a:tc>
                  <a:txBody>
                    <a:bodyPr/>
                    <a:lstStyle/>
                    <a:p>
                      <a:pPr indent="0" lvl="0" marL="0" marR="0" rtl="0" algn="l">
                        <a:spcBef>
                          <a:spcPts val="0"/>
                        </a:spcBef>
                        <a:spcAft>
                          <a:spcPts val="0"/>
                        </a:spcAft>
                        <a:buNone/>
                      </a:pPr>
                      <a:r>
                        <a:rPr lang="en-US" sz="1800"/>
                        <a:t>Mutant Result</a:t>
                      </a:r>
                      <a:endParaRPr/>
                    </a:p>
                  </a:txBody>
                  <a:tcPr marT="45725" marB="45725" marR="91450" marL="91450"/>
                </a:tc>
              </a:tr>
              <a:tr h="370850">
                <a:tc>
                  <a:txBody>
                    <a:bodyPr/>
                    <a:lstStyle/>
                    <a:p>
                      <a:pPr indent="0" lvl="0" marL="0" marR="0" rtl="0" algn="l">
                        <a:spcBef>
                          <a:spcPts val="0"/>
                        </a:spcBef>
                        <a:spcAft>
                          <a:spcPts val="0"/>
                        </a:spcAft>
                        <a:buNone/>
                      </a:pPr>
                      <a:r>
                        <a:rPr lang="en-US" sz="1800"/>
                        <a:t>TD1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0 (M1)</a:t>
                      </a:r>
                      <a:endParaRPr/>
                    </a:p>
                  </a:txBody>
                  <a:tcPr marT="45725" marB="45725" marR="91450" marL="91450"/>
                </a:tc>
              </a:tr>
              <a:tr h="370850">
                <a:tc>
                  <a:txBody>
                    <a:bodyPr/>
                    <a:lstStyle/>
                    <a:p>
                      <a:pPr indent="0" lvl="0" marL="0" marR="0" rtl="0" algn="l">
                        <a:spcBef>
                          <a:spcPts val="0"/>
                        </a:spcBef>
                        <a:spcAft>
                          <a:spcPts val="0"/>
                        </a:spcAft>
                        <a:buNone/>
                      </a:pPr>
                      <a:r>
                        <a:rPr lang="en-US" sz="1800"/>
                        <a:t>TD2</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1.4 (M2)</a:t>
                      </a:r>
                      <a:endParaRPr/>
                    </a:p>
                  </a:txBody>
                  <a:tcPr marT="45725" marB="45725" marR="91450" marL="91450"/>
                </a:tc>
              </a:tr>
              <a:tr h="370850">
                <a:tc>
                  <a:txBody>
                    <a:bodyPr/>
                    <a:lstStyle/>
                    <a:p>
                      <a:pPr indent="0" lvl="0" marL="0" marR="0" rtl="0" algn="l">
                        <a:spcBef>
                          <a:spcPts val="0"/>
                        </a:spcBef>
                        <a:spcAft>
                          <a:spcPts val="0"/>
                        </a:spcAft>
                        <a:buNone/>
                      </a:pPr>
                      <a:r>
                        <a:rPr lang="en-US" sz="1800"/>
                        <a:t>TD3</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 (M3)</a:t>
                      </a:r>
                      <a:endParaRPr/>
                    </a:p>
                  </a:txBody>
                  <a:tcPr marT="45725" marB="45725" marR="91450" marL="91450"/>
                </a:tc>
              </a:tr>
              <a:tr h="370850">
                <a:tc>
                  <a:txBody>
                    <a:bodyPr/>
                    <a:lstStyle/>
                    <a:p>
                      <a:pPr indent="0" lvl="0" marL="0" marR="0" rtl="0" algn="l">
                        <a:spcBef>
                          <a:spcPts val="0"/>
                        </a:spcBef>
                        <a:spcAft>
                          <a:spcPts val="0"/>
                        </a:spcAft>
                        <a:buNone/>
                      </a:pPr>
                      <a:r>
                        <a:rPr lang="en-US" sz="1800"/>
                        <a:t>TD4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2 (M4)</a:t>
                      </a:r>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Mutation Testing</a:t>
            </a:r>
            <a:endParaRPr/>
          </a:p>
        </p:txBody>
      </p:sp>
      <p:sp>
        <p:nvSpPr>
          <p:cNvPr id="354" name="Google Shape;354;p2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Mutation testing is the process of mutating some segment of code (putting some error in the code) and then, testing this mutated code with some test data. If the test data is able to detect the mutations in the code, then the test data is quite good, otherwise we must focus on the quality of test data. Therefore, mutation testing helps a user create test data by interacting with the user to iteratively strengthen the quality of test data.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9"/>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END OF CHAPTER</a:t>
            </a:r>
            <a:endParaRPr/>
          </a:p>
        </p:txBody>
      </p:sp>
      <p:sp>
        <p:nvSpPr>
          <p:cNvPr id="360" name="Google Shape;360;p29"/>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White Box Testing</a:t>
            </a:r>
            <a:endParaRPr/>
          </a:p>
        </p:txBody>
      </p:sp>
      <p:sp>
        <p:nvSpPr>
          <p:cNvPr id="179" name="Google Shape;179;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95"/>
              <a:buNone/>
            </a:pPr>
            <a:r>
              <a:rPr lang="en-US"/>
              <a:t>White-box testing techniques are used for testing the module for initial stage testing. Black-box testing is the second stage for testing the software. Though test cases for black box can be designed earlier than white-box test cases, they cannot be executed until the code is produced and checked using white-box testing techniques. Thus, white-box testing is not an alternative but an essential stage.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Logic Coverage Criteria</a:t>
            </a:r>
            <a:endParaRPr/>
          </a:p>
        </p:txBody>
      </p:sp>
      <p:sp>
        <p:nvSpPr>
          <p:cNvPr id="185" name="Google Shape;185;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Structural testing considers the program code, and test cases are designed based on the logic of the program such that every element of the logic is covered. Therefore the intention in white-box testing is to cover the whole logic. The basic forms of logic coverage are</a:t>
            </a:r>
            <a:endParaRPr/>
          </a:p>
          <a:p>
            <a:pPr indent="-274320" lvl="1" marL="548640" rtl="0" algn="l">
              <a:spcBef>
                <a:spcPts val="440"/>
              </a:spcBef>
              <a:spcAft>
                <a:spcPts val="0"/>
              </a:spcAft>
              <a:buSzPts val="1540"/>
              <a:buChar char="⚪"/>
            </a:pPr>
            <a:r>
              <a:rPr lang="en-US"/>
              <a:t>Statement Coverage</a:t>
            </a:r>
            <a:endParaRPr/>
          </a:p>
          <a:p>
            <a:pPr indent="-274320" lvl="1" marL="548640" rtl="0" algn="l">
              <a:spcBef>
                <a:spcPts val="440"/>
              </a:spcBef>
              <a:spcAft>
                <a:spcPts val="0"/>
              </a:spcAft>
              <a:buSzPts val="1540"/>
              <a:buChar char="⚪"/>
            </a:pPr>
            <a:r>
              <a:rPr lang="en-US"/>
              <a:t>Decision or Branch Coverage</a:t>
            </a:r>
            <a:endParaRPr/>
          </a:p>
          <a:p>
            <a:pPr indent="-274320" lvl="1" marL="548640" rtl="0" algn="l">
              <a:spcBef>
                <a:spcPts val="440"/>
              </a:spcBef>
              <a:spcAft>
                <a:spcPts val="0"/>
              </a:spcAft>
              <a:buSzPts val="1540"/>
              <a:buChar char="⚪"/>
            </a:pPr>
            <a:r>
              <a:rPr lang="en-US"/>
              <a:t>Condition Coverage</a:t>
            </a:r>
            <a:endParaRPr/>
          </a:p>
          <a:p>
            <a:pPr indent="-274320" lvl="1" marL="548640" rtl="0" algn="l">
              <a:spcBef>
                <a:spcPts val="440"/>
              </a:spcBef>
              <a:spcAft>
                <a:spcPts val="0"/>
              </a:spcAft>
              <a:buSzPts val="1540"/>
              <a:buChar char="⚪"/>
            </a:pPr>
            <a:r>
              <a:rPr lang="en-US"/>
              <a:t>Decision/condition Coverage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Statement Coverage</a:t>
            </a:r>
            <a:endParaRPr/>
          </a:p>
        </p:txBody>
      </p:sp>
      <p:pic>
        <p:nvPicPr>
          <p:cNvPr id="191" name="Google Shape;191;p5"/>
          <p:cNvPicPr preferRelativeResize="0"/>
          <p:nvPr>
            <p:ph idx="1" type="body"/>
          </p:nvPr>
        </p:nvPicPr>
        <p:blipFill rotWithShape="1">
          <a:blip r:embed="rId3">
            <a:alphaModFix/>
          </a:blip>
          <a:srcRect b="0" l="0" r="0" t="0"/>
          <a:stretch/>
        </p:blipFill>
        <p:spPr>
          <a:xfrm>
            <a:off x="273177" y="1600200"/>
            <a:ext cx="4295775" cy="3895725"/>
          </a:xfrm>
          <a:prstGeom prst="rect">
            <a:avLst/>
          </a:prstGeom>
          <a:noFill/>
          <a:ln>
            <a:noFill/>
          </a:ln>
        </p:spPr>
      </p:pic>
      <p:sp>
        <p:nvSpPr>
          <p:cNvPr id="192" name="Google Shape;192;p5"/>
          <p:cNvSpPr txBox="1"/>
          <p:nvPr/>
        </p:nvSpPr>
        <p:spPr>
          <a:xfrm>
            <a:off x="4724400" y="1981200"/>
            <a:ext cx="391782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1: x= y= n, where n is any number</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2: x= n, y= n’, where n and n’ are different numbers.</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3: x &gt; 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4: x &lt; 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or Branch Coverage</a:t>
            </a:r>
            <a:endParaRPr/>
          </a:p>
        </p:txBody>
      </p:sp>
      <p:pic>
        <p:nvPicPr>
          <p:cNvPr id="198" name="Google Shape;198;p6"/>
          <p:cNvPicPr preferRelativeResize="0"/>
          <p:nvPr>
            <p:ph idx="1" type="body"/>
          </p:nvPr>
        </p:nvPicPr>
        <p:blipFill rotWithShape="1">
          <a:blip r:embed="rId3">
            <a:alphaModFix/>
          </a:blip>
          <a:srcRect b="0" l="0" r="0" t="0"/>
          <a:stretch/>
        </p:blipFill>
        <p:spPr>
          <a:xfrm>
            <a:off x="381000" y="1600200"/>
            <a:ext cx="4295775" cy="3895725"/>
          </a:xfrm>
          <a:prstGeom prst="rect">
            <a:avLst/>
          </a:prstGeom>
          <a:noFill/>
          <a:ln>
            <a:noFill/>
          </a:ln>
        </p:spPr>
      </p:pic>
      <p:sp>
        <p:nvSpPr>
          <p:cNvPr id="199" name="Google Shape;199;p6"/>
          <p:cNvSpPr txBox="1"/>
          <p:nvPr/>
        </p:nvSpPr>
        <p:spPr>
          <a:xfrm>
            <a:off x="5257800" y="1905000"/>
            <a:ext cx="2514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1: x= 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2: x!= 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3: x &lt; 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Test case 4: x &gt; 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Condition Coverage</a:t>
            </a:r>
            <a:endParaRPr/>
          </a:p>
        </p:txBody>
      </p:sp>
      <p:sp>
        <p:nvSpPr>
          <p:cNvPr id="205" name="Google Shape;205;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Condition coverage states that each condition in a decision takes on all possible outcomes at least once. For example, consider the following statement:</a:t>
            </a:r>
            <a:endParaRPr/>
          </a:p>
          <a:p>
            <a:pPr indent="0" lvl="0" marL="0" rtl="0" algn="ctr">
              <a:spcBef>
                <a:spcPts val="540"/>
              </a:spcBef>
              <a:spcAft>
                <a:spcPts val="0"/>
              </a:spcAft>
              <a:buSzPts val="2295"/>
              <a:buNone/>
            </a:pPr>
            <a:r>
              <a:rPr lang="en-US"/>
              <a:t>while ((I &lt;5) &amp;&amp; (J &lt;COUNT))</a:t>
            </a:r>
            <a:endParaRPr/>
          </a:p>
          <a:p>
            <a:pPr indent="-274320" lvl="0" marL="274320" rtl="0" algn="l">
              <a:spcBef>
                <a:spcPts val="540"/>
              </a:spcBef>
              <a:spcAft>
                <a:spcPts val="0"/>
              </a:spcAft>
              <a:buSzPts val="2295"/>
              <a:buChar char="⚫"/>
            </a:pPr>
            <a:r>
              <a:rPr lang="en-US"/>
              <a:t>In this loop statement, two conditions are there. So test cases should be designed such that both the conditions are tested for True and False outcomes. </a:t>
            </a:r>
            <a:endParaRPr/>
          </a:p>
          <a:p>
            <a:pPr indent="-274320" lvl="0" marL="274320" rtl="0" algn="l">
              <a:spcBef>
                <a:spcPts val="540"/>
              </a:spcBef>
              <a:spcAft>
                <a:spcPts val="0"/>
              </a:spcAft>
              <a:buSzPts val="2295"/>
              <a:buChar char="⚫"/>
            </a:pPr>
            <a:r>
              <a:rPr lang="en-US"/>
              <a:t>The following test cases are designed:</a:t>
            </a:r>
            <a:endParaRPr/>
          </a:p>
          <a:p>
            <a:pPr indent="-274320" lvl="1" marL="548640" rtl="0" algn="l">
              <a:spcBef>
                <a:spcPts val="440"/>
              </a:spcBef>
              <a:spcAft>
                <a:spcPts val="0"/>
              </a:spcAft>
              <a:buSzPts val="1540"/>
              <a:buChar char="⚪"/>
            </a:pPr>
            <a:r>
              <a:rPr lang="en-US"/>
              <a:t>Test case 1: I &lt;5, J &lt;COUNT</a:t>
            </a:r>
            <a:endParaRPr/>
          </a:p>
          <a:p>
            <a:pPr indent="-274320" lvl="1" marL="548640" rtl="0" algn="l">
              <a:spcBef>
                <a:spcPts val="440"/>
              </a:spcBef>
              <a:spcAft>
                <a:spcPts val="0"/>
              </a:spcAft>
              <a:buSzPts val="1540"/>
              <a:buChar char="⚪"/>
            </a:pPr>
            <a:r>
              <a:rPr lang="en-US"/>
              <a:t>Test case 2: I &gt;5, J &gt;COUNT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Decision/condition Coverage</a:t>
            </a:r>
            <a:endParaRPr/>
          </a:p>
        </p:txBody>
      </p:sp>
      <p:sp>
        <p:nvSpPr>
          <p:cNvPr id="211" name="Google Shape;211;p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if (A &amp;&amp; B) is being tested, the condition coverage would allow one to write two test cases:</a:t>
            </a:r>
            <a:endParaRPr/>
          </a:p>
          <a:p>
            <a:pPr indent="-274320" lvl="1" marL="548640" rtl="0" algn="l">
              <a:spcBef>
                <a:spcPts val="407"/>
              </a:spcBef>
              <a:spcAft>
                <a:spcPts val="0"/>
              </a:spcAft>
              <a:buSzPct val="70000"/>
              <a:buChar char="⚪"/>
            </a:pPr>
            <a:r>
              <a:rPr lang="en-US"/>
              <a:t>Test case 1: A is True, B is False.</a:t>
            </a:r>
            <a:endParaRPr/>
          </a:p>
          <a:p>
            <a:pPr indent="-274320" lvl="1" marL="548640" rtl="0" algn="l">
              <a:spcBef>
                <a:spcPts val="407"/>
              </a:spcBef>
              <a:spcAft>
                <a:spcPts val="0"/>
              </a:spcAft>
              <a:buSzPct val="70000"/>
              <a:buChar char="⚪"/>
            </a:pPr>
            <a:r>
              <a:rPr lang="en-US"/>
              <a:t>Test case 2: A is False, B is True.</a:t>
            </a:r>
            <a:endParaRPr/>
          </a:p>
          <a:p>
            <a:pPr indent="-274347" lvl="0" marL="274320" rtl="0" algn="l">
              <a:spcBef>
                <a:spcPts val="499"/>
              </a:spcBef>
              <a:spcAft>
                <a:spcPts val="0"/>
              </a:spcAft>
              <a:buSzPct val="85000"/>
              <a:buChar char="⚫"/>
            </a:pPr>
            <a:r>
              <a:rPr lang="en-US"/>
              <a:t>But these test cases would not cause the THEN clause of the IF to execute (i.e. execution of decision). The obvious way out of this dilemma is a criterion called decision/condition coverage. It requires sufficient test cases such that each condition in a decision takes on all possible outcomes at least once, each  decision takes on all possible outcomes at least once, and each point of entry  is invoked at least once</a:t>
            </a:r>
            <a:endParaRPr/>
          </a:p>
          <a:p>
            <a:pPr indent="-274320" lvl="1" marL="548640" rtl="0" algn="l">
              <a:spcBef>
                <a:spcPts val="407"/>
              </a:spcBef>
              <a:spcAft>
                <a:spcPts val="0"/>
              </a:spcAft>
              <a:buSzPct val="70000"/>
              <a:buChar char="⚪"/>
            </a:pPr>
            <a:r>
              <a:rPr lang="en-US"/>
              <a:t>Test case 1: A is True, B is True</a:t>
            </a:r>
            <a:endParaRPr/>
          </a:p>
          <a:p>
            <a:pPr indent="-274320" lvl="1" marL="548640" rtl="0" algn="l">
              <a:spcBef>
                <a:spcPts val="407"/>
              </a:spcBef>
              <a:spcAft>
                <a:spcPts val="0"/>
              </a:spcAft>
              <a:buSzPct val="70000"/>
              <a:buChar char="⚪"/>
            </a:pPr>
            <a:r>
              <a:rPr lang="en-US"/>
              <a:t>Test case 1: A is False, B is False</a:t>
            </a:r>
            <a:endParaRPr/>
          </a:p>
          <a:p>
            <a:pPr indent="-183864" lvl="1" marL="548640" rtl="0" algn="l">
              <a:spcBef>
                <a:spcPts val="407"/>
              </a:spcBef>
              <a:spcAft>
                <a:spcPts val="0"/>
              </a:spcAft>
              <a:buSzPct val="7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Multiple Condition Coverage</a:t>
            </a:r>
            <a:endParaRPr/>
          </a:p>
        </p:txBody>
      </p:sp>
      <p:sp>
        <p:nvSpPr>
          <p:cNvPr id="217" name="Google Shape;217;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In case of multiple conditions, even decision/condition coverage fails to exercise all outcomes of all conditions. The reason is that we have considered all possible outcomes of each condition in the decision, but we have not taken all combinations of different multiple conditions. Certain conditions mask other conditions. For example, if an AND condition is False, none of the subsequent conditions in the expression will be evaluated. Similarly, if an OR condition is True, none of the subsequent conditions will be evaluated. </a:t>
            </a:r>
            <a:endParaRPr/>
          </a:p>
          <a:p>
            <a:pPr indent="-274320" lvl="0" marL="274320" rtl="0" algn="l">
              <a:spcBef>
                <a:spcPts val="459"/>
              </a:spcBef>
              <a:spcAft>
                <a:spcPts val="0"/>
              </a:spcAft>
              <a:buSzPct val="85000"/>
              <a:buChar char="⚫"/>
            </a:pPr>
            <a:r>
              <a:rPr lang="en-US"/>
              <a:t>For (A &amp;&amp; B)</a:t>
            </a:r>
            <a:endParaRPr/>
          </a:p>
          <a:p>
            <a:pPr indent="-274320" lvl="1" marL="548640" rtl="0" algn="l">
              <a:spcBef>
                <a:spcPts val="374"/>
              </a:spcBef>
              <a:spcAft>
                <a:spcPts val="0"/>
              </a:spcAft>
              <a:buSzPct val="70000"/>
              <a:buChar char="⚪"/>
            </a:pPr>
            <a:r>
              <a:rPr lang="en-US"/>
              <a:t>Test case 1: A= True, B= True</a:t>
            </a:r>
            <a:endParaRPr/>
          </a:p>
          <a:p>
            <a:pPr indent="-274320" lvl="1" marL="548640" rtl="0" algn="l">
              <a:spcBef>
                <a:spcPts val="374"/>
              </a:spcBef>
              <a:spcAft>
                <a:spcPts val="0"/>
              </a:spcAft>
              <a:buSzPct val="70000"/>
              <a:buChar char="⚪"/>
            </a:pPr>
            <a:r>
              <a:rPr lang="en-US"/>
              <a:t>Test case 2: A= True, B= False</a:t>
            </a:r>
            <a:endParaRPr/>
          </a:p>
          <a:p>
            <a:pPr indent="-274320" lvl="1" marL="548640" rtl="0" algn="l">
              <a:spcBef>
                <a:spcPts val="374"/>
              </a:spcBef>
              <a:spcAft>
                <a:spcPts val="0"/>
              </a:spcAft>
              <a:buSzPct val="70000"/>
              <a:buChar char="⚪"/>
            </a:pPr>
            <a:r>
              <a:rPr lang="en-US"/>
              <a:t>Test case 3: A= False, B= True</a:t>
            </a:r>
            <a:endParaRPr/>
          </a:p>
          <a:p>
            <a:pPr indent="-274320" lvl="1" marL="548640" rtl="0" algn="l">
              <a:spcBef>
                <a:spcPts val="374"/>
              </a:spcBef>
              <a:spcAft>
                <a:spcPts val="0"/>
              </a:spcAft>
              <a:buSzPct val="70000"/>
              <a:buChar char="⚪"/>
            </a:pPr>
            <a:r>
              <a:rPr lang="en-US"/>
              <a:t>Test case 4: A= False, B= False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Vagabond</dc:creator>
</cp:coreProperties>
</file>