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BA97E-7AC4-4192-936A-41E3961FA3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8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D7B41-A7D2-4143-AC7F-3C2F4FD96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1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5B410-1A40-4D99-A37D-B162CA1DCE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060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2CCE-29B5-4551-A615-373135F631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76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CD370-2722-456B-A180-41A4526606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3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BC85-FA9A-465C-96FA-D139A7649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19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175D-DE97-406E-AB33-6B948586E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4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9054-408F-49FC-8063-A97234A67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B9E9B-632E-4CA7-903B-926BFFC2C8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4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50763-7E96-4E27-A7C0-61AF65E25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42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6181D-5F3A-4BA4-A1F3-5934C7A2B4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72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D7DDA-8ED7-477A-8396-FFB3C73DDF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0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/>
            </a:lvl1pPr>
          </a:lstStyle>
          <a:p>
            <a:pPr>
              <a:defRPr/>
            </a:pPr>
            <a:fld id="{AD9A0E7C-D542-4C97-8B1C-7B7912548E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700" b="1" smtClean="0"/>
              <a:t>Basic Programming</a:t>
            </a:r>
            <a:br>
              <a:rPr lang="en-US" altLang="ko-KR" sz="3700" b="1" smtClean="0"/>
            </a:br>
            <a:r>
              <a:rPr lang="en-US" altLang="ko-KR" sz="3700" b="1" smtClean="0"/>
              <a:t>Lecture 1 :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Important Notice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Academic Dishonesty</a:t>
            </a:r>
          </a:p>
          <a:p>
            <a:pPr lvl="1"/>
            <a:r>
              <a:rPr lang="en-US" altLang="ko-KR" sz="2000" smtClean="0"/>
              <a:t>You must not turn in homework that is not yours.</a:t>
            </a:r>
          </a:p>
          <a:p>
            <a:pPr lvl="1"/>
            <a:r>
              <a:rPr lang="en-US" altLang="ko-KR" sz="2000" smtClean="0"/>
              <a:t>You must prevent your work from being stolen.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Academic dishonesty or bad class behavior will be seriously penalized</a:t>
            </a:r>
          </a:p>
          <a:p>
            <a:endParaRPr lang="en-US" altLang="ko-KR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/>
              <a:t>Course Topics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/>
              <a:t>Basics of C programming (Beginner Level)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/>
              <a:t>Course Objectives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/>
              <a:t>Learn Basic Concepts and Knowledge of C Programming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/>
              <a:t>Learn Grammars of C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smtClean="0"/>
              <a:t>Acquire Ability of Problem Solving and Program Design Using C 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 smtClean="0"/>
          </a:p>
          <a:p>
            <a:pPr eaLnBrk="1" hangingPunct="1">
              <a:lnSpc>
                <a:spcPct val="80000"/>
              </a:lnSpc>
            </a:pP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Evaluation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Midterm Exam : 30%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Final Exam : 30%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Classwork : 20%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Quiz:10%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Class Participation, Attendance, Attitude : 10%</a:t>
            </a:r>
          </a:p>
          <a:p>
            <a:pPr eaLnBrk="1" hangingPunct="1">
              <a:lnSpc>
                <a:spcPct val="90000"/>
              </a:lnSpc>
            </a:pPr>
            <a:endParaRPr lang="en-US" altLang="ko-KR" sz="21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You may get F grade if you miss (more than) </a:t>
            </a:r>
            <a:r>
              <a:rPr lang="en-US" altLang="ko-KR" sz="2100" smtClean="0">
                <a:latin typeface="Arial" panose="020B0604020202020204" pitchFamily="34" charset="0"/>
              </a:rPr>
              <a:t>¼</a:t>
            </a:r>
            <a:r>
              <a:rPr lang="en-US" altLang="ko-KR" sz="2100" smtClean="0"/>
              <a:t> of the whole classes</a:t>
            </a:r>
          </a:p>
          <a:p>
            <a:pPr eaLnBrk="1" hangingPunct="1">
              <a:lnSpc>
                <a:spcPct val="90000"/>
              </a:lnSpc>
            </a:pPr>
            <a:endParaRPr lang="en-US" altLang="ko-KR" sz="21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Academic dishonesty (e.g. cheating, plagiarism, and etc.) will be taken seriously. Heavy penalty will be imposed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Course Information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Professor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smtClean="0"/>
              <a:t>Email joarder@du.ac.bd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Announcement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ko-KR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Programming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We encourage to study and discuss together for doing programming assignments.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However, you must do programming YOURSELF.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You must not share any of source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Any kind of academic dishonesty will be taken seriously.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Schedule</a:t>
            </a:r>
          </a:p>
        </p:txBody>
      </p:sp>
      <p:graphicFrame>
        <p:nvGraphicFramePr>
          <p:cNvPr id="18469" name="Group 37"/>
          <p:cNvGraphicFramePr>
            <a:graphicFrameLocks noGrp="1"/>
          </p:cNvGraphicFramePr>
          <p:nvPr>
            <p:ph sz="half" idx="2"/>
          </p:nvPr>
        </p:nvGraphicFramePr>
        <p:xfrm>
          <a:off x="1042988" y="1341438"/>
          <a:ext cx="7200900" cy="4814887"/>
        </p:xfrm>
        <a:graphic>
          <a:graphicData uri="http://schemas.openxmlformats.org/drawingml/2006/table">
            <a:tbl>
              <a:tblPr/>
              <a:tblGrid>
                <a:gridCol w="649287"/>
                <a:gridCol w="6551613"/>
              </a:tblGrid>
              <a:tr h="53661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Overview of Computer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97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Intro. to Programming Language, Program Compilation, and Execution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7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Simple C code, Variables, Data Types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75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Operators, Basics of I/O, Preprocessors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7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Control Structure 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7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Control Structure 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75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Function 1 (Basics)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7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Midterm Exam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Schedule</a:t>
            </a:r>
          </a:p>
        </p:txBody>
      </p:sp>
      <p:graphicFrame>
        <p:nvGraphicFramePr>
          <p:cNvPr id="20512" name="Group 32"/>
          <p:cNvGraphicFramePr>
            <a:graphicFrameLocks noGrp="1"/>
          </p:cNvGraphicFramePr>
          <p:nvPr>
            <p:ph sz="half" idx="2"/>
          </p:nvPr>
        </p:nvGraphicFramePr>
        <p:xfrm>
          <a:off x="1042988" y="1341438"/>
          <a:ext cx="7200900" cy="4497387"/>
        </p:xfrm>
        <a:graphic>
          <a:graphicData uri="http://schemas.openxmlformats.org/drawingml/2006/table">
            <a:tbl>
              <a:tblPr/>
              <a:tblGrid>
                <a:gridCol w="649287"/>
                <a:gridCol w="6551613"/>
              </a:tblGrid>
              <a:tr h="536575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 Function 2 (call by value, math lib.)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Array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Array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Pointer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Pointer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Characters and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Dynamic Allocation, I/O formatting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endParaRPr kumimoji="1" lang="ko-KR" altLang="ko-K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5pPr>
                      <a:lvl6pPr marL="25146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6pPr>
                      <a:lvl7pPr marL="29718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7pPr>
                      <a:lvl8pPr marL="34290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8pPr>
                      <a:lvl9pPr marL="3886200" indent="-228600" eaLnBrk="0" fontAlgn="t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Final Exam</a:t>
                      </a:r>
                      <a:endParaRPr kumimoji="1" lang="ko-KR" altLang="ko-K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u="sng" smtClean="0"/>
              <a:t>Text Book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There is no required text book.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Class Formats</a:t>
            </a:r>
            <a:endParaRPr lang="ko-KR" altLang="en-US" b="1" u="sng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Lecture on grammars of C programming language</a:t>
            </a:r>
          </a:p>
          <a:p>
            <a:pPr lvl="1"/>
            <a:r>
              <a:rPr lang="en-US" altLang="ko-KR" smtClean="0"/>
              <a:t>Powerpoint slides</a:t>
            </a:r>
          </a:p>
          <a:p>
            <a:pPr lvl="1"/>
            <a:r>
              <a:rPr lang="en-US" altLang="ko-KR" smtClean="0"/>
              <a:t>We will have lots of questions and discussion</a:t>
            </a:r>
          </a:p>
          <a:p>
            <a:pPr lvl="1"/>
            <a:r>
              <a:rPr lang="en-US" altLang="ko-KR" smtClean="0"/>
              <a:t>English Lecture</a:t>
            </a:r>
          </a:p>
          <a:p>
            <a:endParaRPr lang="en-US" altLang="ko-K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392</TotalTime>
  <Words>326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굴림</vt:lpstr>
      <vt:lpstr>Arial</vt:lpstr>
      <vt:lpstr>Wingdings</vt:lpstr>
      <vt:lpstr>Calibri</vt:lpstr>
      <vt:lpstr>맑은 고딕</vt:lpstr>
      <vt:lpstr>네모의 미</vt:lpstr>
      <vt:lpstr>Basic Programming Lecture 1 : Introduction</vt:lpstr>
      <vt:lpstr>Course Overview</vt:lpstr>
      <vt:lpstr>Evaluation</vt:lpstr>
      <vt:lpstr>Course Information</vt:lpstr>
      <vt:lpstr>Announcement</vt:lpstr>
      <vt:lpstr>Schedule</vt:lpstr>
      <vt:lpstr>Schedule</vt:lpstr>
      <vt:lpstr>Text Book</vt:lpstr>
      <vt:lpstr>Class Formats</vt:lpstr>
      <vt:lpstr>Important 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Lecture 1 : Introduction</dc:title>
  <dc:creator>손봉수</dc:creator>
  <cp:lastModifiedBy>iit</cp:lastModifiedBy>
  <cp:revision>42</cp:revision>
  <dcterms:created xsi:type="dcterms:W3CDTF">2008-03-06T00:32:01Z</dcterms:created>
  <dcterms:modified xsi:type="dcterms:W3CDTF">2020-01-07T05:32:58Z</dcterms:modified>
</cp:coreProperties>
</file>