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20"/>
  </p:notesMasterIdLst>
  <p:handoutMasterIdLst>
    <p:handoutMasterId r:id="rId21"/>
  </p:handoutMasterIdLst>
  <p:sldIdLst>
    <p:sldId id="291" r:id="rId2"/>
    <p:sldId id="380" r:id="rId3"/>
    <p:sldId id="353" r:id="rId4"/>
    <p:sldId id="354" r:id="rId5"/>
    <p:sldId id="357" r:id="rId6"/>
    <p:sldId id="359" r:id="rId7"/>
    <p:sldId id="361" r:id="rId8"/>
    <p:sldId id="362" r:id="rId9"/>
    <p:sldId id="363" r:id="rId10"/>
    <p:sldId id="364" r:id="rId11"/>
    <p:sldId id="366" r:id="rId12"/>
    <p:sldId id="379" r:id="rId13"/>
    <p:sldId id="367" r:id="rId14"/>
    <p:sldId id="376" r:id="rId15"/>
    <p:sldId id="371" r:id="rId16"/>
    <p:sldId id="372" r:id="rId17"/>
    <p:sldId id="377" r:id="rId18"/>
    <p:sldId id="373" r:id="rId19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Console" panose="020B0609040504020204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5">
          <p15:clr>
            <a:srgbClr val="A4A3A4"/>
          </p15:clr>
        </p15:guide>
        <p15:guide id="2" pos="14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FF"/>
    <a:srgbClr val="3333FF"/>
    <a:srgbClr val="FF6600"/>
    <a:srgbClr val="FF5050"/>
    <a:srgbClr val="990000"/>
    <a:srgbClr val="FFFF00"/>
    <a:srgbClr val="FF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37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285"/>
        <p:guide pos="1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© 우균, 창병모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anose="02020603050405020304" pitchFamily="18" charset="0"/>
              </a:defRPr>
            </a:lvl1pPr>
          </a:lstStyle>
          <a:p>
            <a:fld id="{8BFFEC63-6A3B-44B4-828A-F7A20A25CD0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779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© 우균, 창병모</a:t>
            </a:r>
            <a:endParaRPr lang="ko-KR" altLang="ko-KR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 smtClean="0"/>
              <a:t>마스터 문자열 유형 편집</a:t>
            </a:r>
          </a:p>
          <a:p>
            <a:pPr lvl="1"/>
            <a:r>
              <a:rPr lang="ko-KR" altLang="ko-KR" noProof="0" smtClean="0"/>
              <a:t>둘째 수준</a:t>
            </a:r>
          </a:p>
          <a:p>
            <a:pPr lvl="2"/>
            <a:r>
              <a:rPr lang="ko-KR" altLang="ko-KR" noProof="0" smtClean="0"/>
              <a:t>셋째 수준</a:t>
            </a:r>
          </a:p>
          <a:p>
            <a:pPr lvl="3"/>
            <a:r>
              <a:rPr lang="ko-KR" altLang="ko-KR" noProof="0" smtClean="0"/>
              <a:t>넷째 수준</a:t>
            </a:r>
          </a:p>
          <a:p>
            <a:pPr lvl="4"/>
            <a:r>
              <a:rPr lang="ko-KR" altLang="ko-KR" noProof="0" smtClean="0"/>
              <a:t>다섯째 수준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anose="02020603050405020304" pitchFamily="18" charset="0"/>
              </a:defRPr>
            </a:lvl1pPr>
          </a:lstStyle>
          <a:p>
            <a:fld id="{025DC4E0-DB20-4860-8BCA-DBB7CD972423}" type="slidenum">
              <a:rPr lang="ko-KR" altLang="ko-KR"/>
              <a:pPr/>
              <a:t>‹#›</a:t>
            </a:fld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37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A31C4A64-CE71-47C2-AF68-D1E9DA0756CD}" type="slidenum">
              <a:rPr lang="ko-KR" altLang="ko-KR">
                <a:latin typeface="Times New Roman" panose="02020603050405020304" pitchFamily="18" charset="0"/>
              </a:rPr>
              <a:pPr eaLnBrk="1" hangingPunct="1"/>
              <a:t>1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5856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1CE4BD20-55D1-4610-96CD-E5606823CCB5}" type="slidenum">
              <a:rPr lang="ko-KR" altLang="ko-KR">
                <a:latin typeface="Times New Roman" panose="02020603050405020304" pitchFamily="18" charset="0"/>
              </a:rPr>
              <a:pPr eaLnBrk="1" hangingPunct="1"/>
              <a:t>11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7426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80B8097D-44AA-4BB0-B682-4FC9E54CC7C3}" type="slidenum">
              <a:rPr lang="ko-KR" altLang="ko-KR">
                <a:latin typeface="Times New Roman" panose="02020603050405020304" pitchFamily="18" charset="0"/>
              </a:rPr>
              <a:pPr eaLnBrk="1" hangingPunct="1"/>
              <a:t>12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4794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9DFB9E56-3F4F-49E9-9E34-9FB5DDBE01DD}" type="slidenum">
              <a:rPr lang="ko-KR" altLang="ko-KR">
                <a:latin typeface="Times New Roman" panose="02020603050405020304" pitchFamily="18" charset="0"/>
              </a:rPr>
              <a:pPr eaLnBrk="1" hangingPunct="1"/>
              <a:t>13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994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6C167EEA-24F2-4B29-B72F-9416AAEBEE97}" type="slidenum">
              <a:rPr lang="ko-KR" altLang="ko-KR">
                <a:latin typeface="Times New Roman" panose="02020603050405020304" pitchFamily="18" charset="0"/>
              </a:rPr>
              <a:pPr eaLnBrk="1" hangingPunct="1"/>
              <a:t>14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1077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AB5985D1-1878-4039-BA31-83F19361C56C}" type="slidenum">
              <a:rPr lang="ko-KR" altLang="ko-KR">
                <a:latin typeface="Times New Roman" panose="02020603050405020304" pitchFamily="18" charset="0"/>
              </a:rPr>
              <a:pPr eaLnBrk="1" hangingPunct="1"/>
              <a:t>15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5925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07A6E187-CC51-40CB-98D2-D840BEB8B68A}" type="slidenum">
              <a:rPr lang="ko-KR" altLang="ko-KR">
                <a:latin typeface="Times New Roman" panose="02020603050405020304" pitchFamily="18" charset="0"/>
              </a:rPr>
              <a:pPr eaLnBrk="1" hangingPunct="1"/>
              <a:t>16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7864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9555EAD1-7745-4554-823C-F82BF8F28250}" type="slidenum">
              <a:rPr lang="ko-KR" altLang="ko-KR">
                <a:latin typeface="Times New Roman" panose="02020603050405020304" pitchFamily="18" charset="0"/>
              </a:rPr>
              <a:pPr eaLnBrk="1" hangingPunct="1"/>
              <a:t>17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7139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B0750350-C141-439B-BBD9-AED8DE3B62A6}" type="slidenum">
              <a:rPr lang="ko-KR" altLang="ko-KR">
                <a:latin typeface="Times New Roman" panose="02020603050405020304" pitchFamily="18" charset="0"/>
              </a:rPr>
              <a:pPr eaLnBrk="1" hangingPunct="1"/>
              <a:t>18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91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3670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083A7F44-DA86-484A-8748-66DEDF0543F2}" type="slidenum">
              <a:rPr lang="ko-KR" altLang="ko-KR">
                <a:latin typeface="Times New Roman" panose="02020603050405020304" pitchFamily="18" charset="0"/>
              </a:rPr>
              <a:pPr eaLnBrk="1" hangingPunct="1"/>
              <a:t>3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4918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953FD3A6-1DFE-464A-942E-2BB094936378}" type="slidenum">
              <a:rPr lang="ko-KR" altLang="ko-KR">
                <a:latin typeface="Times New Roman" panose="02020603050405020304" pitchFamily="18" charset="0"/>
              </a:rPr>
              <a:pPr eaLnBrk="1" hangingPunct="1"/>
              <a:t>4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2800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111B6181-6CBE-41B6-8A32-A010A2D1F889}" type="slidenum">
              <a:rPr lang="ko-KR" altLang="ko-KR">
                <a:latin typeface="Times New Roman" panose="02020603050405020304" pitchFamily="18" charset="0"/>
              </a:rPr>
              <a:pPr eaLnBrk="1" hangingPunct="1"/>
              <a:t>5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1415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9967FB7F-A26A-494B-9B5B-EEBF1C6E7957}" type="slidenum">
              <a:rPr lang="ko-KR" altLang="ko-KR">
                <a:latin typeface="Times New Roman" panose="02020603050405020304" pitchFamily="18" charset="0"/>
              </a:rPr>
              <a:pPr eaLnBrk="1" hangingPunct="1"/>
              <a:t>6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8721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C8218AB3-4988-4ABE-AEB5-9BD114B4F17F}" type="slidenum">
              <a:rPr lang="ko-KR" altLang="ko-KR">
                <a:latin typeface="Times New Roman" panose="02020603050405020304" pitchFamily="18" charset="0"/>
              </a:rPr>
              <a:pPr eaLnBrk="1" hangingPunct="1"/>
              <a:t>7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6939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E68720DD-D77A-4AAF-9B1A-0381ECF24DA9}" type="slidenum">
              <a:rPr lang="ko-KR" altLang="ko-KR">
                <a:latin typeface="Times New Roman" panose="02020603050405020304" pitchFamily="18" charset="0"/>
              </a:rPr>
              <a:pPr eaLnBrk="1" hangingPunct="1"/>
              <a:t>8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5340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8046082F-CA7F-45F1-A728-68C419F22582}" type="slidenum">
              <a:rPr lang="ko-KR" altLang="ko-KR">
                <a:latin typeface="Times New Roman" panose="02020603050405020304" pitchFamily="18" charset="0"/>
              </a:rPr>
              <a:pPr eaLnBrk="1" hangingPunct="1"/>
              <a:t>9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0193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anose="02020603050405020304" pitchFamily="18" charset="0"/>
              </a:rPr>
              <a:t>© 우균, 창병모</a:t>
            </a:r>
            <a:endParaRPr lang="ko-KR" altLang="ko-KR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0F2E90AB-3A58-433F-95BE-FD2512F8DD35}" type="slidenum">
              <a:rPr lang="ko-KR" altLang="ko-KR">
                <a:latin typeface="Times New Roman" panose="02020603050405020304" pitchFamily="18" charset="0"/>
              </a:rPr>
              <a:pPr eaLnBrk="1" hangingPunct="1"/>
              <a:t>10</a:t>
            </a:fld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8906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2400">
                <a:latin typeface="Tahoma" pitchFamily="34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7" name="Rectangle 5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2400">
                  <a:latin typeface="Tahoma" pitchFamily="34" charset="0"/>
                </a:endParaRPr>
              </a:p>
            </p:txBody>
          </p:sp>
          <p:grpSp>
            <p:nvGrpSpPr>
              <p:cNvPr id="8" name="Group 6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9" name="Group 7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1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1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1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1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1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1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1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</p:grpSp>
            <p:sp>
              <p:nvSpPr>
                <p:cNvPr id="10" name="Rectangle 16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latinLnBrk="0">
                    <a:defRPr/>
                  </a:pPr>
                  <a:endParaRPr kumimoji="0" lang="ko-KR" altLang="en-US" sz="2400">
                    <a:latin typeface="Tahoma" pitchFamily="34" charset="0"/>
                  </a:endParaRPr>
                </a:p>
              </p:txBody>
            </p:sp>
          </p:grpSp>
        </p:grp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1747838"/>
            <a:ext cx="582613" cy="633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ahoma" pitchFamily="34" charset="0"/>
            </a:endParaRPr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24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2400">
                <a:latin typeface="Tahoma" pitchFamily="34" charset="0"/>
              </a:endParaRPr>
            </a:p>
          </p:txBody>
        </p:sp>
        <p:grpSp>
          <p:nvGrpSpPr>
            <p:cNvPr id="22" name="Group 25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23" name="Rectangle 26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2400">
                  <a:latin typeface="Tahoma" pitchFamily="34" charset="0"/>
                </a:endParaRPr>
              </a:p>
            </p:txBody>
          </p:sp>
          <p:grpSp>
            <p:nvGrpSpPr>
              <p:cNvPr id="24" name="Group 27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25" name="Group 28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2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2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2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3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3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3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3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  <p:sp>
                <p:nvSpPr>
                  <p:cNvPr id="3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</a:endParaRPr>
                  </a:p>
                </p:txBody>
              </p:sp>
            </p:grpSp>
            <p:sp>
              <p:nvSpPr>
                <p:cNvPr id="26" name="Rectangle 37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latinLnBrk="0">
                    <a:defRPr/>
                  </a:pPr>
                  <a:endParaRPr kumimoji="0" lang="ko-KR" altLang="en-US" sz="2400"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35" name="Group 3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" name="Rectangle 39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2400">
                <a:latin typeface="Times New Roman" pitchFamily="18" charset="0"/>
              </a:endParaRPr>
            </a:p>
          </p:txBody>
        </p:sp>
        <p:grpSp>
          <p:nvGrpSpPr>
            <p:cNvPr id="37" name="Group 40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38" name="Rectangle 41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2400">
                  <a:latin typeface="Times New Roman" pitchFamily="18" charset="0"/>
                </a:endParaRPr>
              </a:p>
            </p:txBody>
          </p:sp>
          <p:grpSp>
            <p:nvGrpSpPr>
              <p:cNvPr id="39" name="Group 42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40" name="Group 43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4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5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41" name="Rectangle 52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latinLnBrk="0">
                    <a:defRPr/>
                  </a:pPr>
                  <a:endParaRPr kumimoji="0" lang="ko-KR" alt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23605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1763713" y="1773238"/>
            <a:ext cx="7227887" cy="1727200"/>
          </a:xfrm>
        </p:spPr>
        <p:txBody>
          <a:bodyPr/>
          <a:lstStyle>
            <a:lvl1pPr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23606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005263"/>
            <a:ext cx="6019800" cy="20145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79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B6049-CF88-4484-B3E4-6BEECB27C72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© 우균, 창병모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2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0B5964-091C-4D2E-B1BD-C9EF8A4511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© 우균, 창병모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8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3648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4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7FA47-700B-48CA-ADE4-1DEA96B5D31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© 우균, 창병모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2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73B664-3BE4-43E4-89AD-29094AF7BF0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© 우균, 창병모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7DC280-947A-4E57-82A1-23C15DA0115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© 우균, 창병모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211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굴림" pitchFamily="50" charset="-127"/>
              </a:defRPr>
            </a:lvl1pPr>
          </a:lstStyle>
          <a:p>
            <a:fld id="{35D0048D-5CBF-4307-B4AA-A9FA375A712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0" y="0"/>
            <a:ext cx="28575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684213" y="134938"/>
            <a:ext cx="8459787" cy="698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409575" y="134938"/>
            <a:ext cx="138113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547688" y="0"/>
            <a:ext cx="139700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547688" y="134938"/>
            <a:ext cx="139700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22569" name="Rectangle 9"/>
          <p:cNvSpPr>
            <a:spLocks noChangeArrowheads="1"/>
          </p:cNvSpPr>
          <p:nvPr/>
        </p:nvSpPr>
        <p:spPr bwMode="auto">
          <a:xfrm>
            <a:off x="274638" y="274638"/>
            <a:ext cx="136525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131763" y="136525"/>
            <a:ext cx="141287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9575" y="271463"/>
            <a:ext cx="138113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274638" y="409575"/>
            <a:ext cx="136525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2257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7" name="Rectangle 17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8" name="Rectangle 18"/>
          <p:cNvSpPr>
            <a:spLocks noChangeArrowheads="1"/>
          </p:cNvSpPr>
          <p:nvPr userDrawn="1"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5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F9BAE2DD-6096-45E9-A79B-B707C4D4F5A8}" type="slidenum">
              <a:rPr kumimoji="0" lang="ko-KR" altLang="en-US">
                <a:latin typeface="굴림" pitchFamily="50" charset="-127"/>
              </a:rPr>
              <a:pPr eaLnBrk="1" hangingPunct="1"/>
              <a:t>1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816100" y="1778000"/>
            <a:ext cx="72278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600" b="1">
                <a:latin typeface="Tahoma" panose="020B0604030504040204" pitchFamily="34" charset="0"/>
              </a:rPr>
              <a:t>Lecture 2 :</a:t>
            </a:r>
          </a:p>
          <a:p>
            <a:pPr eaLnBrk="1" hangingPunct="1"/>
            <a:r>
              <a:rPr lang="en-US" altLang="ko-KR" sz="4600" b="1">
                <a:latin typeface="Tahoma" panose="020B0604030504040204" pitchFamily="34" charset="0"/>
              </a:rPr>
              <a:t>Computer System and Programming</a:t>
            </a:r>
            <a:r>
              <a:rPr lang="ko-KR" altLang="en-US" sz="4600" b="1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CEBF9332-9C90-4AA3-B9C7-68409FA30349}" type="slidenum">
              <a:rPr kumimoji="0" lang="ko-KR" altLang="en-US">
                <a:latin typeface="굴림" pitchFamily="50" charset="-127"/>
              </a:rPr>
              <a:pPr eaLnBrk="1" hangingPunct="1"/>
              <a:t>10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936625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Binary number, decimal number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Decimal number</a:t>
            </a:r>
            <a:endParaRPr lang="ko-KR" altLang="en-US" smtClean="0"/>
          </a:p>
          <a:p>
            <a:pPr lvl="1" eaLnBrk="1" hangingPunct="1"/>
            <a:r>
              <a:rPr lang="en-US" altLang="ko-KR" smtClean="0"/>
              <a:t>Use 0 - 9</a:t>
            </a:r>
            <a:endParaRPr lang="ko-KR" altLang="en-US" smtClean="0"/>
          </a:p>
          <a:p>
            <a:pPr lvl="1" eaLnBrk="1" hangingPunct="1"/>
            <a:r>
              <a:rPr lang="en-US" altLang="ko-KR" smtClean="0">
                <a:solidFill>
                  <a:srgbClr val="FF6600"/>
                </a:solidFill>
              </a:rPr>
              <a:t>182     =  1 x 10</a:t>
            </a:r>
            <a:r>
              <a:rPr lang="en-US" altLang="ko-KR" baseline="30000" smtClean="0">
                <a:solidFill>
                  <a:srgbClr val="FF6600"/>
                </a:solidFill>
              </a:rPr>
              <a:t>2</a:t>
            </a:r>
            <a:r>
              <a:rPr lang="en-US" altLang="ko-KR" smtClean="0">
                <a:solidFill>
                  <a:srgbClr val="FF6600"/>
                </a:solidFill>
              </a:rPr>
              <a:t>  + 8 x  10</a:t>
            </a:r>
            <a:r>
              <a:rPr lang="en-US" altLang="ko-KR" baseline="30000" smtClean="0">
                <a:solidFill>
                  <a:srgbClr val="FF6600"/>
                </a:solidFill>
              </a:rPr>
              <a:t>1</a:t>
            </a:r>
            <a:r>
              <a:rPr lang="en-US" altLang="ko-KR" smtClean="0">
                <a:solidFill>
                  <a:srgbClr val="FF6600"/>
                </a:solidFill>
              </a:rPr>
              <a:t> + 2 x  10</a:t>
            </a:r>
            <a:r>
              <a:rPr lang="en-US" altLang="ko-KR" baseline="30000" smtClean="0">
                <a:solidFill>
                  <a:srgbClr val="FF6600"/>
                </a:solidFill>
              </a:rPr>
              <a:t>0</a:t>
            </a:r>
            <a:r>
              <a:rPr lang="en-US" altLang="ko-KR" smtClean="0">
                <a:solidFill>
                  <a:srgbClr val="FF6600"/>
                </a:solidFill>
              </a:rPr>
              <a:t> 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mtClean="0"/>
              <a:t>		       </a:t>
            </a:r>
            <a:r>
              <a:rPr lang="en-US" altLang="ko-KR" sz="2000" smtClean="0"/>
              <a:t>=  1 x 100 +  8 x 10  +  2 x 1  </a:t>
            </a:r>
          </a:p>
          <a:p>
            <a:pPr eaLnBrk="1" hangingPunct="1"/>
            <a:r>
              <a:rPr lang="en-US" altLang="ko-KR" smtClean="0"/>
              <a:t>Binary number</a:t>
            </a:r>
            <a:endParaRPr lang="ko-KR" altLang="en-US" smtClean="0"/>
          </a:p>
          <a:p>
            <a:pPr lvl="1" eaLnBrk="1" hangingPunct="1"/>
            <a:r>
              <a:rPr lang="en-US" altLang="ko-KR" smtClean="0"/>
              <a:t>Use 0 and 1</a:t>
            </a:r>
          </a:p>
          <a:p>
            <a:pPr lvl="1" eaLnBrk="1" hangingPunct="1"/>
            <a:r>
              <a:rPr lang="en-US" altLang="ko-KR" smtClean="0">
                <a:solidFill>
                  <a:srgbClr val="FF6600"/>
                </a:solidFill>
              </a:rPr>
              <a:t>1101</a:t>
            </a:r>
            <a:r>
              <a:rPr lang="en-US" altLang="ko-KR" baseline="-25000" smtClean="0">
                <a:solidFill>
                  <a:srgbClr val="FF6600"/>
                </a:solidFill>
              </a:rPr>
              <a:t>2</a:t>
            </a:r>
            <a:r>
              <a:rPr lang="en-US" altLang="ko-KR" smtClean="0">
                <a:solidFill>
                  <a:srgbClr val="FF6600"/>
                </a:solidFill>
              </a:rPr>
              <a:t>    	= 1 x 2</a:t>
            </a:r>
            <a:r>
              <a:rPr lang="en-US" altLang="ko-KR" baseline="30000" smtClean="0">
                <a:solidFill>
                  <a:srgbClr val="FF6600"/>
                </a:solidFill>
              </a:rPr>
              <a:t>3</a:t>
            </a:r>
            <a:r>
              <a:rPr lang="en-US" altLang="ko-KR" smtClean="0">
                <a:solidFill>
                  <a:srgbClr val="FF6600"/>
                </a:solidFill>
              </a:rPr>
              <a:t> + 1 x  2</a:t>
            </a:r>
            <a:r>
              <a:rPr lang="en-US" altLang="ko-KR" baseline="30000" smtClean="0">
                <a:solidFill>
                  <a:srgbClr val="FF6600"/>
                </a:solidFill>
              </a:rPr>
              <a:t>2</a:t>
            </a:r>
            <a:r>
              <a:rPr lang="en-US" altLang="ko-KR" smtClean="0">
                <a:solidFill>
                  <a:srgbClr val="FF6600"/>
                </a:solidFill>
              </a:rPr>
              <a:t> + 0 x  2</a:t>
            </a:r>
            <a:r>
              <a:rPr lang="en-US" altLang="ko-KR" baseline="30000" smtClean="0">
                <a:solidFill>
                  <a:srgbClr val="FF6600"/>
                </a:solidFill>
              </a:rPr>
              <a:t>1</a:t>
            </a:r>
            <a:r>
              <a:rPr lang="en-US" altLang="ko-KR" smtClean="0">
                <a:solidFill>
                  <a:srgbClr val="FF6600"/>
                </a:solidFill>
              </a:rPr>
              <a:t> + 1 x  2</a:t>
            </a:r>
            <a:r>
              <a:rPr lang="en-US" altLang="ko-KR" baseline="30000" smtClean="0">
                <a:solidFill>
                  <a:srgbClr val="FF6600"/>
                </a:solidFill>
              </a:rPr>
              <a:t>0</a:t>
            </a:r>
            <a:r>
              <a:rPr lang="en-US" altLang="ko-KR" smtClean="0">
                <a:solidFill>
                  <a:srgbClr val="FF6600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mtClean="0"/>
              <a:t>         </a:t>
            </a:r>
            <a:r>
              <a:rPr lang="en-US" altLang="ko-KR" sz="2000" smtClean="0"/>
              <a:t>      	= 1 x 8 +  1 x 4   +  0 x 2   + 1 x 1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2000" smtClean="0"/>
              <a:t>                	= 13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2000" smtClean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ADACB525-82EB-4660-8102-995F5129B123}" type="slidenum">
              <a:rPr kumimoji="0" lang="ko-KR" altLang="en-US">
                <a:latin typeface="굴림" pitchFamily="50" charset="-127"/>
              </a:rPr>
              <a:pPr eaLnBrk="1" hangingPunct="1"/>
              <a:t>11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Programming Language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Language for programming computer processing</a:t>
            </a:r>
            <a:endParaRPr lang="ko-KR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Machine readable language designed to express computations that can be performed by a computer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Specify behavior of machine, express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Human-Computer Communications 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endParaRPr lang="ko-KR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Machine language</a:t>
            </a:r>
            <a:endParaRPr lang="ko-KR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Binary code </a:t>
            </a:r>
            <a:endParaRPr lang="ko-KR" altLang="en-US" sz="1800" smtClean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2000" smtClean="0"/>
              <a:t>    		</a:t>
            </a:r>
            <a:r>
              <a:rPr lang="en-US" altLang="ko-KR" sz="1800" smtClean="0">
                <a:solidFill>
                  <a:srgbClr val="FF6600"/>
                </a:solidFill>
              </a:rPr>
              <a:t>1001   0001</a:t>
            </a:r>
            <a:r>
              <a:rPr lang="en-US" altLang="ko-KR" sz="1800" smtClean="0">
                <a:solidFill>
                  <a:srgbClr val="3333FF"/>
                </a:solidFill>
              </a:rPr>
              <a:t>   store value at address 0001 into accumulator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 smtClean="0">
                <a:solidFill>
                  <a:srgbClr val="3333FF"/>
                </a:solidFill>
              </a:rPr>
              <a:t>    		</a:t>
            </a:r>
            <a:r>
              <a:rPr lang="en-US" altLang="ko-KR" sz="1800" smtClean="0">
                <a:solidFill>
                  <a:srgbClr val="FF6600"/>
                </a:solidFill>
              </a:rPr>
              <a:t>1100   0010</a:t>
            </a:r>
            <a:r>
              <a:rPr lang="en-US" altLang="ko-KR" sz="1800" smtClean="0">
                <a:solidFill>
                  <a:srgbClr val="3333FF"/>
                </a:solidFill>
              </a:rPr>
              <a:t>   add value at address</a:t>
            </a:r>
            <a:r>
              <a:rPr lang="ko-KR" altLang="en-US" sz="1800" smtClean="0">
                <a:solidFill>
                  <a:srgbClr val="3333FF"/>
                </a:solidFill>
              </a:rPr>
              <a:t> </a:t>
            </a:r>
            <a:r>
              <a:rPr lang="en-US" altLang="ko-KR" sz="1800" smtClean="0">
                <a:solidFill>
                  <a:srgbClr val="3333FF"/>
                </a:solidFill>
              </a:rPr>
              <a:t>0010 into accumulator</a:t>
            </a:r>
            <a:r>
              <a:rPr lang="ko-KR" altLang="en-US" sz="1800" smtClean="0">
                <a:solidFill>
                  <a:srgbClr val="3333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800" smtClean="0">
                <a:solidFill>
                  <a:srgbClr val="3333FF"/>
                </a:solidFill>
              </a:rPr>
              <a:t>    	</a:t>
            </a:r>
            <a:endParaRPr lang="ko-KR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/>
              <a:t>Assembly Language</a:t>
            </a:r>
            <a:r>
              <a:rPr lang="ko-KR" alt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Symbolization of machine language binary code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2000" smtClean="0"/>
              <a:t>    		</a:t>
            </a:r>
            <a:r>
              <a:rPr lang="en-US" altLang="ko-KR" sz="1800" smtClean="0">
                <a:solidFill>
                  <a:srgbClr val="FF6600"/>
                </a:solidFill>
              </a:rPr>
              <a:t>LOAD   Y</a:t>
            </a:r>
            <a:r>
              <a:rPr lang="en-US" altLang="ko-KR" sz="1800" smtClean="0">
                <a:solidFill>
                  <a:srgbClr val="3333FF"/>
                </a:solidFill>
              </a:rPr>
              <a:t>    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800" smtClean="0">
                <a:solidFill>
                  <a:srgbClr val="3333FF"/>
                </a:solidFill>
              </a:rPr>
              <a:t>    		</a:t>
            </a:r>
            <a:r>
              <a:rPr lang="en-US" altLang="ko-KR" sz="1800" smtClean="0">
                <a:solidFill>
                  <a:srgbClr val="FF6600"/>
                </a:solidFill>
              </a:rPr>
              <a:t>ADD     Z</a:t>
            </a:r>
            <a:r>
              <a:rPr lang="en-US" altLang="ko-KR" sz="1800" smtClean="0">
                <a:solidFill>
                  <a:srgbClr val="3333FF"/>
                </a:solidFill>
              </a:rPr>
              <a:t>   </a:t>
            </a:r>
            <a:endParaRPr lang="ko-KR" altLang="en-US" sz="180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800" smtClean="0">
                <a:solidFill>
                  <a:srgbClr val="3333FF"/>
                </a:solidFill>
              </a:rPr>
              <a:t>    </a:t>
            </a:r>
            <a:endParaRPr lang="ko-KR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BEFF80A2-5838-46AD-B7BF-79D508B529C7}" type="slidenum">
              <a:rPr kumimoji="0" lang="ko-KR" altLang="en-US">
                <a:latin typeface="굴림" pitchFamily="50" charset="-127"/>
              </a:rPr>
              <a:pPr eaLnBrk="1" hangingPunct="1"/>
              <a:t>12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Programming Language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mtClean="0"/>
              <a:t>High level language</a:t>
            </a:r>
            <a:r>
              <a:rPr lang="ko-KR" altLang="en-US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mtClean="0"/>
              <a:t>Easy to use (read and write) , human friendly</a:t>
            </a:r>
            <a:endParaRPr lang="ko-KR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mtClean="0">
                <a:solidFill>
                  <a:srgbClr val="FF6600"/>
                </a:solidFill>
              </a:rPr>
              <a:t>Programmer does not need to know details of machine control.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mtClean="0">
                <a:solidFill>
                  <a:srgbClr val="FF6600"/>
                </a:solidFill>
              </a:rPr>
              <a:t>More portable (machine independent)</a:t>
            </a:r>
            <a:endParaRPr lang="ko-KR" altLang="en-US" smtClean="0">
              <a:solidFill>
                <a:srgbClr val="FF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sz="1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	</a:t>
            </a:r>
            <a:r>
              <a:rPr lang="en-US" altLang="ko-KR" smtClean="0">
                <a:solidFill>
                  <a:srgbClr val="FF6600"/>
                </a:solidFill>
              </a:rPr>
              <a:t>X = Y + Z</a:t>
            </a:r>
            <a:r>
              <a:rPr lang="en-US" altLang="ko-KR" smtClean="0">
                <a:solidFill>
                  <a:srgbClr val="3333FF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mtClean="0"/>
              <a:t>example</a:t>
            </a:r>
            <a:endParaRPr lang="ko-KR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mtClean="0"/>
              <a:t>FORTRAN, COBOL, BASIC, C, C++, Java 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5F7A692C-F986-4C72-8725-4369765B6FD3}" type="slidenum">
              <a:rPr kumimoji="0" lang="ko-KR" altLang="en-US">
                <a:latin typeface="굴림" pitchFamily="50" charset="-127"/>
              </a:rPr>
              <a:pPr eaLnBrk="1" hangingPunct="1"/>
              <a:t>13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solidFill>
                  <a:schemeClr val="tx1"/>
                </a:solidFill>
              </a:rPr>
              <a:t>High Level Programming Language</a:t>
            </a:r>
            <a:endParaRPr lang="ko-KR" altLang="en-US" sz="3600" smtClean="0">
              <a:solidFill>
                <a:schemeClr val="tx1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>
                <a:solidFill>
                  <a:srgbClr val="FF6600"/>
                </a:solidFill>
              </a:rPr>
              <a:t>FORTRAN(FORmula TRANslation) </a:t>
            </a:r>
            <a:endParaRPr lang="ko-KR" altLang="en-US" sz="2000" smtClean="0">
              <a:solidFill>
                <a:srgbClr val="FF6600"/>
              </a:solidFill>
            </a:endParaRPr>
          </a:p>
          <a:p>
            <a:pPr lvl="1" eaLnBrk="1" hangingPunct="1"/>
            <a:r>
              <a:rPr lang="en-US" altLang="ko-KR" sz="1800" smtClean="0"/>
              <a:t>Created in 1957</a:t>
            </a:r>
            <a:r>
              <a:rPr lang="ko-KR" altLang="en-US" sz="1800" smtClean="0"/>
              <a:t> </a:t>
            </a:r>
            <a:r>
              <a:rPr lang="en-US" altLang="ko-KR" sz="1800" smtClean="0"/>
              <a:t>by</a:t>
            </a:r>
            <a:r>
              <a:rPr lang="ko-KR" altLang="en-US" sz="1800" smtClean="0"/>
              <a:t> </a:t>
            </a:r>
            <a:r>
              <a:rPr lang="en-US" altLang="ko-KR" sz="1800" smtClean="0"/>
              <a:t>John Backus (IBM)</a:t>
            </a:r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General purpose PL especially suited For scientific computation</a:t>
            </a:r>
          </a:p>
          <a:p>
            <a:pPr lvl="1" eaLnBrk="1" hangingPunct="1"/>
            <a:endParaRPr lang="en-US" altLang="ko-KR" sz="1800" smtClean="0"/>
          </a:p>
          <a:p>
            <a:pPr eaLnBrk="1" hangingPunct="1"/>
            <a:r>
              <a:rPr lang="en-US" altLang="ko-KR" sz="2000" smtClean="0">
                <a:solidFill>
                  <a:srgbClr val="FF6600"/>
                </a:solidFill>
              </a:rPr>
              <a:t>COBOL(COmmon Business Oriented Language)</a:t>
            </a:r>
          </a:p>
          <a:p>
            <a:pPr lvl="1" eaLnBrk="1" hangingPunct="1"/>
            <a:r>
              <a:rPr lang="en-US" altLang="ko-KR" sz="1800" smtClean="0"/>
              <a:t>Created in early 1960s</a:t>
            </a:r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Primarily used for business, finance in companies and govenment</a:t>
            </a:r>
          </a:p>
          <a:p>
            <a:pPr eaLnBrk="1" hangingPunct="1"/>
            <a:r>
              <a:rPr lang="en-US" altLang="ko-KR" sz="2000" smtClean="0">
                <a:solidFill>
                  <a:srgbClr val="FF6600"/>
                </a:solidFill>
              </a:rPr>
              <a:t>BASIC(Beginner's All-purpose Symbolic Instruction Code)</a:t>
            </a:r>
            <a:r>
              <a:rPr lang="ko-KR" altLang="en-US" sz="2000" smtClean="0"/>
              <a:t> </a:t>
            </a:r>
          </a:p>
          <a:p>
            <a:pPr lvl="1" eaLnBrk="1" hangingPunct="1"/>
            <a:r>
              <a:rPr lang="en-US" altLang="ko-KR" sz="1800" smtClean="0"/>
              <a:t>Easy to learn and use for beginners</a:t>
            </a:r>
            <a:endParaRPr lang="ko-KR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58248A22-3947-46A3-A2B7-D3EEAEBB2A96}" type="slidenum">
              <a:rPr kumimoji="0" lang="ko-KR" altLang="en-US">
                <a:latin typeface="굴림" pitchFamily="50" charset="-127"/>
              </a:rPr>
              <a:pPr eaLnBrk="1" hangingPunct="1"/>
              <a:t>14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solidFill>
                  <a:schemeClr val="tx1"/>
                </a:solidFill>
              </a:rPr>
              <a:t>High Level Programming Language</a:t>
            </a:r>
            <a:endParaRPr lang="ko-KR" altLang="en-US" sz="3600" smtClean="0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solidFill>
                  <a:srgbClr val="FF6600"/>
                </a:solidFill>
              </a:rPr>
              <a:t>C </a:t>
            </a:r>
            <a:endParaRPr lang="ko-KR" altLang="en-US" sz="2000" smtClean="0">
              <a:solidFill>
                <a:srgbClr val="FF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Made by Dennis Ritchie (AT&amp;T Bell Lab)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made for developing UNIX OS (1970s)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High level language with low level language properties (pointers,…)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solidFill>
                  <a:srgbClr val="FF6600"/>
                </a:solidFill>
              </a:rPr>
              <a:t>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Made by B. Stroustrup (AT&amp;T Bell Lab)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OOPL(Object Oriented Programming Language) extending C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endParaRPr lang="en-US" altLang="ko-KR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solidFill>
                  <a:srgbClr val="FF6600"/>
                </a:solidFill>
              </a:rPr>
              <a:t>Java </a:t>
            </a:r>
            <a:endParaRPr lang="ko-KR" altLang="en-US" sz="2000" smtClean="0">
              <a:solidFill>
                <a:srgbClr val="FF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Made by James Gosling (Sun Microsystems, 1990s)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Platform independent OOPL</a:t>
            </a:r>
            <a:endParaRPr lang="ko-KR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A4CBA7C5-9CEE-41CE-8A33-12100AAF393E}" type="slidenum">
              <a:rPr kumimoji="0" lang="ko-KR" altLang="en-US">
                <a:latin typeface="굴림" pitchFamily="50" charset="-127"/>
              </a:rPr>
              <a:pPr eaLnBrk="1" hangingPunct="1"/>
              <a:t>15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Programming and Execution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b="1" smtClean="0">
                <a:solidFill>
                  <a:srgbClr val="FF6600"/>
                </a:solidFill>
              </a:rPr>
              <a:t>Programming Tool</a:t>
            </a:r>
            <a:endParaRPr lang="ko-KR" altLang="en-US" sz="2000" b="1" smtClean="0">
              <a:solidFill>
                <a:srgbClr val="FF6600"/>
              </a:solidFill>
            </a:endParaRPr>
          </a:p>
          <a:p>
            <a:pPr lvl="1" eaLnBrk="1" hangingPunct="1"/>
            <a:r>
              <a:rPr lang="en-US" altLang="ko-KR" sz="1800" smtClean="0"/>
              <a:t>Editor, Compiler, Interpreter, Debugger, and etc</a:t>
            </a:r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Integrated Development Environment </a:t>
            </a:r>
            <a:r>
              <a:rPr lang="en-US" altLang="ko-KR" sz="1800" b="1" smtClean="0"/>
              <a:t>(IDE)</a:t>
            </a:r>
          </a:p>
          <a:p>
            <a:pPr lvl="4" eaLnBrk="1" hangingPunct="1"/>
            <a:endParaRPr lang="en-US" altLang="ko-KR" sz="18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z="2000" b="1" smtClean="0">
              <a:solidFill>
                <a:srgbClr val="FF6600"/>
              </a:solidFill>
            </a:endParaRPr>
          </a:p>
        </p:txBody>
      </p:sp>
      <p:grpSp>
        <p:nvGrpSpPr>
          <p:cNvPr id="27653" name="Group 18"/>
          <p:cNvGrpSpPr>
            <a:grpSpLocks/>
          </p:cNvGrpSpPr>
          <p:nvPr/>
        </p:nvGrpSpPr>
        <p:grpSpPr bwMode="auto">
          <a:xfrm>
            <a:off x="1524000" y="3284538"/>
            <a:ext cx="4992688" cy="2665412"/>
            <a:chOff x="960" y="2069"/>
            <a:chExt cx="3372" cy="1724"/>
          </a:xfrm>
        </p:grpSpPr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2096" y="2451"/>
              <a:ext cx="190" cy="29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125" y="3119"/>
              <a:ext cx="178" cy="28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2273" y="2355"/>
              <a:ext cx="890" cy="378"/>
              <a:chOff x="2304" y="1440"/>
              <a:chExt cx="1205" cy="570"/>
            </a:xfrm>
          </p:grpSpPr>
          <p:cxnSp>
            <p:nvCxnSpPr>
              <p:cNvPr id="27663" name="AutoShape 9"/>
              <p:cNvCxnSpPr>
                <a:cxnSpLocks noChangeShapeType="1"/>
                <a:stCxn id="27659" idx="0"/>
              </p:cNvCxnSpPr>
              <p:nvPr/>
            </p:nvCxnSpPr>
            <p:spPr bwMode="auto">
              <a:xfrm rot="5400000" flipH="1">
                <a:off x="2307" y="1437"/>
                <a:ext cx="570" cy="576"/>
              </a:xfrm>
              <a:prstGeom prst="bentConnector2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4" name="Text Box 10"/>
              <p:cNvSpPr txBox="1">
                <a:spLocks noChangeArrowheads="1"/>
              </p:cNvSpPr>
              <p:nvPr/>
            </p:nvSpPr>
            <p:spPr bwMode="auto">
              <a:xfrm>
                <a:off x="2871" y="1514"/>
                <a:ext cx="63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>
                    <a:latin typeface="Arial Unicode MS" panose="020B0604020202020204" pitchFamily="34" charset="-128"/>
                  </a:rPr>
                  <a:t>Error</a:t>
                </a:r>
                <a:endParaRPr kumimoji="0" lang="ko-KR" altLang="en-US"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27657" name="Group 11"/>
            <p:cNvGrpSpPr>
              <a:grpSpLocks/>
            </p:cNvGrpSpPr>
            <p:nvPr/>
          </p:nvGrpSpPr>
          <p:grpSpPr bwMode="auto">
            <a:xfrm>
              <a:off x="2273" y="2261"/>
              <a:ext cx="1831" cy="1140"/>
              <a:chOff x="2304" y="1200"/>
              <a:chExt cx="2655" cy="1818"/>
            </a:xfrm>
          </p:grpSpPr>
          <p:cxnSp>
            <p:nvCxnSpPr>
              <p:cNvPr id="27661" name="AutoShape 12"/>
              <p:cNvCxnSpPr>
                <a:cxnSpLocks noChangeShapeType="1"/>
                <a:stCxn id="27660" idx="0"/>
              </p:cNvCxnSpPr>
              <p:nvPr/>
            </p:nvCxnSpPr>
            <p:spPr bwMode="auto">
              <a:xfrm rot="5400000" flipH="1">
                <a:off x="2379" y="1125"/>
                <a:ext cx="1818" cy="1968"/>
              </a:xfrm>
              <a:prstGeom prst="bentConnector2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2" name="Text Box 13"/>
              <p:cNvSpPr txBox="1">
                <a:spLocks noChangeArrowheads="1"/>
              </p:cNvSpPr>
              <p:nvPr/>
            </p:nvSpPr>
            <p:spPr bwMode="auto">
              <a:xfrm>
                <a:off x="4276" y="1867"/>
                <a:ext cx="683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>
                    <a:latin typeface="Arial Unicode MS" panose="020B0604020202020204" pitchFamily="34" charset="-128"/>
                  </a:rPr>
                  <a:t>Error</a:t>
                </a:r>
                <a:endParaRPr kumimoji="0" lang="ko-KR" altLang="en-US"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960" y="2069"/>
              <a:ext cx="1313" cy="3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600" b="1">
                  <a:latin typeface="Arial Unicode MS" panose="020B0604020202020204" pitchFamily="34" charset="-128"/>
                </a:rPr>
                <a:t>Program Edit</a:t>
              </a:r>
              <a:endParaRPr kumimoji="0" lang="ko-KR" altLang="en-US" sz="1600" b="1">
                <a:latin typeface="Arial Unicode MS" panose="020B0604020202020204" pitchFamily="34" charset="-128"/>
              </a:endParaRPr>
            </a:p>
          </p:txBody>
        </p:sp>
        <p:sp>
          <p:nvSpPr>
            <p:cNvPr id="27659" name="Rectangle 15"/>
            <p:cNvSpPr>
              <a:spLocks noChangeArrowheads="1"/>
            </p:cNvSpPr>
            <p:nvPr/>
          </p:nvSpPr>
          <p:spPr bwMode="auto">
            <a:xfrm>
              <a:off x="2096" y="2737"/>
              <a:ext cx="1207" cy="3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600" b="1">
                  <a:latin typeface="Arial Unicode MS" panose="020B0604020202020204" pitchFamily="34" charset="-128"/>
                </a:rPr>
                <a:t>Compile</a:t>
              </a:r>
              <a:endParaRPr kumimoji="0" lang="ko-KR" altLang="en-US" sz="1600" b="1">
                <a:latin typeface="Arial Unicode MS" panose="020B0604020202020204" pitchFamily="34" charset="-128"/>
              </a:endParaRPr>
            </a:p>
          </p:txBody>
        </p:sp>
        <p:sp>
          <p:nvSpPr>
            <p:cNvPr id="27660" name="Rectangle 16"/>
            <p:cNvSpPr>
              <a:spLocks noChangeArrowheads="1"/>
            </p:cNvSpPr>
            <p:nvPr/>
          </p:nvSpPr>
          <p:spPr bwMode="auto">
            <a:xfrm>
              <a:off x="3125" y="3405"/>
              <a:ext cx="1207" cy="3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1600" b="1">
                  <a:latin typeface="Arial Unicode MS" panose="020B0604020202020204" pitchFamily="34" charset="-128"/>
                </a:rPr>
                <a:t>Execution</a:t>
              </a:r>
              <a:endParaRPr kumimoji="0" lang="ko-KR" altLang="en-US" sz="1600" b="1">
                <a:latin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4FEE71DB-6261-443D-B2FD-E201430C9763}" type="slidenum">
              <a:rPr kumimoji="0" lang="ko-KR" altLang="en-US">
                <a:latin typeface="굴림" pitchFamily="50" charset="-127"/>
              </a:rPr>
              <a:pPr eaLnBrk="1" hangingPunct="1"/>
              <a:t>16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Error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b="1" smtClean="0">
                <a:solidFill>
                  <a:srgbClr val="FF6600"/>
                </a:solidFill>
              </a:rPr>
              <a:t>compile-time error</a:t>
            </a:r>
          </a:p>
          <a:p>
            <a:pPr lvl="1" eaLnBrk="1" hangingPunct="1"/>
            <a:r>
              <a:rPr lang="en-US" altLang="ko-KR" sz="1800" smtClean="0"/>
              <a:t>Error occurring during compilation</a:t>
            </a:r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Grammar check</a:t>
            </a:r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Cannot execute if there is compile error</a:t>
            </a:r>
            <a:endParaRPr lang="ko-KR" altLang="en-US" sz="1800" smtClean="0"/>
          </a:p>
          <a:p>
            <a:pPr lvl="4" eaLnBrk="1" hangingPunct="1"/>
            <a:endParaRPr lang="en-US" altLang="ko-KR" sz="1800" smtClean="0"/>
          </a:p>
          <a:p>
            <a:pPr eaLnBrk="1" hangingPunct="1"/>
            <a:r>
              <a:rPr lang="en-US" altLang="ko-KR" sz="2000" b="1" smtClean="0">
                <a:solidFill>
                  <a:srgbClr val="FF6600"/>
                </a:solidFill>
              </a:rPr>
              <a:t>logical error</a:t>
            </a:r>
            <a:r>
              <a:rPr lang="ko-KR" altLang="en-US" sz="2000" smtClean="0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en-US" altLang="ko-KR" sz="1800" smtClean="0"/>
              <a:t>Grammar is OK but logical error</a:t>
            </a:r>
            <a:r>
              <a:rPr lang="ko-KR" altLang="en-US" sz="1800" smtClean="0"/>
              <a:t> </a:t>
            </a:r>
          </a:p>
          <a:p>
            <a:pPr lvl="4" eaLnBrk="1" hangingPunct="1"/>
            <a:endParaRPr lang="ko-KR" altLang="en-US" sz="1800" smtClean="0"/>
          </a:p>
          <a:p>
            <a:pPr eaLnBrk="1" hangingPunct="1"/>
            <a:r>
              <a:rPr lang="en-US" altLang="ko-KR" sz="2000" smtClean="0"/>
              <a:t> </a:t>
            </a:r>
            <a:r>
              <a:rPr lang="en-US" altLang="ko-KR" sz="2000" b="1" smtClean="0">
                <a:solidFill>
                  <a:srgbClr val="FF6600"/>
                </a:solidFill>
              </a:rPr>
              <a:t>run-time error</a:t>
            </a:r>
            <a:r>
              <a:rPr lang="ko-KR" altLang="en-US" sz="2000" smtClean="0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en-US" altLang="ko-KR" sz="1800" smtClean="0"/>
              <a:t>Abnormal termination owing to unexpected reasons during program execution</a:t>
            </a:r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Ex) divided by zero,  illegal memory access</a:t>
            </a:r>
            <a:endParaRPr lang="ko-KR" altLang="en-US" sz="1800" smtClean="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ko-K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3B354497-35AB-4B5F-A6D3-15599584EF7F}" type="slidenum">
              <a:rPr kumimoji="0" lang="ko-KR" altLang="en-US">
                <a:latin typeface="굴림" pitchFamily="50" charset="-127"/>
              </a:rPr>
              <a:pPr eaLnBrk="1" hangingPunct="1"/>
              <a:t>17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Debugging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solidFill>
                  <a:srgbClr val="FF6600"/>
                </a:solidFill>
              </a:rPr>
              <a:t>debugging</a:t>
            </a:r>
            <a:r>
              <a:rPr lang="ko-KR" altLang="en-US" smtClean="0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en-US" altLang="ko-KR" smtClean="0"/>
              <a:t>Bug : program error</a:t>
            </a:r>
          </a:p>
          <a:p>
            <a:pPr lvl="1" eaLnBrk="1" hangingPunct="1"/>
            <a:r>
              <a:rPr lang="en-US" altLang="ko-KR" smtClean="0"/>
              <a:t>Debugging : bug correction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F8EC3DDB-3442-4326-914D-5406A63FBFA8}" type="slidenum">
              <a:rPr kumimoji="0" lang="ko-KR" altLang="en-US">
                <a:latin typeface="굴림" pitchFamily="50" charset="-127"/>
              </a:rPr>
              <a:pPr eaLnBrk="1" hangingPunct="1"/>
              <a:t>18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Compiler / Interpreter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632700" cy="4824413"/>
          </a:xfrm>
        </p:spPr>
        <p:txBody>
          <a:bodyPr/>
          <a:lstStyle/>
          <a:p>
            <a:pPr eaLnBrk="1" hangingPunct="1"/>
            <a:r>
              <a:rPr lang="en-US" altLang="ko-KR" smtClean="0"/>
              <a:t>Compiler</a:t>
            </a:r>
            <a:endParaRPr lang="ko-KR" altLang="en-US" smtClean="0"/>
          </a:p>
          <a:p>
            <a:pPr lvl="1" eaLnBrk="1" hangingPunct="1"/>
            <a:r>
              <a:rPr lang="en-US" altLang="ko-KR" smtClean="0">
                <a:solidFill>
                  <a:srgbClr val="FF6600"/>
                </a:solidFill>
              </a:rPr>
              <a:t>Convert high level language to low level language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solidFill>
                  <a:srgbClr val="FF6600"/>
                </a:solidFill>
              </a:rPr>
              <a:t>	(occur at compile-time)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eaLnBrk="1" hangingPunct="1"/>
            <a:r>
              <a:rPr lang="en-US" altLang="ko-KR" smtClean="0"/>
              <a:t>Interpreter</a:t>
            </a:r>
            <a:endParaRPr lang="ko-KR" altLang="en-US" smtClean="0"/>
          </a:p>
          <a:p>
            <a:pPr lvl="1" eaLnBrk="1" hangingPunct="1"/>
            <a:r>
              <a:rPr lang="en-US" altLang="ko-KR" smtClean="0">
                <a:solidFill>
                  <a:srgbClr val="FF6600"/>
                </a:solidFill>
              </a:rPr>
              <a:t>Compile and execute the program line by line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solidFill>
                  <a:srgbClr val="FF6600"/>
                </a:solidFill>
              </a:rPr>
              <a:t>	(occur at run-time)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>
              <a:solidFill>
                <a:srgbClr val="FF6600"/>
              </a:solidFill>
            </a:endParaRPr>
          </a:p>
          <a:p>
            <a:pPr eaLnBrk="1" hangingPunct="1"/>
            <a:r>
              <a:rPr lang="en-US" altLang="ko-KR" smtClean="0"/>
              <a:t>Comparison?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Computer?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 a programmable machine that</a:t>
            </a:r>
          </a:p>
          <a:p>
            <a:pPr lvl="1"/>
            <a:r>
              <a:rPr lang="en-US" altLang="ko-KR" smtClean="0"/>
              <a:t>Receives input</a:t>
            </a:r>
          </a:p>
          <a:p>
            <a:pPr lvl="1"/>
            <a:r>
              <a:rPr lang="en-US" altLang="ko-KR" smtClean="0"/>
              <a:t>Stores and manipulates data</a:t>
            </a:r>
          </a:p>
          <a:p>
            <a:pPr lvl="1"/>
            <a:r>
              <a:rPr lang="en-US" altLang="ko-KR" smtClean="0"/>
              <a:t>Provides output in a useful format</a:t>
            </a:r>
            <a:endParaRPr lang="ko-KR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00A09505-1B6F-4C60-B24B-7BCBC3B7E6D0}" type="slidenum">
              <a:rPr kumimoji="0" lang="ko-KR" altLang="en-US">
                <a:latin typeface="굴림" pitchFamily="50" charset="-127"/>
              </a:rPr>
              <a:pPr eaLnBrk="1" hangingPunct="1"/>
              <a:t>3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Computer System</a:t>
            </a:r>
            <a:r>
              <a:rPr lang="ko-KR" altLang="en-US" smtClean="0"/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smtClean="0"/>
              <a:t>Computer System</a:t>
            </a:r>
            <a:endParaRPr lang="ko-KR" altLang="en-US" smtClean="0"/>
          </a:p>
          <a:p>
            <a:pPr lvl="1" eaLnBrk="1" hangingPunct="1"/>
            <a:r>
              <a:rPr lang="en-US" altLang="ko-KR" smtClean="0">
                <a:solidFill>
                  <a:srgbClr val="FF6600"/>
                </a:solidFill>
              </a:rPr>
              <a:t>Hardware + Software</a:t>
            </a:r>
            <a:r>
              <a:rPr lang="en-US" altLang="ko-KR" smtClean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ko-KR" smtClean="0"/>
              <a:t>Computer Hardware</a:t>
            </a:r>
            <a:endParaRPr lang="ko-KR" altLang="en-US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5754688"/>
            <a:ext cx="914400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algn="ctr" latinLnBrk="0"/>
            <a:endParaRPr kumimoji="0" lang="ko-KR" altLang="en-US" b="1"/>
          </a:p>
          <a:p>
            <a:pPr algn="ctr" latinLnBrk="0"/>
            <a:r>
              <a:rPr kumimoji="0" lang="ko-KR" altLang="en-US" sz="2000" b="1">
                <a:solidFill>
                  <a:srgbClr val="FF6600"/>
                </a:solidFill>
              </a:rPr>
              <a:t> </a:t>
            </a:r>
            <a:endParaRPr kumimoji="0" lang="ko-KR" altLang="en-US" sz="2000">
              <a:solidFill>
                <a:srgbClr val="FF6600"/>
              </a:solidFill>
            </a:endParaRPr>
          </a:p>
          <a:p>
            <a:pPr algn="ctr" latinLnBrk="0"/>
            <a:endParaRPr kumimoji="0" lang="ko-KR" altLang="en-US" sz="20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6" name="Group 17"/>
          <p:cNvGrpSpPr>
            <a:grpSpLocks/>
          </p:cNvGrpSpPr>
          <p:nvPr/>
        </p:nvGrpSpPr>
        <p:grpSpPr bwMode="auto">
          <a:xfrm>
            <a:off x="1908175" y="2492375"/>
            <a:ext cx="5832475" cy="3667125"/>
            <a:chOff x="1202" y="1570"/>
            <a:chExt cx="3674" cy="2310"/>
          </a:xfrm>
        </p:grpSpPr>
        <p:pic>
          <p:nvPicPr>
            <p:cNvPr id="15367" name="Picture 5" descr="UNI08f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570"/>
              <a:ext cx="3674" cy="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1298" y="2112"/>
              <a:ext cx="1132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Hard Disk Drive (HDD)</a:t>
              </a:r>
              <a:endParaRPr lang="ko-KR" altLang="en-US" sz="1200">
                <a:latin typeface="굴림" pitchFamily="50" charset="-127"/>
              </a:endParaRP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270" y="2112"/>
              <a:ext cx="1431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DVD/CD                             </a:t>
              </a:r>
              <a:endParaRPr lang="ko-KR" altLang="en-US" sz="1200">
                <a:latin typeface="굴림" pitchFamily="50" charset="-127"/>
              </a:endParaRP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1785" y="2532"/>
              <a:ext cx="633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                </a:t>
              </a:r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1215" y="3294"/>
              <a:ext cx="543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Keyboard</a:t>
              </a:r>
              <a:endParaRPr lang="ko-KR" altLang="en-US" sz="1200">
                <a:latin typeface="굴림" pitchFamily="50" charset="-127"/>
              </a:endParaRPr>
            </a:p>
          </p:txBody>
        </p:sp>
        <p:sp>
          <p:nvSpPr>
            <p:cNvPr id="15372" name="Text Box 11"/>
            <p:cNvSpPr txBox="1">
              <a:spLocks noChangeArrowheads="1"/>
            </p:cNvSpPr>
            <p:nvPr/>
          </p:nvSpPr>
          <p:spPr bwMode="auto">
            <a:xfrm>
              <a:off x="4005" y="3168"/>
              <a:ext cx="745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Monitor         </a:t>
              </a:r>
            </a:p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 </a:t>
              </a:r>
              <a:endParaRPr lang="ko-KR" altLang="en-US" sz="1200">
                <a:latin typeface="굴림" pitchFamily="50" charset="-127"/>
              </a:endParaRP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2157" y="3543"/>
              <a:ext cx="1506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                                           </a:t>
              </a:r>
              <a:endParaRPr lang="ko-KR" altLang="en-US" sz="1200">
                <a:latin typeface="굴림" pitchFamily="50" charset="-127"/>
              </a:endParaRPr>
            </a:p>
          </p:txBody>
        </p:sp>
        <p:sp>
          <p:nvSpPr>
            <p:cNvPr id="15374" name="Text Box 15"/>
            <p:cNvSpPr txBox="1">
              <a:spLocks noChangeArrowheads="1"/>
            </p:cNvSpPr>
            <p:nvPr/>
          </p:nvSpPr>
          <p:spPr bwMode="auto">
            <a:xfrm>
              <a:off x="2520" y="2544"/>
              <a:ext cx="761" cy="1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/>
                <a:t>Main Memory</a:t>
              </a:r>
              <a:endParaRPr lang="ko-KR" alt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2736" y="3210"/>
              <a:ext cx="314" cy="17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굴림" pitchFamily="50" charset="-127"/>
                </a:rPr>
                <a:t>CPU</a:t>
              </a:r>
              <a:endParaRPr lang="en-US" altLang="ko-KR">
                <a:latin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C040E335-894D-41EF-BFFF-74C279C888FF}" type="slidenum">
              <a:rPr kumimoji="0" lang="ko-KR" altLang="en-US">
                <a:latin typeface="굴림" pitchFamily="50" charset="-127"/>
              </a:rPr>
              <a:pPr eaLnBrk="1" hangingPunct="1"/>
              <a:t>4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Computer Hardware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2875"/>
            <a:ext cx="8901112" cy="4824413"/>
          </a:xfrm>
        </p:spPr>
        <p:txBody>
          <a:bodyPr/>
          <a:lstStyle/>
          <a:p>
            <a:pPr eaLnBrk="1" hangingPunct="1"/>
            <a:r>
              <a:rPr lang="en-US" altLang="ko-KR" sz="2000" b="1" smtClean="0">
                <a:solidFill>
                  <a:srgbClr val="3333FF"/>
                </a:solidFill>
              </a:rPr>
              <a:t>CPU (Central Processing Unit) </a:t>
            </a:r>
          </a:p>
          <a:p>
            <a:pPr lvl="1" eaLnBrk="1" hangingPunct="1"/>
            <a:r>
              <a:rPr lang="en-US" altLang="ko-KR" sz="1800" smtClean="0"/>
              <a:t>Processing program instructions</a:t>
            </a:r>
            <a:r>
              <a:rPr lang="ko-KR" altLang="en-US" sz="1800" smtClean="0"/>
              <a:t>  </a:t>
            </a:r>
            <a:r>
              <a:rPr lang="en-US" altLang="ko-KR" sz="1800" smtClean="0"/>
              <a:t>(one by one)</a:t>
            </a:r>
          </a:p>
          <a:p>
            <a:pPr lvl="1" eaLnBrk="1" hangingPunct="1"/>
            <a:r>
              <a:rPr lang="en-US" altLang="ko-KR" sz="1800" smtClean="0"/>
              <a:t>Basic program instructions : add/subtract/multiply/div, read/write, jump, test</a:t>
            </a:r>
          </a:p>
          <a:p>
            <a:pPr lvl="1" eaLnBrk="1" hangingPunct="1"/>
            <a:r>
              <a:rPr lang="en-US" altLang="ko-KR" sz="1800" b="1" smtClean="0"/>
              <a:t>Cache</a:t>
            </a:r>
            <a:r>
              <a:rPr lang="en-US" altLang="ko-KR" sz="1800" smtClean="0"/>
              <a:t> : duplicating original data stored in slow storage into faster storage</a:t>
            </a:r>
          </a:p>
          <a:p>
            <a:pPr eaLnBrk="1" hangingPunct="1"/>
            <a:r>
              <a:rPr lang="en-US" altLang="ko-KR" sz="2000" b="1" smtClean="0">
                <a:solidFill>
                  <a:srgbClr val="3333FF"/>
                </a:solidFill>
              </a:rPr>
              <a:t>Main Memory (e.g. RAM)</a:t>
            </a:r>
            <a:r>
              <a:rPr lang="en-US" altLang="ko-KR" sz="2000" smtClean="0">
                <a:solidFill>
                  <a:srgbClr val="3333FF"/>
                </a:solidFill>
              </a:rPr>
              <a:t> </a:t>
            </a:r>
          </a:p>
          <a:p>
            <a:pPr lvl="1" eaLnBrk="1" hangingPunct="1"/>
            <a:r>
              <a:rPr lang="en-US" altLang="ko-KR" sz="1800" b="1" smtClean="0"/>
              <a:t>Volatile </a:t>
            </a:r>
            <a:r>
              <a:rPr lang="en-US" altLang="ko-KR" sz="1800" smtClean="0"/>
              <a:t>: when power turned off, data in the memory will be erased</a:t>
            </a:r>
            <a:r>
              <a:rPr lang="ko-KR" altLang="en-US" sz="1800" smtClean="0"/>
              <a:t> </a:t>
            </a:r>
          </a:p>
          <a:p>
            <a:pPr lvl="1" eaLnBrk="1" hangingPunct="1"/>
            <a:r>
              <a:rPr lang="en-US" altLang="ko-KR" sz="1800" smtClean="0"/>
              <a:t>Storing progam and data</a:t>
            </a:r>
          </a:p>
          <a:p>
            <a:pPr lvl="1" eaLnBrk="1" hangingPunct="1"/>
            <a:r>
              <a:rPr lang="en-US" altLang="ko-KR" sz="1800" smtClean="0"/>
              <a:t>Fast, small, and expensive </a:t>
            </a:r>
          </a:p>
          <a:p>
            <a:pPr eaLnBrk="1" hangingPunct="1"/>
            <a:r>
              <a:rPr lang="en-US" altLang="ko-KR" sz="2000" b="1" smtClean="0">
                <a:solidFill>
                  <a:srgbClr val="3333FF"/>
                </a:solidFill>
              </a:rPr>
              <a:t>Secondary Memory (e.g. HDD, CD/DVD, …)</a:t>
            </a:r>
            <a:r>
              <a:rPr lang="en-US" altLang="ko-KR" sz="2000" smtClean="0">
                <a:solidFill>
                  <a:srgbClr val="6666FF"/>
                </a:solidFill>
              </a:rPr>
              <a:t> </a:t>
            </a:r>
          </a:p>
          <a:p>
            <a:pPr lvl="1" eaLnBrk="1" hangingPunct="1"/>
            <a:r>
              <a:rPr lang="en-US" altLang="ko-KR" sz="1800" b="1" smtClean="0"/>
              <a:t>Non volatile</a:t>
            </a:r>
            <a:endParaRPr lang="ko-KR" altLang="en-US" sz="1800" b="1" smtClean="0"/>
          </a:p>
          <a:p>
            <a:pPr lvl="1" eaLnBrk="1" hangingPunct="1"/>
            <a:r>
              <a:rPr lang="en-US" altLang="ko-KR" sz="1800" smtClean="0"/>
              <a:t>Relatively slow, large, and cheap</a:t>
            </a:r>
          </a:p>
          <a:p>
            <a:pPr eaLnBrk="1" hangingPunct="1"/>
            <a:r>
              <a:rPr lang="en-US" altLang="ko-KR" sz="2000" b="1" smtClean="0">
                <a:solidFill>
                  <a:srgbClr val="3333FF"/>
                </a:solidFill>
              </a:rPr>
              <a:t>I/O(Input/Output) Device </a:t>
            </a:r>
          </a:p>
          <a:p>
            <a:pPr lvl="1" eaLnBrk="1" hangingPunct="1"/>
            <a:r>
              <a:rPr lang="en-US" altLang="ko-KR" sz="1800" smtClean="0"/>
              <a:t>Help interaction between computer and human beings.</a:t>
            </a:r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Keyboard, mouse, monitor, etc</a:t>
            </a:r>
            <a:endParaRPr lang="ko-KR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B2577230-B85A-43B3-B8FA-C4B9F53ECEAD}" type="slidenum">
              <a:rPr kumimoji="0" lang="ko-KR" altLang="en-US">
                <a:latin typeface="굴림" pitchFamily="50" charset="-127"/>
              </a:rPr>
              <a:pPr eaLnBrk="1" hangingPunct="1"/>
              <a:t>5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Memory and Data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24413"/>
          </a:xfrm>
        </p:spPr>
        <p:txBody>
          <a:bodyPr/>
          <a:lstStyle/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  <a:p>
            <a:pPr algn="ctr" eaLnBrk="1" hangingPunct="1"/>
            <a:endParaRPr lang="ko-KR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4" name="Rectangle 38"/>
          <p:cNvSpPr>
            <a:spLocks noChangeArrowheads="1"/>
          </p:cNvSpPr>
          <p:nvPr/>
        </p:nvSpPr>
        <p:spPr bwMode="auto">
          <a:xfrm>
            <a:off x="0" y="411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latinLnBrk="0"/>
            <a:endParaRPr kumimoji="0"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15" name="Group 99"/>
          <p:cNvGrpSpPr>
            <a:grpSpLocks/>
          </p:cNvGrpSpPr>
          <p:nvPr/>
        </p:nvGrpSpPr>
        <p:grpSpPr bwMode="auto">
          <a:xfrm>
            <a:off x="1905000" y="1435100"/>
            <a:ext cx="7038975" cy="4586288"/>
            <a:chOff x="1407" y="904"/>
            <a:chExt cx="4760" cy="3050"/>
          </a:xfrm>
        </p:grpSpPr>
        <p:grpSp>
          <p:nvGrpSpPr>
            <p:cNvPr id="17416" name="Group 42"/>
            <p:cNvGrpSpPr>
              <a:grpSpLocks/>
            </p:cNvGrpSpPr>
            <p:nvPr/>
          </p:nvGrpSpPr>
          <p:grpSpPr bwMode="auto">
            <a:xfrm>
              <a:off x="2056" y="904"/>
              <a:ext cx="912" cy="3050"/>
              <a:chOff x="1728" y="838"/>
              <a:chExt cx="912" cy="3050"/>
            </a:xfrm>
          </p:grpSpPr>
          <p:grpSp>
            <p:nvGrpSpPr>
              <p:cNvPr id="17452" name="Group 43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17467" name="Oval 44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8" name="Oval 45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9" name="Oval 46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17453" name="Group 47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17464" name="Oval 48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5" name="Oval 49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6" name="Oval 50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17454" name="Group 51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17455" name="Rectangle 52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56" name="Rectangle 53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57" name="Rectangle 54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58" name="Rectangle 55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59" name="Rectangle 56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0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1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2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63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17417" name="Rectangle 61"/>
            <p:cNvSpPr>
              <a:spLocks noChangeArrowheads="1"/>
            </p:cNvSpPr>
            <p:nvPr/>
          </p:nvSpPr>
          <p:spPr bwMode="auto">
            <a:xfrm>
              <a:off x="1407" y="1393"/>
              <a:ext cx="558" cy="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1278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1279</a:t>
              </a:r>
            </a:p>
            <a:p>
              <a:pPr latinLnBrk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1280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1281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1282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1283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1284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1285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1286</a:t>
              </a:r>
            </a:p>
          </p:txBody>
        </p:sp>
        <p:sp>
          <p:nvSpPr>
            <p:cNvPr id="17418" name="AutoShape 63"/>
            <p:cNvSpPr>
              <a:spLocks/>
            </p:cNvSpPr>
            <p:nvPr/>
          </p:nvSpPr>
          <p:spPr bwMode="auto">
            <a:xfrm>
              <a:off x="3112" y="2344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17419" name="Group 64"/>
            <p:cNvGrpSpPr>
              <a:grpSpLocks/>
            </p:cNvGrpSpPr>
            <p:nvPr/>
          </p:nvGrpSpPr>
          <p:grpSpPr bwMode="auto">
            <a:xfrm>
              <a:off x="2056" y="2296"/>
              <a:ext cx="912" cy="480"/>
              <a:chOff x="4128" y="1920"/>
              <a:chExt cx="912" cy="480"/>
            </a:xfrm>
          </p:grpSpPr>
          <p:sp>
            <p:nvSpPr>
              <p:cNvPr id="17450" name="Rectangle 6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912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7451" name="Rectangle 66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912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31843" name="Text Box 67"/>
            <p:cNvSpPr txBox="1">
              <a:spLocks noChangeArrowheads="1"/>
            </p:cNvSpPr>
            <p:nvPr/>
          </p:nvSpPr>
          <p:spPr bwMode="auto">
            <a:xfrm>
              <a:off x="2085" y="1585"/>
              <a:ext cx="950" cy="2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10011010</a:t>
              </a:r>
            </a:p>
          </p:txBody>
        </p:sp>
        <p:sp>
          <p:nvSpPr>
            <p:cNvPr id="17421" name="Line 69"/>
            <p:cNvSpPr>
              <a:spLocks noChangeShapeType="1"/>
            </p:cNvSpPr>
            <p:nvPr/>
          </p:nvSpPr>
          <p:spPr bwMode="auto">
            <a:xfrm>
              <a:off x="3058" y="1707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2" name="Group 70"/>
            <p:cNvGrpSpPr>
              <a:grpSpLocks/>
            </p:cNvGrpSpPr>
            <p:nvPr/>
          </p:nvGrpSpPr>
          <p:grpSpPr bwMode="auto">
            <a:xfrm>
              <a:off x="2056" y="904"/>
              <a:ext cx="912" cy="3050"/>
              <a:chOff x="1728" y="838"/>
              <a:chExt cx="912" cy="3050"/>
            </a:xfrm>
          </p:grpSpPr>
          <p:grpSp>
            <p:nvGrpSpPr>
              <p:cNvPr id="17432" name="Group 71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17447" name="Oval 72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8" name="Oval 73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9" name="Oval 74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17433" name="Group 75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17444" name="Oval 76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5" name="Oval 77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6" name="Oval 78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17434" name="Group 79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17435" name="Rectangle 80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36" name="Rectangle 81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37" name="Rectangle 8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38" name="Rectangle 83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39" name="Rectangle 84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0" name="Rectangle 85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1" name="Rectangle 86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2" name="Rectangle 87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7443" name="Rectangle 88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Lucida Console" panose="020B0609040504020204" pitchFamily="49" charset="0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17423" name="Rectangle 89"/>
            <p:cNvSpPr>
              <a:spLocks noChangeArrowheads="1"/>
            </p:cNvSpPr>
            <p:nvPr/>
          </p:nvSpPr>
          <p:spPr bwMode="auto">
            <a:xfrm>
              <a:off x="1407" y="1393"/>
              <a:ext cx="558" cy="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1278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1279</a:t>
              </a:r>
            </a:p>
            <a:p>
              <a:pPr latinLnBrk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1280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1281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1282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1283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1284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1285</a:t>
              </a:r>
            </a:p>
            <a:p>
              <a:pPr latinLnBrk="0">
                <a:spcBef>
                  <a:spcPct val="2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1286</a:t>
              </a:r>
            </a:p>
          </p:txBody>
        </p:sp>
        <p:sp>
          <p:nvSpPr>
            <p:cNvPr id="17424" name="Rectangle 90"/>
            <p:cNvSpPr>
              <a:spLocks noChangeArrowheads="1"/>
            </p:cNvSpPr>
            <p:nvPr/>
          </p:nvSpPr>
          <p:spPr bwMode="auto">
            <a:xfrm>
              <a:off x="3315" y="2325"/>
              <a:ext cx="285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Bigger data values are</a:t>
              </a:r>
            </a:p>
            <a:p>
              <a:pPr latinLnBrk="0"/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Stored in consecutive memory cells</a:t>
              </a:r>
            </a:p>
          </p:txBody>
        </p:sp>
        <p:sp>
          <p:nvSpPr>
            <p:cNvPr id="17425" name="AutoShape 91"/>
            <p:cNvSpPr>
              <a:spLocks/>
            </p:cNvSpPr>
            <p:nvPr/>
          </p:nvSpPr>
          <p:spPr bwMode="auto">
            <a:xfrm>
              <a:off x="3112" y="2344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17426" name="Group 92"/>
            <p:cNvGrpSpPr>
              <a:grpSpLocks/>
            </p:cNvGrpSpPr>
            <p:nvPr/>
          </p:nvGrpSpPr>
          <p:grpSpPr bwMode="auto">
            <a:xfrm>
              <a:off x="2056" y="2296"/>
              <a:ext cx="912" cy="480"/>
              <a:chOff x="4128" y="1920"/>
              <a:chExt cx="912" cy="480"/>
            </a:xfrm>
          </p:grpSpPr>
          <p:sp>
            <p:nvSpPr>
              <p:cNvPr id="17430" name="Rectangle 93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912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7431" name="Rectangle 94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912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Lucida Console" panose="020B0609040504020204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31871" name="Text Box 95"/>
            <p:cNvSpPr txBox="1">
              <a:spLocks noChangeArrowheads="1"/>
            </p:cNvSpPr>
            <p:nvPr/>
          </p:nvSpPr>
          <p:spPr bwMode="auto">
            <a:xfrm>
              <a:off x="2085" y="1585"/>
              <a:ext cx="950" cy="2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10011010</a:t>
              </a:r>
            </a:p>
          </p:txBody>
        </p:sp>
        <p:sp>
          <p:nvSpPr>
            <p:cNvPr id="17428" name="Text Box 96"/>
            <p:cNvSpPr txBox="1">
              <a:spLocks noChangeArrowheads="1"/>
            </p:cNvSpPr>
            <p:nvPr/>
          </p:nvSpPr>
          <p:spPr bwMode="auto">
            <a:xfrm>
              <a:off x="3318" y="1522"/>
              <a:ext cx="2057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latinLnBrk="0"/>
              <a:r>
                <a:rPr kumimoji="0" lang="en-US" altLang="ko-KR" sz="200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Each memory cell stores 1 byte data</a:t>
              </a:r>
            </a:p>
          </p:txBody>
        </p:sp>
        <p:sp>
          <p:nvSpPr>
            <p:cNvPr id="17429" name="Line 97"/>
            <p:cNvSpPr>
              <a:spLocks noChangeShapeType="1"/>
            </p:cNvSpPr>
            <p:nvPr/>
          </p:nvSpPr>
          <p:spPr bwMode="auto">
            <a:xfrm>
              <a:off x="3058" y="1707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75A9B037-F743-4C85-A7FB-B0A53FA3C143}" type="slidenum">
              <a:rPr kumimoji="0" lang="ko-KR" altLang="en-US">
                <a:latin typeface="굴림" pitchFamily="50" charset="-127"/>
              </a:rPr>
              <a:pPr eaLnBrk="1" hangingPunct="1"/>
              <a:t>6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Program Execution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b="1" smtClean="0">
                <a:solidFill>
                  <a:srgbClr val="FF00FF"/>
                </a:solidFill>
              </a:rPr>
              <a:t>von Neumann architecture</a:t>
            </a:r>
            <a:endParaRPr lang="en-US" altLang="ko-KR" sz="2000" smtClean="0">
              <a:solidFill>
                <a:srgbClr val="FF00FF"/>
              </a:solidFill>
            </a:endParaRPr>
          </a:p>
        </p:txBody>
      </p: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990600" y="2819400"/>
            <a:ext cx="6913563" cy="3138488"/>
            <a:chOff x="702" y="1006"/>
            <a:chExt cx="4582" cy="2341"/>
          </a:xfrm>
        </p:grpSpPr>
        <p:sp>
          <p:nvSpPr>
            <p:cNvPr id="335879" name="Rectangle 7"/>
            <p:cNvSpPr>
              <a:spLocks noChangeArrowheads="1"/>
            </p:cNvSpPr>
            <p:nvPr/>
          </p:nvSpPr>
          <p:spPr bwMode="auto">
            <a:xfrm>
              <a:off x="2245" y="1253"/>
              <a:ext cx="2356" cy="63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2558" y="2504"/>
              <a:ext cx="1819" cy="608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>
              <a:flatTx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>
              <a:off x="3715" y="1933"/>
              <a:ext cx="0" cy="5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 flipV="1">
              <a:off x="3329" y="1933"/>
              <a:ext cx="0" cy="57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Text Box 11"/>
            <p:cNvSpPr txBox="1">
              <a:spLocks noChangeArrowheads="1"/>
            </p:cNvSpPr>
            <p:nvPr/>
          </p:nvSpPr>
          <p:spPr bwMode="auto">
            <a:xfrm>
              <a:off x="3680" y="2113"/>
              <a:ext cx="16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600">
                  <a:solidFill>
                    <a:srgbClr val="FF6600"/>
                  </a:solidFill>
                  <a:latin typeface="굴림" pitchFamily="50" charset="-127"/>
                </a:rPr>
                <a:t>Instruction, data fetch</a:t>
              </a:r>
              <a:endParaRPr lang="ko-KR" altLang="en-US" sz="1600">
                <a:solidFill>
                  <a:srgbClr val="FF6600"/>
                </a:solidFill>
                <a:latin typeface="굴림" pitchFamily="50" charset="-127"/>
              </a:endParaRPr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2110" y="2105"/>
              <a:ext cx="144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solidFill>
                    <a:srgbClr val="FF6600"/>
                  </a:solidFill>
                  <a:latin typeface="굴림" pitchFamily="50" charset="-127"/>
                </a:rPr>
                <a:t>Instruction result</a:t>
              </a:r>
              <a:endParaRPr lang="ko-KR" altLang="en-US" sz="1600">
                <a:solidFill>
                  <a:srgbClr val="FF6600"/>
                </a:solidFill>
                <a:latin typeface="굴림" pitchFamily="50" charset="-127"/>
              </a:endParaRPr>
            </a:p>
          </p:txBody>
        </p:sp>
        <p:sp>
          <p:nvSpPr>
            <p:cNvPr id="18444" name="Text Box 13"/>
            <p:cNvSpPr txBox="1">
              <a:spLocks noChangeArrowheads="1"/>
            </p:cNvSpPr>
            <p:nvPr/>
          </p:nvSpPr>
          <p:spPr bwMode="auto">
            <a:xfrm>
              <a:off x="3189" y="2678"/>
              <a:ext cx="118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2400" b="1">
                  <a:solidFill>
                    <a:srgbClr val="3333CC"/>
                  </a:solidFill>
                  <a:latin typeface="굴림" pitchFamily="50" charset="-127"/>
                </a:rPr>
                <a:t>CPU</a:t>
              </a:r>
              <a:endParaRPr lang="en-US" altLang="ko-KR">
                <a:solidFill>
                  <a:srgbClr val="3333CC"/>
                </a:solidFill>
                <a:latin typeface="굴림" pitchFamily="50" charset="-127"/>
              </a:endParaRPr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3016" y="1006"/>
              <a:ext cx="145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2000" b="1">
                  <a:solidFill>
                    <a:srgbClr val="3333CC"/>
                  </a:solidFill>
                  <a:latin typeface="굴림" pitchFamily="50" charset="-127"/>
                </a:rPr>
                <a:t>Main Memory</a:t>
              </a:r>
              <a:endParaRPr lang="ko-KR" altLang="en-US" sz="2000" b="1">
                <a:solidFill>
                  <a:srgbClr val="3333CC"/>
                </a:solidFill>
                <a:latin typeface="굴림" pitchFamily="50" charset="-127"/>
              </a:endParaRPr>
            </a:p>
            <a:p>
              <a:pPr algn="just" eaLnBrk="1" hangingPunct="1"/>
              <a:endParaRPr lang="ko-KR" altLang="en-US" b="1">
                <a:solidFill>
                  <a:srgbClr val="3333CC"/>
                </a:solidFill>
                <a:latin typeface="굴림" pitchFamily="50" charset="-127"/>
              </a:endParaRPr>
            </a:p>
            <a:p>
              <a:pPr algn="just" eaLnBrk="1" hangingPunct="1"/>
              <a:r>
                <a:rPr lang="ko-KR" altLang="en-US" sz="1600" b="1">
                  <a:solidFill>
                    <a:srgbClr val="FF6600"/>
                  </a:solidFill>
                  <a:latin typeface="굴림" pitchFamily="50" charset="-127"/>
                </a:rPr>
                <a:t>     </a:t>
              </a:r>
              <a:r>
                <a:rPr lang="en-US" altLang="ko-KR" sz="1600" b="1">
                  <a:solidFill>
                    <a:srgbClr val="FF6600"/>
                  </a:solidFill>
                  <a:latin typeface="굴림" pitchFamily="50" charset="-127"/>
                </a:rPr>
                <a:t>Program</a:t>
              </a:r>
              <a:endParaRPr lang="ko-KR" altLang="en-US" sz="1600" b="1">
                <a:solidFill>
                  <a:srgbClr val="FF6600"/>
                </a:solidFill>
                <a:latin typeface="굴림" pitchFamily="50" charset="-127"/>
              </a:endParaRPr>
            </a:p>
            <a:p>
              <a:pPr algn="just" eaLnBrk="1" hangingPunct="1"/>
              <a:r>
                <a:rPr lang="en-US" altLang="ko-KR" sz="1600" b="1">
                  <a:solidFill>
                    <a:srgbClr val="FF6600"/>
                  </a:solidFill>
                  <a:latin typeface="굴림" pitchFamily="50" charset="-127"/>
                </a:rPr>
                <a:t>(Instruction</a:t>
              </a:r>
              <a:r>
                <a:rPr lang="ko-KR" altLang="en-US" sz="1600" b="1">
                  <a:solidFill>
                    <a:srgbClr val="FF6600"/>
                  </a:solidFill>
                  <a:latin typeface="굴림" pitchFamily="50" charset="-127"/>
                </a:rPr>
                <a:t> </a:t>
              </a:r>
              <a:r>
                <a:rPr lang="en-US" altLang="ko-KR" sz="1600" b="1">
                  <a:solidFill>
                    <a:srgbClr val="FF6600"/>
                  </a:solidFill>
                  <a:latin typeface="굴림" pitchFamily="50" charset="-127"/>
                </a:rPr>
                <a:t>+ Data)</a:t>
              </a:r>
              <a:endParaRPr lang="en-US" altLang="ko-KR" sz="1400">
                <a:solidFill>
                  <a:srgbClr val="FF6600"/>
                </a:solidFill>
                <a:latin typeface="굴림" pitchFamily="50" charset="-127"/>
              </a:endParaRPr>
            </a:p>
          </p:txBody>
        </p:sp>
        <p:sp>
          <p:nvSpPr>
            <p:cNvPr id="18446" name="Text Box 15"/>
            <p:cNvSpPr txBox="1">
              <a:spLocks noChangeArrowheads="1"/>
            </p:cNvSpPr>
            <p:nvPr/>
          </p:nvSpPr>
          <p:spPr bwMode="auto">
            <a:xfrm>
              <a:off x="702" y="1433"/>
              <a:ext cx="773" cy="274"/>
            </a:xfrm>
            <a:prstGeom prst="rect">
              <a:avLst/>
            </a:pr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" pitchFamily="50" charset="-127"/>
                </a:rPr>
                <a:t>Program</a:t>
              </a: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8447" name="Line 16"/>
            <p:cNvSpPr>
              <a:spLocks noChangeShapeType="1"/>
            </p:cNvSpPr>
            <p:nvPr/>
          </p:nvSpPr>
          <p:spPr bwMode="auto">
            <a:xfrm>
              <a:off x="1474" y="1570"/>
              <a:ext cx="77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Text Box 17"/>
            <p:cNvSpPr txBox="1">
              <a:spLocks noChangeArrowheads="1"/>
            </p:cNvSpPr>
            <p:nvPr/>
          </p:nvSpPr>
          <p:spPr bwMode="auto">
            <a:xfrm>
              <a:off x="3970" y="2549"/>
              <a:ext cx="317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1600" b="1">
                <a:solidFill>
                  <a:srgbClr val="FF6600"/>
                </a:solidFill>
                <a:latin typeface="굴림" pitchFamily="50" charset="-127"/>
              </a:endParaRPr>
            </a:p>
            <a:p>
              <a:pPr eaLnBrk="1" hangingPunct="1"/>
              <a:r>
                <a:rPr lang="en-US" altLang="ko-KR" sz="1600" b="1">
                  <a:solidFill>
                    <a:srgbClr val="FF6600"/>
                  </a:solidFill>
                  <a:latin typeface="굴림" pitchFamily="50" charset="-127"/>
                </a:rPr>
                <a:t>PC</a:t>
              </a:r>
            </a:p>
            <a:p>
              <a:pPr eaLnBrk="1" hangingPunct="1"/>
              <a:endParaRPr lang="en-US" altLang="ko-KR" sz="1600">
                <a:solidFill>
                  <a:srgbClr val="FF6600"/>
                </a:solidFill>
                <a:latin typeface="굴림" pitchFamily="50" charset="-127"/>
              </a:endParaRPr>
            </a:p>
            <a:p>
              <a:pPr eaLnBrk="1" hangingPunct="1"/>
              <a:endParaRPr lang="ko-KR" altLang="en-US" sz="1600">
                <a:solidFill>
                  <a:srgbClr val="FF6600"/>
                </a:solidFill>
                <a:latin typeface="굴림" pitchFamily="50" charset="-127"/>
              </a:endParaRPr>
            </a:p>
          </p:txBody>
        </p:sp>
        <p:sp>
          <p:nvSpPr>
            <p:cNvPr id="18449" name="Line 18"/>
            <p:cNvSpPr>
              <a:spLocks noChangeShapeType="1"/>
            </p:cNvSpPr>
            <p:nvPr/>
          </p:nvSpPr>
          <p:spPr bwMode="auto">
            <a:xfrm>
              <a:off x="2792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4401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Text Box 20"/>
            <p:cNvSpPr txBox="1">
              <a:spLocks noChangeArrowheads="1"/>
            </p:cNvSpPr>
            <p:nvPr/>
          </p:nvSpPr>
          <p:spPr bwMode="auto">
            <a:xfrm>
              <a:off x="1519" y="1331"/>
              <a:ext cx="65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Lucida Console" panose="020B0609040504020204" pitchFamily="49" charset="0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solidFill>
                    <a:srgbClr val="FF6600"/>
                  </a:solidFill>
                  <a:latin typeface="굴림" pitchFamily="50" charset="-127"/>
                </a:rPr>
                <a:t>loading</a:t>
              </a:r>
              <a:endParaRPr lang="ko-KR" altLang="en-US" sz="1600">
                <a:solidFill>
                  <a:srgbClr val="FF6600"/>
                </a:solidFill>
                <a:latin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F840E37C-A31F-4790-8498-27B048609512}" type="slidenum">
              <a:rPr kumimoji="0" lang="ko-KR" altLang="en-US">
                <a:latin typeface="굴림" pitchFamily="50" charset="-127"/>
              </a:rPr>
              <a:pPr eaLnBrk="1" hangingPunct="1"/>
              <a:t>7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Software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20038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system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Efficient management of computer system and resources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Operating System, compiler, debugger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application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All kinds of software other than system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Wordprocessor, spreadsheet(excel), graphics SW, artificial intelligence SW, Game SW, Statistics SW, medical SW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AB97BA9F-4E78-4AE5-8308-78617E346C0F}" type="slidenum">
              <a:rPr kumimoji="0" lang="ko-KR" altLang="en-US">
                <a:latin typeface="굴림" pitchFamily="50" charset="-127"/>
              </a:rPr>
              <a:pPr eaLnBrk="1" hangingPunct="1"/>
              <a:t>8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Software Layers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709988" y="3298825"/>
            <a:ext cx="1493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solidFill>
                  <a:srgbClr val="FF6600"/>
                </a:solidFill>
                <a:latin typeface="굴림" pitchFamily="50" charset="-127"/>
              </a:rPr>
              <a:t>OS</a:t>
            </a:r>
            <a:endParaRPr lang="ko-KR" altLang="en-US" sz="1600" b="1">
              <a:solidFill>
                <a:srgbClr val="FF6600"/>
              </a:solidFill>
              <a:latin typeface="굴림" pitchFamily="50" charset="-127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625850" y="2781300"/>
            <a:ext cx="1330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FF6600"/>
                </a:solidFill>
                <a:latin typeface="굴림" pitchFamily="50" charset="-127"/>
              </a:rPr>
              <a:t>System</a:t>
            </a:r>
            <a:r>
              <a:rPr lang="ko-KR" altLang="en-US" sz="1600" b="1">
                <a:solidFill>
                  <a:srgbClr val="FF6600"/>
                </a:solidFill>
                <a:latin typeface="굴림" pitchFamily="50" charset="-127"/>
              </a:rPr>
              <a:t> </a:t>
            </a:r>
            <a:r>
              <a:rPr lang="en-US" altLang="ko-KR" sz="1600" b="1">
                <a:solidFill>
                  <a:srgbClr val="FF6600"/>
                </a:solidFill>
                <a:latin typeface="굴림" pitchFamily="50" charset="-127"/>
              </a:rPr>
              <a:t>S/W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709988" y="2043113"/>
            <a:ext cx="1692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FF6600"/>
                </a:solidFill>
                <a:latin typeface="굴림" pitchFamily="50" charset="-127"/>
              </a:rPr>
              <a:t>Application</a:t>
            </a:r>
            <a:r>
              <a:rPr lang="ko-KR" altLang="en-US" sz="1600" b="1">
                <a:solidFill>
                  <a:srgbClr val="FF6600"/>
                </a:solidFill>
                <a:latin typeface="굴림" pitchFamily="50" charset="-127"/>
              </a:rPr>
              <a:t> </a:t>
            </a:r>
            <a:r>
              <a:rPr lang="en-US" altLang="ko-KR" sz="1600" b="1">
                <a:solidFill>
                  <a:srgbClr val="FF6600"/>
                </a:solidFill>
                <a:latin typeface="굴림" pitchFamily="50" charset="-127"/>
              </a:rPr>
              <a:t>S/W</a:t>
            </a: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3357563" y="3143250"/>
            <a:ext cx="1298575" cy="733425"/>
          </a:xfrm>
          <a:prstGeom prst="ellipse">
            <a:avLst/>
          </a:prstGeom>
          <a:solidFill>
            <a:schemeClr val="accent2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2643188" y="2500313"/>
            <a:ext cx="3049587" cy="2197100"/>
          </a:xfrm>
          <a:prstGeom prst="ellipse">
            <a:avLst/>
          </a:prstGeom>
          <a:solidFill>
            <a:srgbClr val="99CCFF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1600">
              <a:latin typeface="굴림" pitchFamily="50" charset="-127"/>
            </a:endParaRP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3905250" y="4117975"/>
            <a:ext cx="1111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굴림" pitchFamily="50" charset="-127"/>
              </a:rPr>
              <a:t>Compiler</a:t>
            </a:r>
            <a:r>
              <a:rPr lang="ko-KR" altLang="en-US" sz="1600">
                <a:latin typeface="굴림" pitchFamily="50" charset="-127"/>
              </a:rPr>
              <a:t> 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4945063" y="3568700"/>
            <a:ext cx="1127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굴림" pitchFamily="50" charset="-127"/>
              </a:rPr>
              <a:t>Debugger</a:t>
            </a:r>
            <a:endParaRPr lang="ko-KR" altLang="en-US" sz="1600">
              <a:latin typeface="굴림" pitchFamily="50" charset="-127"/>
            </a:endParaRP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2741613" y="3632200"/>
            <a:ext cx="879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굴림" pitchFamily="50" charset="-127"/>
              </a:rPr>
              <a:t>Utilities</a:t>
            </a:r>
            <a:endParaRPr lang="ko-KR" altLang="en-US" sz="1600">
              <a:latin typeface="굴림" pitchFamily="50" charset="-127"/>
            </a:endParaRPr>
          </a:p>
        </p:txBody>
      </p:sp>
      <p:sp>
        <p:nvSpPr>
          <p:cNvPr id="20492" name="Oval 13"/>
          <p:cNvSpPr>
            <a:spLocks noChangeArrowheads="1"/>
          </p:cNvSpPr>
          <p:nvPr/>
        </p:nvSpPr>
        <p:spPr bwMode="auto">
          <a:xfrm>
            <a:off x="1643063" y="1757363"/>
            <a:ext cx="4933950" cy="3600450"/>
          </a:xfrm>
          <a:prstGeom prst="ellipse">
            <a:avLst/>
          </a:prstGeom>
          <a:solidFill>
            <a:srgbClr val="CCFFFF">
              <a:alpha val="1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400">
              <a:latin typeface="굴림" pitchFamily="50" charset="-127"/>
            </a:endParaRP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5722938" y="3082925"/>
            <a:ext cx="1649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굴림" pitchFamily="50" charset="-127"/>
              </a:rPr>
              <a:t>Wordprocessor</a:t>
            </a:r>
            <a:endParaRPr lang="ko-KR" altLang="en-US" sz="1600">
              <a:latin typeface="굴림" pitchFamily="50" charset="-127"/>
            </a:endParaRP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2347913" y="4484688"/>
            <a:ext cx="1460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굴림" pitchFamily="50" charset="-127"/>
              </a:rPr>
              <a:t>Web Browser</a:t>
            </a:r>
            <a:endParaRPr lang="ko-KR" altLang="en-US" sz="1600">
              <a:latin typeface="굴림" pitchFamily="50" charset="-127"/>
            </a:endParaRP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2090738" y="2722563"/>
            <a:ext cx="126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굴림" pitchFamily="50" charset="-127"/>
              </a:rPr>
              <a:t>Powerpoint</a:t>
            </a:r>
            <a:endParaRPr lang="ko-KR" altLang="en-US" sz="1600">
              <a:latin typeface="굴림" pitchFamily="50" charset="-127"/>
            </a:endParaRP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4813300" y="4484688"/>
            <a:ext cx="1090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굴림" pitchFamily="50" charset="-127"/>
              </a:rPr>
              <a:t>Database</a:t>
            </a:r>
            <a:endParaRPr lang="ko-KR" altLang="en-US" sz="1600"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fld id="{9E23A07A-F29D-4571-8A34-0354DCF60B31}" type="slidenum">
              <a:rPr kumimoji="0" lang="ko-KR" altLang="en-US">
                <a:latin typeface="굴림" pitchFamily="50" charset="-127"/>
              </a:rPr>
              <a:pPr eaLnBrk="1" hangingPunct="1"/>
              <a:t>9</a:t>
            </a:fld>
            <a:endParaRPr kumimoji="0" lang="en-US" altLang="ko-KR">
              <a:latin typeface="굴림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Data Representation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3970338" cy="4824413"/>
          </a:xfrm>
        </p:spPr>
        <p:txBody>
          <a:bodyPr/>
          <a:lstStyle/>
          <a:p>
            <a:pPr eaLnBrk="1" hangingPunct="1"/>
            <a:r>
              <a:rPr lang="en-US" altLang="ko-KR" smtClean="0"/>
              <a:t>Binary number</a:t>
            </a:r>
            <a:endParaRPr lang="ko-KR" altLang="en-US" smtClean="0"/>
          </a:p>
          <a:p>
            <a:pPr lvl="1" eaLnBrk="1" hangingPunct="1"/>
            <a:r>
              <a:rPr lang="en-US" altLang="ko-KR" smtClean="0">
                <a:solidFill>
                  <a:srgbClr val="FF6600"/>
                </a:solidFill>
              </a:rPr>
              <a:t>Computer uses binary number</a:t>
            </a:r>
          </a:p>
          <a:p>
            <a:pPr lvl="1" eaLnBrk="1" hangingPunct="1"/>
            <a:r>
              <a:rPr lang="en-US" altLang="ko-KR" smtClean="0"/>
              <a:t>1bit can represent 0 or 1</a:t>
            </a:r>
            <a:endParaRPr lang="en-US" altLang="ko-KR" smtClean="0">
              <a:solidFill>
                <a:srgbClr val="FF6600"/>
              </a:solidFill>
            </a:endParaRPr>
          </a:p>
          <a:p>
            <a:pPr lvl="1" eaLnBrk="1" hangingPunct="1"/>
            <a:r>
              <a:rPr lang="en-US" altLang="ko-KR" smtClean="0">
                <a:solidFill>
                  <a:srgbClr val="FF6600"/>
                </a:solidFill>
              </a:rPr>
              <a:t>N bit number can represent up to 2</a:t>
            </a:r>
            <a:r>
              <a:rPr lang="en-US" altLang="ko-KR" baseline="30000" smtClean="0">
                <a:solidFill>
                  <a:srgbClr val="FF6600"/>
                </a:solidFill>
              </a:rPr>
              <a:t>N</a:t>
            </a:r>
            <a:r>
              <a:rPr lang="en-US" altLang="ko-KR" smtClean="0">
                <a:solidFill>
                  <a:srgbClr val="FF6600"/>
                </a:solidFill>
              </a:rPr>
              <a:t> </a:t>
            </a:r>
            <a:endParaRPr lang="ko-KR" altLang="en-US" smtClean="0">
              <a:solidFill>
                <a:srgbClr val="FF6600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1624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40046" name="Group 78"/>
          <p:cNvGraphicFramePr>
            <a:graphicFrameLocks noGrp="1"/>
          </p:cNvGraphicFramePr>
          <p:nvPr/>
        </p:nvGraphicFramePr>
        <p:xfrm>
          <a:off x="4716463" y="1484313"/>
          <a:ext cx="4105275" cy="4587875"/>
        </p:xfrm>
        <a:graphic>
          <a:graphicData uri="http://schemas.openxmlformats.org/drawingml/2006/table">
            <a:tbl>
              <a:tblPr/>
              <a:tblGrid>
                <a:gridCol w="1069975"/>
                <a:gridCol w="1011237"/>
                <a:gridCol w="1012825"/>
                <a:gridCol w="1011238"/>
              </a:tblGrid>
              <a:tr h="35056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 bit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 bit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3 bit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4 bit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23730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</a:t>
                      </a:r>
                      <a:endParaRPr kumimoji="0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010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011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111</a:t>
                      </a:r>
                      <a:endParaRPr kumimoji="0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0000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0001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0010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0011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0100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0101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0110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0111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1000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1001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1010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1011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1100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1101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1110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1111</a:t>
                      </a:r>
                      <a:endParaRPr kumimoji="0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26" marB="4572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7" name="Rectangle 56"/>
          <p:cNvSpPr>
            <a:spLocks noChangeArrowheads="1"/>
          </p:cNvSpPr>
          <p:nvPr/>
        </p:nvSpPr>
        <p:spPr bwMode="auto">
          <a:xfrm>
            <a:off x="0" y="5233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anose="020B0609040504020204" pitchFamily="49" charset="0"/>
                <a:ea typeface="굴림" pitchFamily="50" charset="-127"/>
              </a:defRPr>
            </a:lvl9pPr>
          </a:lstStyle>
          <a:p>
            <a:pPr latinLnBrk="0"/>
            <a:endParaRPr kumimoji="0" lang="ko-KR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Tahoma"/>
        <a:ea typeface="굴림"/>
        <a:cs typeface="Tahoma"/>
      </a:majorFont>
      <a:minorFont>
        <a:latin typeface="Tahoma"/>
        <a:ea typeface="굴림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Box-Tahoma굴림-Violet</Template>
  <TotalTime>138</TotalTime>
  <Words>721</Words>
  <Application>Microsoft Office PowerPoint</Application>
  <PresentationFormat>On-screen Show (4:3)</PresentationFormat>
  <Paragraphs>279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Lucida Console</vt:lpstr>
      <vt:lpstr>굴림</vt:lpstr>
      <vt:lpstr>Tahoma</vt:lpstr>
      <vt:lpstr>Arial</vt:lpstr>
      <vt:lpstr>Wingdings</vt:lpstr>
      <vt:lpstr>Times New Roman</vt:lpstr>
      <vt:lpstr>Arial Unicode MS</vt:lpstr>
      <vt:lpstr>Courier New</vt:lpstr>
      <vt:lpstr>굴림체</vt:lpstr>
      <vt:lpstr>한컴바탕</vt:lpstr>
      <vt:lpstr>2_모자이크</vt:lpstr>
      <vt:lpstr>PowerPoint Presentation</vt:lpstr>
      <vt:lpstr>Computer?</vt:lpstr>
      <vt:lpstr>Computer System </vt:lpstr>
      <vt:lpstr>Computer Hardware</vt:lpstr>
      <vt:lpstr>Memory and Data</vt:lpstr>
      <vt:lpstr>Program Execution</vt:lpstr>
      <vt:lpstr>Software</vt:lpstr>
      <vt:lpstr>Software Layers</vt:lpstr>
      <vt:lpstr>Data Representation</vt:lpstr>
      <vt:lpstr>Binary number, decimal number </vt:lpstr>
      <vt:lpstr>Programming Language</vt:lpstr>
      <vt:lpstr>Programming Language </vt:lpstr>
      <vt:lpstr>High Level Programming Language</vt:lpstr>
      <vt:lpstr>High Level Programming Language</vt:lpstr>
      <vt:lpstr>Programming and Execution</vt:lpstr>
      <vt:lpstr>Error</vt:lpstr>
      <vt:lpstr>Debugging</vt:lpstr>
      <vt:lpstr>Compiler / Interpreter </vt:lpstr>
    </vt:vector>
  </TitlesOfParts>
  <Company>숙명여자대학교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서론</dc:title>
  <dc:creator>창병모</dc:creator>
  <cp:lastModifiedBy>iit</cp:lastModifiedBy>
  <cp:revision>209</cp:revision>
  <cp:lastPrinted>1995-10-08T01:49:42Z</cp:lastPrinted>
  <dcterms:created xsi:type="dcterms:W3CDTF">1995-11-01T10:23:08Z</dcterms:created>
  <dcterms:modified xsi:type="dcterms:W3CDTF">2020-01-07T05:33:29Z</dcterms:modified>
</cp:coreProperties>
</file>