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8" r:id="rId10"/>
    <p:sldId id="296" r:id="rId11"/>
    <p:sldId id="297" r:id="rId1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62" autoAdjust="0"/>
    <p:restoredTop sz="94718" autoAdjust="0"/>
  </p:normalViewPr>
  <p:slideViewPr>
    <p:cSldViewPr>
      <p:cViewPr>
        <p:scale>
          <a:sx n="80" d="100"/>
          <a:sy n="80" d="100"/>
        </p:scale>
        <p:origin x="-128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3DCCE-D3EC-4681-A415-734C2125E3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0099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746753-AA0D-4429-AC20-0154088456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8583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FC8FA-0BCE-46F3-9B04-35B29B6EE69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9665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6EBD66-6120-4F25-9004-547B8EDD59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8468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71DA7-F2D1-451D-8FCE-AC7A18D4EB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4438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C3609-68FF-4DB0-B6DE-8531B9C8B7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95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7C2A7-27D3-4643-8543-4F482FA1F8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2544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207D8-2D53-4D08-B869-C080C1BEA3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868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C1C64-7F40-487B-9454-EC748CCF4B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9765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C61A8-D191-4507-9DB1-68D5F507DC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1278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55B1C-48A3-4DF0-BA5E-566437D036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9590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AB872-8B4B-4288-8BC1-1534E416C0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9839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8F50D919-E54B-4131-9829-C78EF5D344D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/>
              <a:t>C Programming</a:t>
            </a:r>
            <a:br>
              <a:rPr lang="en-US" altLang="ko-KR" sz="3200" b="1" smtClean="0"/>
            </a:br>
            <a:r>
              <a:rPr lang="en-US" altLang="ko-KR" sz="3200" b="1" smtClean="0"/>
              <a:t>Lecture 5 : Basic standard I/O</a:t>
            </a:r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87638" y="6296025"/>
            <a:ext cx="6599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Lecture notes : courtesy of Ohio Supercomputing Center, science and technolgy support</a:t>
            </a:r>
            <a:endParaRPr lang="ko-KR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redirection</a:t>
            </a:r>
            <a:endParaRPr lang="ko-KR" altLang="en-US" b="1" u="sng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ko-KR" sz="2400" smtClean="0"/>
              <a:t>Input redirection</a:t>
            </a:r>
          </a:p>
          <a:p>
            <a:pPr lvl="1"/>
            <a:r>
              <a:rPr lang="en-US" altLang="ko-KR" sz="2000" smtClean="0"/>
              <a:t>Gets standard input from a file “inputFile.txt”</a:t>
            </a:r>
          </a:p>
          <a:p>
            <a:pPr lvl="1"/>
            <a:r>
              <a:rPr lang="en-US" altLang="ko-KR" sz="2000" smtClean="0">
                <a:latin typeface="Lucida Console" panose="020B0609040504020204" pitchFamily="49" charset="0"/>
              </a:rPr>
              <a:t>program.exe &lt; inputFile.txt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Output redirection</a:t>
            </a:r>
          </a:p>
          <a:p>
            <a:pPr lvl="1"/>
            <a:r>
              <a:rPr lang="en-US" altLang="ko-KR" sz="2000" smtClean="0"/>
              <a:t>writes standard output to a file “outputFile.txt”</a:t>
            </a:r>
          </a:p>
          <a:p>
            <a:pPr lvl="1"/>
            <a:r>
              <a:rPr lang="en-US" altLang="ko-KR" sz="2000" smtClean="0">
                <a:latin typeface="Lucida Console" panose="020B0609040504020204" pitchFamily="49" charset="0"/>
              </a:rPr>
              <a:t>program.exe &gt; outputFile.txt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Combination</a:t>
            </a:r>
          </a:p>
          <a:p>
            <a:pPr lvl="1"/>
            <a:r>
              <a:rPr lang="en-US" altLang="ko-KR" sz="2000" smtClean="0"/>
              <a:t>Gets standard input from a file “inputFile.txt” and writes standard output to a file “outputFile.txt”</a:t>
            </a:r>
          </a:p>
          <a:p>
            <a:pPr lvl="1"/>
            <a:r>
              <a:rPr lang="en-US" altLang="ko-KR" sz="2000" smtClean="0">
                <a:latin typeface="Lucida Console" panose="020B0609040504020204" pitchFamily="49" charset="0"/>
              </a:rPr>
              <a:t>program.exe &lt; inputFile.txt &gt; outputFile.txt</a:t>
            </a:r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>
              <a:latin typeface="Lucida Console" panose="020B0609040504020204" pitchFamily="49" charset="0"/>
            </a:endParaRPr>
          </a:p>
          <a:p>
            <a:pPr lvl="1"/>
            <a:endParaRPr lang="ko-KR" altLang="en-US" sz="20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Exercise</a:t>
            </a:r>
            <a:endParaRPr lang="ko-KR" altLang="en-US" b="1" u="sng" smtClean="0"/>
          </a:p>
        </p:txBody>
      </p:sp>
      <p:sp>
        <p:nvSpPr>
          <p:cNvPr id="11267" name="내용 개체 틀 3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altLang="ko-KR" sz="2000" dirty="0" smtClean="0"/>
              <a:t>Write a program that </a:t>
            </a:r>
            <a:r>
              <a:rPr lang="en-US" altLang="ko-KR" sz="2000" b="1" u="sng" dirty="0" smtClean="0"/>
              <a:t>converts meter-type height into [feet(integer),inch(float)]-type height. </a:t>
            </a:r>
            <a:r>
              <a:rPr lang="en-US" altLang="ko-KR" sz="2000" dirty="0" smtClean="0"/>
              <a:t>Your program should get one float typed height value as an input and prints integer typed feet value and the rest of the height is represented as inch type.  </a:t>
            </a:r>
            <a:r>
              <a:rPr lang="en-US" altLang="ko-KR" sz="2000" b="1" dirty="0" smtClean="0"/>
              <a:t>(1m=3.2808ft=39.37inch)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en-US" altLang="ko-KR" sz="1800" b="1" u="sng" dirty="0" smtClean="0"/>
              <a:t>Ex) 1.80meter -&gt; 5feet 10.9inch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800" b="1" dirty="0" smtClean="0"/>
              <a:t>         </a:t>
            </a:r>
            <a:endParaRPr lang="en-US" altLang="ko-KR" sz="1800" b="1" u="sng" dirty="0" smtClean="0"/>
          </a:p>
          <a:p>
            <a:pPr>
              <a:defRPr/>
            </a:pPr>
            <a:r>
              <a:rPr lang="en-US" altLang="ko-KR" sz="2000" dirty="0" smtClean="0"/>
              <a:t>use automatic type conversion</a:t>
            </a:r>
          </a:p>
          <a:p>
            <a:pPr lvl="1">
              <a:defRPr/>
            </a:pPr>
            <a:r>
              <a:rPr lang="en-US" altLang="ko-KR" sz="1800" dirty="0" smtClean="0"/>
              <a:t>1/2 = 0 (?)  , 3/2 = 1 (?)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(ex)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200" b="1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b;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b = 3.6/2.0;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a=b;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(“a=%d, b=%f\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n”,a,b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ko-KR" sz="105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endParaRPr lang="ko-KR" altLang="en-US" sz="1200" b="1" u="sng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Standard Input/Output (I/O)</a:t>
            </a:r>
            <a:endParaRPr lang="ko-KR" altLang="en-US" b="1" u="sng" smtClean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Preconnected input and output channels between a computer program and its environment(typically a text terminal).</a:t>
            </a:r>
          </a:p>
          <a:p>
            <a:endParaRPr lang="en-US" altLang="ko-KR" sz="2400" smtClean="0"/>
          </a:p>
          <a:p>
            <a:pPr lvl="1"/>
            <a:r>
              <a:rPr lang="en-US" altLang="ko-KR" sz="2000" smtClean="0"/>
              <a:t>Standard input : </a:t>
            </a:r>
          </a:p>
          <a:p>
            <a:pPr lvl="2"/>
            <a:r>
              <a:rPr lang="en-US" altLang="ko-KR" sz="1800" smtClean="0"/>
              <a:t>text input from keyboard</a:t>
            </a:r>
          </a:p>
          <a:p>
            <a:pPr lvl="1"/>
            <a:r>
              <a:rPr lang="en-US" altLang="ko-KR" sz="2000" smtClean="0"/>
              <a:t>Standard output</a:t>
            </a:r>
          </a:p>
          <a:p>
            <a:pPr lvl="2"/>
            <a:r>
              <a:rPr lang="en-US" altLang="ko-KR" sz="1800" smtClean="0"/>
              <a:t>text output written to display</a:t>
            </a:r>
          </a:p>
          <a:p>
            <a:pPr lvl="1"/>
            <a:r>
              <a:rPr lang="en-US" altLang="ko-KR" sz="2000" smtClean="0"/>
              <a:t>Standard error : </a:t>
            </a:r>
          </a:p>
          <a:p>
            <a:pPr lvl="2"/>
            <a:r>
              <a:rPr lang="en-US" altLang="ko-KR" sz="1800" smtClean="0"/>
              <a:t>another text output written to display for error messaging</a:t>
            </a:r>
          </a:p>
          <a:p>
            <a:pPr lvl="1"/>
            <a:endParaRPr lang="ko-KR" altLang="en-US" sz="20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Standard I/O library</a:t>
            </a:r>
            <a:endParaRPr lang="ko-KR" altLang="en-US" b="1" u="sng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Library</a:t>
            </a:r>
          </a:p>
          <a:p>
            <a:pPr lvl="1"/>
            <a:r>
              <a:rPr lang="en-US" altLang="ko-KR" sz="2000" smtClean="0"/>
              <a:t>A collection of subroutines (functions) used to develop software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Standard library</a:t>
            </a:r>
          </a:p>
          <a:p>
            <a:pPr lvl="1"/>
            <a:r>
              <a:rPr lang="en-US" altLang="ko-KR" sz="2000" smtClean="0"/>
              <a:t>Library that is made available in every implementation of a programming language</a:t>
            </a:r>
          </a:p>
          <a:p>
            <a:pPr lvl="1"/>
            <a:r>
              <a:rPr lang="en-US" altLang="ko-KR" sz="2000" smtClean="0"/>
              <a:t>Same interface(parameter type) , same functionality in different systems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Standard I/O library</a:t>
            </a:r>
          </a:p>
          <a:p>
            <a:pPr lvl="1"/>
            <a:r>
              <a:rPr lang="en-US" altLang="ko-KR" sz="2000" smtClean="0"/>
              <a:t>Standard library for processing I/O</a:t>
            </a:r>
            <a:endParaRPr lang="ko-KR" altLang="en-US" sz="20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b="1" u="sng" smtClean="0"/>
              <a:t> function</a:t>
            </a:r>
            <a:endParaRPr lang="ko-KR" altLang="en-US" b="1" u="sng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</a:t>
            </a:r>
            <a:r>
              <a:rPr lang="en-US" altLang="ko-KR" sz="2400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(control string,argument list);</a:t>
            </a:r>
          </a:p>
          <a:p>
            <a:endParaRPr lang="en-US" altLang="ko-KR" sz="2400" b="1" i="1" smtClean="0"/>
          </a:p>
          <a:p>
            <a:r>
              <a:rPr lang="en-US" altLang="ko-KR" sz="2400" smtClean="0"/>
              <a:t>Control string contains</a:t>
            </a:r>
          </a:p>
          <a:p>
            <a:pPr lvl="1"/>
            <a:r>
              <a:rPr lang="en-US" altLang="ko-KR" sz="2000" smtClean="0"/>
              <a:t>Literal text to be displayed</a:t>
            </a:r>
          </a:p>
          <a:p>
            <a:pPr lvl="1"/>
            <a:r>
              <a:rPr lang="en-US" altLang="ko-KR" sz="2000" smtClean="0"/>
              <a:t>format specifiers</a:t>
            </a:r>
          </a:p>
          <a:p>
            <a:pPr lvl="1"/>
            <a:r>
              <a:rPr lang="en-US" altLang="ko-KR" sz="2000" smtClean="0"/>
              <a:t>Special characters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Arguments can be</a:t>
            </a:r>
          </a:p>
          <a:p>
            <a:pPr lvl="1"/>
            <a:r>
              <a:rPr lang="en-US" altLang="ko-KR" sz="2000" smtClean="0"/>
              <a:t>Variable , function, expression, constant</a:t>
            </a:r>
          </a:p>
          <a:p>
            <a:pPr lvl="1"/>
            <a:r>
              <a:rPr lang="en-US" altLang="ko-KR" sz="2000" smtClean="0"/>
              <a:t># of argument list must match the # of format identifiers</a:t>
            </a:r>
            <a:endParaRPr lang="ko-KR" altLang="en-US" sz="20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b="1" u="sng" smtClean="0"/>
              <a:t> example</a:t>
            </a:r>
            <a:endParaRPr lang="ko-KR" altLang="en-US" b="1" u="sng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7172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944"/>
          <a:stretch>
            <a:fillRect/>
          </a:stretch>
        </p:blipFill>
        <p:spPr bwMode="auto">
          <a:xfrm>
            <a:off x="714375" y="1714500"/>
            <a:ext cx="5675313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4248150" y="4365625"/>
            <a:ext cx="4427538" cy="2016125"/>
          </a:xfrm>
          <a:prstGeom prst="rect">
            <a:avLst/>
          </a:prstGeom>
          <a:solidFill>
            <a:srgbClr val="D7F5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Output :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 =          2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 =   3.141593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 =         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b="1" u="sng" smtClean="0"/>
              <a:t> format specifiers</a:t>
            </a:r>
            <a:endParaRPr lang="ko-KR" altLang="en-US" b="1" u="sng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289" t="39706" r="24275" b="13969"/>
          <a:stretch>
            <a:fillRect/>
          </a:stretch>
        </p:blipFill>
        <p:spPr bwMode="auto">
          <a:xfrm>
            <a:off x="1571625" y="1643063"/>
            <a:ext cx="4929188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b="1" u="sng" smtClean="0"/>
              <a:t> examples</a:t>
            </a:r>
            <a:endParaRPr lang="ko-KR" altLang="en-US" b="1" u="sng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9220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94" t="29944" r="20699"/>
          <a:stretch>
            <a:fillRect/>
          </a:stretch>
        </p:blipFill>
        <p:spPr bwMode="auto">
          <a:xfrm>
            <a:off x="285750" y="1335088"/>
            <a:ext cx="4143375" cy="3379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78" t="33427" r="19878" b="-284"/>
          <a:stretch>
            <a:fillRect/>
          </a:stretch>
        </p:blipFill>
        <p:spPr bwMode="auto">
          <a:xfrm>
            <a:off x="4572000" y="1357313"/>
            <a:ext cx="4429125" cy="300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572000" y="4929188"/>
            <a:ext cx="4427538" cy="1428750"/>
          </a:xfrm>
          <a:prstGeom prst="rect">
            <a:avLst/>
          </a:prstGeom>
          <a:solidFill>
            <a:srgbClr val="D7F5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ea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pi =   3.141593</a:t>
            </a:r>
          </a:p>
          <a:p>
            <a:pPr ea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pi =       3.14</a:t>
            </a:r>
          </a:p>
          <a:p>
            <a:pPr ea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pi = 3.141592653590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357188" y="4913313"/>
            <a:ext cx="4071937" cy="1444625"/>
          </a:xfrm>
          <a:prstGeom prst="rect">
            <a:avLst/>
          </a:prstGeom>
          <a:solidFill>
            <a:srgbClr val="D7F5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output :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 =          2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 =   3.141593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 =         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scanf function</a:t>
            </a:r>
            <a:endParaRPr lang="ko-KR" altLang="en-US" b="1" u="sng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Accept formatted text input </a:t>
            </a:r>
            <a:endParaRPr lang="ko-KR" altLang="en-US" smtClean="0"/>
          </a:p>
        </p:txBody>
      </p:sp>
      <p:pic>
        <p:nvPicPr>
          <p:cNvPr id="1024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46" t="30692" r="26842"/>
          <a:stretch>
            <a:fillRect/>
          </a:stretch>
        </p:blipFill>
        <p:spPr bwMode="auto">
          <a:xfrm>
            <a:off x="928688" y="2214563"/>
            <a:ext cx="3929062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9"/>
          <p:cNvSpPr>
            <a:spLocks noChangeArrowheads="1"/>
          </p:cNvSpPr>
          <p:nvPr/>
        </p:nvSpPr>
        <p:spPr bwMode="auto">
          <a:xfrm>
            <a:off x="4429125" y="5000625"/>
            <a:ext cx="4427538" cy="1512888"/>
          </a:xfrm>
          <a:prstGeom prst="rect">
            <a:avLst/>
          </a:prstGeom>
          <a:solidFill>
            <a:srgbClr val="D7F5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Output :</a:t>
            </a:r>
          </a:p>
          <a:p>
            <a:pPr eaLnBrk="1" hangingPunct="1"/>
            <a:r>
              <a:rPr lang="en-US" altLang="ko-KR">
                <a:solidFill>
                  <a:srgbClr val="0033CC"/>
                </a:solidFill>
              </a:rPr>
              <a:t>27                     </a:t>
            </a:r>
            <a:r>
              <a:rPr lang="en-US" altLang="ko-KR">
                <a:solidFill>
                  <a:srgbClr val="0033CC"/>
                </a:solidFill>
                <a:sym typeface="Wingdings" panose="05000000000000000000" pitchFamily="2" charset="2"/>
              </a:rPr>
              <a:t>---- keyboard input</a:t>
            </a:r>
            <a:endParaRPr lang="en-US" altLang="ko-KR">
              <a:solidFill>
                <a:srgbClr val="0033CC"/>
              </a:solidFill>
            </a:endParaRPr>
          </a:p>
          <a:p>
            <a:pPr eaLnBrk="1" hangingPunct="1"/>
            <a:r>
              <a:rPr lang="en-US" altLang="ko-KR"/>
              <a:t>entered n   = 27</a:t>
            </a:r>
          </a:p>
          <a:p>
            <a:pPr eaLnBrk="1" hangingPunct="1"/>
            <a:r>
              <a:rPr lang="en-US" altLang="ko-KR"/>
              <a:t>double of n = 54</a:t>
            </a:r>
          </a:p>
          <a:p>
            <a:pPr eaLnBrk="1" hangingPunct="1"/>
            <a:r>
              <a:rPr lang="en-US" altLang="ko-KR"/>
              <a:t>triple of n = 81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gets(), puts() </a:t>
            </a:r>
            <a:r>
              <a:rPr lang="en-US" altLang="ko-KR" sz="4000" b="1" u="sng" smtClean="0">
                <a:cs typeface="Courier New" panose="02070309020205020404" pitchFamily="49" charset="0"/>
              </a:rPr>
              <a:t>functions</a:t>
            </a:r>
            <a:endParaRPr lang="ko-KR" altLang="en-US" sz="4000" b="1" u="sng" smtClean="0">
              <a:cs typeface="Courier New" panose="02070309020205020404" pitchFamily="49" charset="0"/>
            </a:endParaRP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line based string I/O functions</a:t>
            </a:r>
          </a:p>
          <a:p>
            <a:r>
              <a:rPr lang="en-US" altLang="ko-KR" sz="2400" smtClean="0"/>
              <a:t>Prototype</a:t>
            </a:r>
          </a:p>
          <a:p>
            <a:pPr lvl="1"/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char* gets(char *BUF);</a:t>
            </a:r>
          </a:p>
          <a:p>
            <a:pPr lvl="2"/>
            <a:r>
              <a:rPr lang="en-US" altLang="ko-KR" sz="1800" smtClean="0"/>
              <a:t>Read characters from standard input until a newline is found</a:t>
            </a:r>
          </a:p>
          <a:p>
            <a:pPr lvl="1"/>
            <a:r>
              <a:rPr lang="en-US" altLang="ko-KR" sz="2000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int puts(const char *s);</a:t>
            </a:r>
          </a:p>
          <a:p>
            <a:pPr lvl="2"/>
            <a:r>
              <a:rPr lang="en-US" altLang="ko-KR" sz="1800" smtClean="0"/>
              <a:t>Writes a string s to the standard output.</a:t>
            </a:r>
          </a:p>
          <a:p>
            <a:pPr lvl="2"/>
            <a:endParaRPr lang="en-US" altLang="ko-KR" sz="1800" smtClean="0"/>
          </a:p>
          <a:p>
            <a:pPr lvl="1"/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1323975" y="4037013"/>
            <a:ext cx="4176713" cy="267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altLang="ko-KR" sz="1200" b="1">
                <a:latin typeface="Courier New" pitchFamily="49" charset="0"/>
                <a:cs typeface="Courier New" pitchFamily="49" charset="0"/>
              </a:rPr>
              <a:t>MAX_LINES </a:t>
            </a:r>
            <a:r>
              <a:rPr lang="en-US" altLang="ko-KR" sz="1200" b="1" smtClean="0">
                <a:latin typeface="Courier New" pitchFamily="49" charset="0"/>
                <a:cs typeface="Courier New" pitchFamily="49" charset="0"/>
              </a:rPr>
              <a:t>2</a:t>
            </a: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char line[MAX_LINES];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(“string input :”);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gets(line);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(“the input string is : ”);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puts(line);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1098</TotalTime>
  <Words>365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네모의 미</vt:lpstr>
      <vt:lpstr>C Programming Lecture 5 : Basic standard I/O</vt:lpstr>
      <vt:lpstr>Standard Input/Output (I/O)</vt:lpstr>
      <vt:lpstr>Standard I/O library</vt:lpstr>
      <vt:lpstr>printf function</vt:lpstr>
      <vt:lpstr>printf example</vt:lpstr>
      <vt:lpstr>printf format specifiers</vt:lpstr>
      <vt:lpstr>printf examples</vt:lpstr>
      <vt:lpstr>scanf function</vt:lpstr>
      <vt:lpstr>gets(), puts() functions</vt:lpstr>
      <vt:lpstr>redirection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(English-Only Lecture)</dc:title>
  <dc:creator>손호경</dc:creator>
  <cp:lastModifiedBy>iit</cp:lastModifiedBy>
  <cp:revision>96</cp:revision>
  <dcterms:created xsi:type="dcterms:W3CDTF">2008-03-06T00:32:01Z</dcterms:created>
  <dcterms:modified xsi:type="dcterms:W3CDTF">2020-01-21T08:29:24Z</dcterms:modified>
</cp:coreProperties>
</file>