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295" r:id="rId3"/>
    <p:sldId id="297" r:id="rId4"/>
    <p:sldId id="298" r:id="rId5"/>
    <p:sldId id="302" r:id="rId6"/>
    <p:sldId id="312" r:id="rId7"/>
    <p:sldId id="303" r:id="rId8"/>
    <p:sldId id="301" r:id="rId9"/>
    <p:sldId id="304" r:id="rId10"/>
    <p:sldId id="296" r:id="rId11"/>
    <p:sldId id="299" r:id="rId12"/>
    <p:sldId id="300" r:id="rId13"/>
    <p:sldId id="313" r:id="rId14"/>
    <p:sldId id="306" r:id="rId15"/>
    <p:sldId id="314" r:id="rId16"/>
    <p:sldId id="307" r:id="rId17"/>
    <p:sldId id="309" r:id="rId18"/>
    <p:sldId id="310" r:id="rId19"/>
    <p:sldId id="311" r:id="rId2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718" autoAdjust="0"/>
  </p:normalViewPr>
  <p:slideViewPr>
    <p:cSldViewPr>
      <p:cViewPr varScale="1">
        <p:scale>
          <a:sx n="126" d="100"/>
          <a:sy n="126" d="100"/>
        </p:scale>
        <p:origin x="119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1129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29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BA35E5-814E-4D3E-9E8C-39FE2E9A7AA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512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B3D2A4-41B2-4E65-BD02-DF2AE45A768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351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0E5841-6216-415E-B546-2C00E98E049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4142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73B20F-85B8-4161-A92A-1997E11F961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841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CB40F-03E1-4E61-91D1-2BD9BD2C358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272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A64381-7B86-4942-904C-79414D91C65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750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951BBF-8879-411F-99B1-4AEE763FE27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031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A74CA7-31E5-496F-ABC3-2E385F4816B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51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44C940-9F71-4455-96B2-12A45BEBB8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718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77B6EC-41AA-4E3F-AA02-49FC1923868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346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A131BE-7BDB-4A47-89A8-4DF4B68F27D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410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B28CC1-863D-4F96-B617-5E9AF04F8EF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242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1024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4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1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2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3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4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5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6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1027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69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0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1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DC32EFB6-283D-4EDD-AD09-815BD6F19DD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9pPr>
    </p:titleStyle>
    <p:bodyStyle>
      <a:lvl1pPr marL="342900" indent="-342900" algn="l" rtl="0" eaLnBrk="0" fontAlgn="t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kumimoji="1" sz="26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3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z="3200" b="1" smtClean="0"/>
              <a:t>C Programming</a:t>
            </a:r>
            <a:br>
              <a:rPr lang="en-US" altLang="ko-KR" sz="3200" b="1" smtClean="0"/>
            </a:br>
            <a:r>
              <a:rPr lang="en-US" altLang="ko-KR" sz="3200" b="1" smtClean="0"/>
              <a:t>Lecture 7 : Control Structures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switch</a:t>
            </a:r>
            <a:endParaRPr lang="ko-KR" altLang="en-US" b="1" u="sng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/>
            </a:pPr>
            <a:endParaRPr lang="ko-KR" altLang="en-US" sz="1500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 fontAlgn="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•"/>
              <a:defRPr/>
            </a:pPr>
            <a:r>
              <a:rPr lang="en-US" altLang="ko-KR" sz="1500" b="1" u="sng" kern="0" dirty="0">
                <a:latin typeface="+mj-lt"/>
                <a:cs typeface="Courier New" pitchFamily="49" charset="0"/>
              </a:rPr>
              <a:t>The </a:t>
            </a:r>
            <a:r>
              <a:rPr lang="en-US" altLang="ko-KR" sz="1500" b="1" u="sng" kern="0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altLang="ko-KR" sz="1500" b="1" u="sng" kern="0" dirty="0">
                <a:latin typeface="+mj-lt"/>
                <a:cs typeface="Courier New" pitchFamily="49" charset="0"/>
              </a:rPr>
              <a:t> in </a:t>
            </a:r>
            <a:r>
              <a:rPr lang="en-US" altLang="ko-KR" sz="1500" b="1" u="sng" kern="0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altLang="ko-KR" sz="1500" b="1" u="sng" kern="0" dirty="0">
                <a:latin typeface="+mj-lt"/>
                <a:cs typeface="Courier New" pitchFamily="49" charset="0"/>
              </a:rPr>
              <a:t> statement has many cases.</a:t>
            </a:r>
          </a:p>
          <a:p>
            <a:pPr marL="342900" indent="-342900" fontAlgn="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altLang="ko-KR" sz="1500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 fontAlgn="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500" b="1" kern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500" b="1" kern="0" dirty="0">
                <a:latin typeface="Courier New" pitchFamily="49" charset="0"/>
                <a:cs typeface="Courier New" pitchFamily="49" charset="0"/>
              </a:rPr>
              <a:t> main() </a:t>
            </a:r>
          </a:p>
          <a:p>
            <a:pPr marL="342900" indent="-342900" fontAlgn="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500" b="1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fontAlgn="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500" b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500" b="1" kern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500" b="1" kern="0" dirty="0">
                <a:latin typeface="Courier New" pitchFamily="49" charset="0"/>
                <a:cs typeface="Courier New" pitchFamily="49" charset="0"/>
              </a:rPr>
              <a:t> value;</a:t>
            </a:r>
          </a:p>
          <a:p>
            <a:pPr marL="342900" indent="-342900" fontAlgn="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500" b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500" b="1" kern="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ko-KR" sz="1500" b="1" kern="0" dirty="0">
                <a:latin typeface="Courier New" pitchFamily="49" charset="0"/>
                <a:cs typeface="Courier New" pitchFamily="49" charset="0"/>
              </a:rPr>
              <a:t>(“%</a:t>
            </a:r>
            <a:r>
              <a:rPr lang="en-US" altLang="ko-KR" sz="1500" b="1" kern="0" dirty="0" err="1">
                <a:latin typeface="Courier New" pitchFamily="49" charset="0"/>
                <a:cs typeface="Courier New" pitchFamily="49" charset="0"/>
              </a:rPr>
              <a:t>d”,&amp;value</a:t>
            </a:r>
            <a:r>
              <a:rPr lang="en-US" altLang="ko-KR" sz="1500" b="1" kern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 fontAlgn="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500" b="1" kern="0" dirty="0">
                <a:latin typeface="Courier New" pitchFamily="49" charset="0"/>
                <a:cs typeface="Courier New" pitchFamily="49" charset="0"/>
              </a:rPr>
              <a:t>	switch (value) {</a:t>
            </a:r>
          </a:p>
          <a:p>
            <a:pPr marL="342900" indent="-342900" fontAlgn="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500" b="1" kern="0" dirty="0">
                <a:latin typeface="Courier New" pitchFamily="49" charset="0"/>
                <a:cs typeface="Courier New" pitchFamily="49" charset="0"/>
              </a:rPr>
              <a:t>		case 1 :</a:t>
            </a:r>
          </a:p>
          <a:p>
            <a:pPr marL="342900" indent="-342900" fontAlgn="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500" b="1" kern="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ko-KR" sz="1500" b="1" kern="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500" b="1" kern="0" dirty="0">
                <a:latin typeface="Courier New" pitchFamily="49" charset="0"/>
                <a:cs typeface="Courier New" pitchFamily="49" charset="0"/>
              </a:rPr>
              <a:t>(“1 received\n”); </a:t>
            </a:r>
          </a:p>
          <a:p>
            <a:pPr marL="342900" indent="-342900" fontAlgn="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500" b="1" kern="0" dirty="0">
                <a:latin typeface="Courier New" pitchFamily="49" charset="0"/>
                <a:cs typeface="Courier New" pitchFamily="49" charset="0"/>
              </a:rPr>
              <a:t>			break;</a:t>
            </a:r>
          </a:p>
          <a:p>
            <a:pPr marL="342900" indent="-342900" fontAlgn="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500" b="1" kern="0" dirty="0">
                <a:latin typeface="Courier New" pitchFamily="49" charset="0"/>
                <a:cs typeface="Courier New" pitchFamily="49" charset="0"/>
              </a:rPr>
              <a:t>		case 2 :</a:t>
            </a:r>
          </a:p>
          <a:p>
            <a:pPr marL="342900" indent="-342900" fontAlgn="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500" b="1" kern="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ko-KR" sz="1500" b="1" kern="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500" b="1" kern="0" dirty="0">
                <a:latin typeface="Courier New" pitchFamily="49" charset="0"/>
                <a:cs typeface="Courier New" pitchFamily="49" charset="0"/>
              </a:rPr>
              <a:t>(“2 received\n”);</a:t>
            </a:r>
          </a:p>
          <a:p>
            <a:pPr marL="342900" indent="-342900" fontAlgn="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500" b="1" kern="0" dirty="0">
                <a:latin typeface="Courier New" pitchFamily="49" charset="0"/>
                <a:cs typeface="Courier New" pitchFamily="49" charset="0"/>
              </a:rPr>
              <a:t>			break;</a:t>
            </a:r>
          </a:p>
          <a:p>
            <a:pPr marL="342900" indent="-342900" fontAlgn="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500" b="1" kern="0" dirty="0">
                <a:latin typeface="Courier New" pitchFamily="49" charset="0"/>
                <a:cs typeface="Courier New" pitchFamily="49" charset="0"/>
              </a:rPr>
              <a:t>		default :</a:t>
            </a:r>
          </a:p>
          <a:p>
            <a:pPr marL="342900" indent="-342900" fontAlgn="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500" b="1" kern="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ko-KR" sz="1500" b="1" kern="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500" b="1" kern="0" dirty="0">
                <a:latin typeface="Courier New" pitchFamily="49" charset="0"/>
                <a:cs typeface="Courier New" pitchFamily="49" charset="0"/>
              </a:rPr>
              <a:t>(“ values except 1 and 2 were received.\n”);</a:t>
            </a:r>
          </a:p>
          <a:p>
            <a:pPr marL="342900" indent="-342900" fontAlgn="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500" b="1" kern="0" dirty="0">
                <a:latin typeface="Courier New" pitchFamily="49" charset="0"/>
                <a:cs typeface="Courier New" pitchFamily="49" charset="0"/>
              </a:rPr>
              <a:t>			break;</a:t>
            </a:r>
          </a:p>
          <a:p>
            <a:pPr marL="342900" indent="-342900" fontAlgn="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500" b="1" kern="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342900" indent="-342900" fontAlgn="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500" b="1" kern="0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marL="342900" indent="-342900" fontAlgn="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500" b="1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endParaRPr lang="ko-KR" altLang="en-US" b="1" u="sng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1187450" y="1557338"/>
            <a:ext cx="6192838" cy="4408487"/>
            <a:chOff x="748" y="981"/>
            <a:chExt cx="3901" cy="2777"/>
          </a:xfrm>
        </p:grpSpPr>
        <p:sp>
          <p:nvSpPr>
            <p:cNvPr id="13316" name="Freeform 4"/>
            <p:cNvSpPr>
              <a:spLocks/>
            </p:cNvSpPr>
            <p:nvPr/>
          </p:nvSpPr>
          <p:spPr bwMode="auto">
            <a:xfrm>
              <a:off x="748" y="1731"/>
              <a:ext cx="1406" cy="70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90" y="9989"/>
                  </a:moveTo>
                  <a:lnTo>
                    <a:pt x="9990" y="19977"/>
                  </a:lnTo>
                  <a:lnTo>
                    <a:pt x="0" y="9989"/>
                  </a:lnTo>
                  <a:lnTo>
                    <a:pt x="9990" y="0"/>
                  </a:lnTo>
                  <a:lnTo>
                    <a:pt x="19990" y="9989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793" y="1979"/>
              <a:ext cx="130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num &lt;= 10</a:t>
              </a:r>
            </a:p>
            <a:p>
              <a:endParaRPr lang="ko-KR" altLang="en-US" sz="1200" b="1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3318" name="Oval 6"/>
            <p:cNvSpPr>
              <a:spLocks noChangeArrowheads="1"/>
            </p:cNvSpPr>
            <p:nvPr/>
          </p:nvSpPr>
          <p:spPr bwMode="auto">
            <a:xfrm>
              <a:off x="1429" y="981"/>
              <a:ext cx="82" cy="87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3319" name="Oval 7"/>
            <p:cNvSpPr>
              <a:spLocks noChangeArrowheads="1"/>
            </p:cNvSpPr>
            <p:nvPr/>
          </p:nvSpPr>
          <p:spPr bwMode="auto">
            <a:xfrm>
              <a:off x="1410" y="2841"/>
              <a:ext cx="82" cy="87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2608" y="1888"/>
              <a:ext cx="1697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sum = sum + num;</a:t>
              </a:r>
            </a:p>
            <a:p>
              <a:pPr eaLnBrk="1" hangingPunct="1"/>
              <a:r>
                <a:rPr lang="en-US" altLang="ko-KR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 num = num + 1; </a:t>
              </a:r>
              <a:endParaRPr lang="en-US" altLang="ko-KR" sz="1200" b="1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2135" y="1797"/>
              <a:ext cx="40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true</a:t>
              </a:r>
              <a:endParaRPr lang="en-US" altLang="ko-KR" b="1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3322" name="Rectangle 10"/>
            <p:cNvSpPr>
              <a:spLocks noChangeArrowheads="1"/>
            </p:cNvSpPr>
            <p:nvPr/>
          </p:nvSpPr>
          <p:spPr bwMode="auto">
            <a:xfrm>
              <a:off x="956" y="2478"/>
              <a:ext cx="52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false</a:t>
              </a:r>
              <a:endParaRPr lang="en-US" altLang="ko-KR" b="1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>
              <a:off x="2135" y="2069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4" name="Line 12"/>
            <p:cNvSpPr>
              <a:spLocks noChangeShapeType="1"/>
            </p:cNvSpPr>
            <p:nvPr/>
          </p:nvSpPr>
          <p:spPr bwMode="auto">
            <a:xfrm>
              <a:off x="1455" y="2432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5" name="Freeform 13"/>
            <p:cNvSpPr>
              <a:spLocks/>
            </p:cNvSpPr>
            <p:nvPr/>
          </p:nvSpPr>
          <p:spPr bwMode="auto">
            <a:xfrm>
              <a:off x="2653" y="1842"/>
              <a:ext cx="1652" cy="40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90" y="0"/>
                  </a:moveTo>
                  <a:lnTo>
                    <a:pt x="19990" y="19925"/>
                  </a:lnTo>
                  <a:lnTo>
                    <a:pt x="0" y="19925"/>
                  </a:lnTo>
                  <a:lnTo>
                    <a:pt x="0" y="0"/>
                  </a:lnTo>
                  <a:lnTo>
                    <a:pt x="1999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>
              <a:off x="1474" y="1661"/>
              <a:ext cx="1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 flipV="1">
              <a:off x="3424" y="1661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>
              <a:off x="1474" y="157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Text Box 17"/>
            <p:cNvSpPr txBox="1">
              <a:spLocks noChangeArrowheads="1"/>
            </p:cNvSpPr>
            <p:nvPr/>
          </p:nvSpPr>
          <p:spPr bwMode="auto">
            <a:xfrm>
              <a:off x="1111" y="1207"/>
              <a:ext cx="736" cy="3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85000"/>
                </a:lnSpc>
              </a:pPr>
              <a:r>
                <a:rPr lang="en-US" altLang="ko-KR" b="1"/>
                <a:t>num = 1;</a:t>
              </a:r>
            </a:p>
            <a:p>
              <a:pPr eaLnBrk="1" hangingPunct="1">
                <a:lnSpc>
                  <a:spcPct val="85000"/>
                </a:lnSpc>
              </a:pPr>
              <a:r>
                <a:rPr lang="en-US" altLang="ko-KR" b="1"/>
                <a:t>Sum = 0;</a:t>
              </a:r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>
              <a:off x="1474" y="1071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1" name="Text Box 19"/>
            <p:cNvSpPr txBox="1">
              <a:spLocks noChangeArrowheads="1"/>
            </p:cNvSpPr>
            <p:nvPr/>
          </p:nvSpPr>
          <p:spPr bwMode="auto">
            <a:xfrm>
              <a:off x="2971" y="2387"/>
              <a:ext cx="1678" cy="13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18800" bIns="1188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75000"/>
                </a:lnSpc>
                <a:spcBef>
                  <a:spcPct val="50000"/>
                </a:spcBef>
              </a:pPr>
              <a:r>
                <a:rPr lang="en-US" altLang="ko-KR" b="1"/>
                <a:t>num = 1;</a:t>
              </a:r>
            </a:p>
            <a:p>
              <a:pPr eaLnBrk="1" hangingPunct="1">
                <a:lnSpc>
                  <a:spcPct val="75000"/>
                </a:lnSpc>
                <a:spcBef>
                  <a:spcPct val="50000"/>
                </a:spcBef>
              </a:pPr>
              <a:r>
                <a:rPr lang="en-US" altLang="ko-KR" b="1"/>
                <a:t>sum = 0;</a:t>
              </a:r>
            </a:p>
            <a:p>
              <a:pPr eaLnBrk="1" hangingPunct="1">
                <a:lnSpc>
                  <a:spcPct val="75000"/>
                </a:lnSpc>
                <a:spcBef>
                  <a:spcPct val="50000"/>
                </a:spcBef>
              </a:pPr>
              <a:r>
                <a:rPr lang="en-US" altLang="ko-KR" b="1"/>
                <a:t>while (num &lt;= 10) {</a:t>
              </a:r>
            </a:p>
            <a:p>
              <a:pPr eaLnBrk="1" hangingPunct="1">
                <a:lnSpc>
                  <a:spcPct val="75000"/>
                </a:lnSpc>
                <a:spcBef>
                  <a:spcPct val="50000"/>
                </a:spcBef>
              </a:pPr>
              <a:r>
                <a:rPr lang="en-US" altLang="ko-KR" b="1"/>
                <a:t>    sum = sum + num;</a:t>
              </a:r>
            </a:p>
            <a:p>
              <a:pPr eaLnBrk="1" hangingPunct="1">
                <a:lnSpc>
                  <a:spcPct val="75000"/>
                </a:lnSpc>
                <a:spcBef>
                  <a:spcPct val="50000"/>
                </a:spcBef>
              </a:pPr>
              <a:r>
                <a:rPr lang="en-US" altLang="ko-KR" b="1"/>
                <a:t>    num = num + 1;</a:t>
              </a:r>
            </a:p>
            <a:p>
              <a:pPr eaLnBrk="1" hangingPunct="1">
                <a:lnSpc>
                  <a:spcPct val="75000"/>
                </a:lnSpc>
                <a:spcBef>
                  <a:spcPct val="50000"/>
                </a:spcBef>
              </a:pPr>
              <a:r>
                <a:rPr lang="en-US" altLang="ko-KR" b="1"/>
                <a:t> }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do-while</a:t>
            </a:r>
            <a:endParaRPr lang="ko-KR" altLang="en-US" b="1" u="sng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5292725" y="2970213"/>
            <a:ext cx="2663825" cy="2176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18800" bIns="118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ko-KR" b="1"/>
              <a:t>num = 1;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ko-KR" b="1"/>
              <a:t>sum = 0;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ko-KR" b="1"/>
              <a:t>do {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ko-KR" b="1"/>
              <a:t>    sum = sum + num;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ko-KR" b="1"/>
              <a:t>    num = num + 1;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ko-KR" b="1"/>
              <a:t> } while (n &lt;= 10)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1403350" y="1601788"/>
            <a:ext cx="3240088" cy="4203700"/>
            <a:chOff x="884" y="618"/>
            <a:chExt cx="2041" cy="2648"/>
          </a:xfrm>
        </p:grpSpPr>
        <p:sp>
          <p:nvSpPr>
            <p:cNvPr id="14342" name="Oval 5"/>
            <p:cNvSpPr>
              <a:spLocks noChangeArrowheads="1"/>
            </p:cNvSpPr>
            <p:nvPr/>
          </p:nvSpPr>
          <p:spPr bwMode="auto">
            <a:xfrm>
              <a:off x="1701" y="618"/>
              <a:ext cx="82" cy="87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4343" name="Rectangle 6"/>
            <p:cNvSpPr>
              <a:spLocks noChangeArrowheads="1"/>
            </p:cNvSpPr>
            <p:nvPr/>
          </p:nvSpPr>
          <p:spPr bwMode="auto">
            <a:xfrm>
              <a:off x="884" y="1480"/>
              <a:ext cx="1697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sum = sum + num;</a:t>
              </a:r>
            </a:p>
            <a:p>
              <a:pPr eaLnBrk="1" hangingPunct="1"/>
              <a:r>
                <a:rPr lang="en-US" altLang="ko-KR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 num = num + 1; </a:t>
              </a:r>
              <a:endParaRPr lang="en-US" altLang="ko-KR" sz="1200" b="1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4344" name="Rectangle 7"/>
            <p:cNvSpPr>
              <a:spLocks noChangeArrowheads="1"/>
            </p:cNvSpPr>
            <p:nvPr/>
          </p:nvSpPr>
          <p:spPr bwMode="auto">
            <a:xfrm>
              <a:off x="2381" y="2523"/>
              <a:ext cx="40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true</a:t>
              </a:r>
              <a:endParaRPr lang="en-US" altLang="ko-KR" b="1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4345" name="Line 8"/>
            <p:cNvSpPr>
              <a:spLocks noChangeShapeType="1"/>
            </p:cNvSpPr>
            <p:nvPr/>
          </p:nvSpPr>
          <p:spPr bwMode="auto">
            <a:xfrm>
              <a:off x="2426" y="2432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346" name="Group 9"/>
            <p:cNvGrpSpPr>
              <a:grpSpLocks/>
            </p:cNvGrpSpPr>
            <p:nvPr/>
          </p:nvGrpSpPr>
          <p:grpSpPr bwMode="auto">
            <a:xfrm>
              <a:off x="1020" y="2069"/>
              <a:ext cx="1406" cy="1197"/>
              <a:chOff x="1020" y="1368"/>
              <a:chExt cx="1406" cy="1197"/>
            </a:xfrm>
          </p:grpSpPr>
          <p:sp>
            <p:nvSpPr>
              <p:cNvPr id="14354" name="Freeform 10"/>
              <p:cNvSpPr>
                <a:spLocks/>
              </p:cNvSpPr>
              <p:nvPr/>
            </p:nvSpPr>
            <p:spPr bwMode="auto">
              <a:xfrm>
                <a:off x="1020" y="1368"/>
                <a:ext cx="1406" cy="705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90" y="9989"/>
                    </a:moveTo>
                    <a:lnTo>
                      <a:pt x="9990" y="19977"/>
                    </a:lnTo>
                    <a:lnTo>
                      <a:pt x="0" y="9989"/>
                    </a:lnTo>
                    <a:lnTo>
                      <a:pt x="9990" y="0"/>
                    </a:lnTo>
                    <a:lnTo>
                      <a:pt x="19990" y="9989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4355" name="Rectangle 11"/>
              <p:cNvSpPr>
                <a:spLocks noChangeArrowheads="1"/>
              </p:cNvSpPr>
              <p:nvPr/>
            </p:nvSpPr>
            <p:spPr bwMode="auto">
              <a:xfrm>
                <a:off x="1065" y="1616"/>
                <a:ext cx="1306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num &lt;= 10</a:t>
                </a:r>
              </a:p>
              <a:p>
                <a:endParaRPr lang="ko-KR" altLang="en-US" sz="1200" b="1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56" name="Oval 12"/>
              <p:cNvSpPr>
                <a:spLocks noChangeArrowheads="1"/>
              </p:cNvSpPr>
              <p:nvPr/>
            </p:nvSpPr>
            <p:spPr bwMode="auto">
              <a:xfrm>
                <a:off x="1682" y="2478"/>
                <a:ext cx="82" cy="87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4357" name="Rectangle 13"/>
              <p:cNvSpPr>
                <a:spLocks noChangeArrowheads="1"/>
              </p:cNvSpPr>
              <p:nvPr/>
            </p:nvSpPr>
            <p:spPr bwMode="auto">
              <a:xfrm>
                <a:off x="1228" y="2115"/>
                <a:ext cx="525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false</a:t>
                </a:r>
                <a:endParaRPr lang="en-US" altLang="ko-KR" b="1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58" name="Line 14"/>
              <p:cNvSpPr>
                <a:spLocks noChangeShapeType="1"/>
              </p:cNvSpPr>
              <p:nvPr/>
            </p:nvSpPr>
            <p:spPr bwMode="auto">
              <a:xfrm>
                <a:off x="1727" y="2069"/>
                <a:ext cx="0" cy="4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47" name="Freeform 15"/>
            <p:cNvSpPr>
              <a:spLocks/>
            </p:cNvSpPr>
            <p:nvPr/>
          </p:nvSpPr>
          <p:spPr bwMode="auto">
            <a:xfrm>
              <a:off x="884" y="1480"/>
              <a:ext cx="1652" cy="40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90" y="0"/>
                  </a:moveTo>
                  <a:lnTo>
                    <a:pt x="19990" y="19925"/>
                  </a:lnTo>
                  <a:lnTo>
                    <a:pt x="0" y="19925"/>
                  </a:lnTo>
                  <a:lnTo>
                    <a:pt x="0" y="0"/>
                  </a:lnTo>
                  <a:lnTo>
                    <a:pt x="1999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4348" name="Line 16"/>
            <p:cNvSpPr>
              <a:spLocks noChangeShapeType="1"/>
            </p:cNvSpPr>
            <p:nvPr/>
          </p:nvSpPr>
          <p:spPr bwMode="auto">
            <a:xfrm>
              <a:off x="1746" y="1207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Text Box 17"/>
            <p:cNvSpPr txBox="1">
              <a:spLocks noChangeArrowheads="1"/>
            </p:cNvSpPr>
            <p:nvPr/>
          </p:nvSpPr>
          <p:spPr bwMode="auto">
            <a:xfrm>
              <a:off x="1383" y="844"/>
              <a:ext cx="724" cy="3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85000"/>
                </a:lnSpc>
              </a:pPr>
              <a:r>
                <a:rPr lang="en-US" altLang="ko-KR" b="1"/>
                <a:t>num = 1;</a:t>
              </a:r>
            </a:p>
            <a:p>
              <a:pPr eaLnBrk="1" hangingPunct="1">
                <a:lnSpc>
                  <a:spcPct val="85000"/>
                </a:lnSpc>
              </a:pPr>
              <a:r>
                <a:rPr lang="en-US" altLang="ko-KR" b="1"/>
                <a:t>Sum = 0;</a:t>
              </a:r>
            </a:p>
          </p:txBody>
        </p:sp>
        <p:sp>
          <p:nvSpPr>
            <p:cNvPr id="14350" name="Line 18"/>
            <p:cNvSpPr>
              <a:spLocks noChangeShapeType="1"/>
            </p:cNvSpPr>
            <p:nvPr/>
          </p:nvSpPr>
          <p:spPr bwMode="auto">
            <a:xfrm>
              <a:off x="1746" y="70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Line 19"/>
            <p:cNvSpPr>
              <a:spLocks noChangeShapeType="1"/>
            </p:cNvSpPr>
            <p:nvPr/>
          </p:nvSpPr>
          <p:spPr bwMode="auto">
            <a:xfrm>
              <a:off x="1746" y="1888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Line 20"/>
            <p:cNvSpPr>
              <a:spLocks noChangeShapeType="1"/>
            </p:cNvSpPr>
            <p:nvPr/>
          </p:nvSpPr>
          <p:spPr bwMode="auto">
            <a:xfrm flipV="1">
              <a:off x="2925" y="1344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Line 21"/>
            <p:cNvSpPr>
              <a:spLocks noChangeShapeType="1"/>
            </p:cNvSpPr>
            <p:nvPr/>
          </p:nvSpPr>
          <p:spPr bwMode="auto">
            <a:xfrm flipH="1">
              <a:off x="1746" y="1344"/>
              <a:ext cx="1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1" name="Text Box 22"/>
          <p:cNvSpPr txBox="1">
            <a:spLocks noChangeArrowheads="1"/>
          </p:cNvSpPr>
          <p:nvPr/>
        </p:nvSpPr>
        <p:spPr bwMode="auto">
          <a:xfrm>
            <a:off x="4643438" y="1746250"/>
            <a:ext cx="31686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en-US" altLang="ko-KR" b="1"/>
              <a:t>The body (block) of do-while statement is executed at least once.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1143000"/>
          </a:xfrm>
        </p:spPr>
        <p:txBody>
          <a:bodyPr/>
          <a:lstStyle/>
          <a:p>
            <a:r>
              <a:rPr lang="en-US" altLang="ko-KR" b="1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b="1" u="sng" smtClean="0"/>
              <a:t> example</a:t>
            </a:r>
            <a:endParaRPr lang="ko-KR" altLang="en-US" b="1" u="sng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" y="1071563"/>
            <a:ext cx="7215188" cy="5786437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main ()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total = 0, score, count = 0;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	float average;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(“score input</a:t>
            </a:r>
            <a:r>
              <a:rPr lang="ko-KR" alt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(quit:0): \n");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d",&amp;score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	while (score != 0) { 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 		total += score;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   		count++;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  	 	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d",&amp;score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	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	if (count == 0)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 	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(“No input received!");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	else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 		average = (float) total / count;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   		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(“total: %d \n", total);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  		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(“average: %5.2f \n", average);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	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ko-KR" alt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ko-KR" altLang="en-US" b="1" u="sng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altLang="ko-KR" sz="2800" dirty="0" smtClean="0"/>
              <a:t>Repetition</a:t>
            </a:r>
          </a:p>
          <a:p>
            <a:pPr>
              <a:defRPr/>
            </a:pPr>
            <a:endParaRPr lang="en-US" altLang="ko-KR" sz="2800" dirty="0" smtClean="0"/>
          </a:p>
          <a:p>
            <a:pPr>
              <a:defRPr/>
            </a:pPr>
            <a:endParaRPr lang="en-US" altLang="ko-KR" sz="2800" dirty="0" smtClean="0"/>
          </a:p>
          <a:p>
            <a:pPr>
              <a:defRPr/>
            </a:pPr>
            <a:endParaRPr lang="en-US" altLang="ko-KR" sz="2800" dirty="0" smtClean="0"/>
          </a:p>
          <a:p>
            <a:pPr marL="990600" lvl="1" indent="-533400">
              <a:lnSpc>
                <a:spcPct val="75000"/>
              </a:lnSpc>
              <a:buFontTx/>
              <a:buAutoNum type="arabicParenBoth"/>
              <a:defRPr/>
            </a:pPr>
            <a:endParaRPr lang="en-US" altLang="ko-KR" sz="1800" b="1" dirty="0" smtClean="0">
              <a:latin typeface="Courier New" pitchFamily="49" charset="0"/>
            </a:endParaRPr>
          </a:p>
          <a:p>
            <a:pPr marL="990600" lvl="1" indent="-533400">
              <a:lnSpc>
                <a:spcPct val="75000"/>
              </a:lnSpc>
              <a:buFontTx/>
              <a:buAutoNum type="arabicParenBoth"/>
              <a:defRPr/>
            </a:pPr>
            <a:r>
              <a:rPr lang="en-US" altLang="ko-KR" sz="1400" b="1" dirty="0" smtClean="0">
                <a:latin typeface="Courier New" pitchFamily="49" charset="0"/>
              </a:rPr>
              <a:t>control variable initialization</a:t>
            </a:r>
            <a:endParaRPr lang="ko-KR" altLang="en-US" sz="1400" b="1" dirty="0" smtClean="0">
              <a:latin typeface="Courier New" pitchFamily="49" charset="0"/>
            </a:endParaRPr>
          </a:p>
          <a:p>
            <a:pPr marL="990600" lvl="1" indent="-533400">
              <a:lnSpc>
                <a:spcPct val="75000"/>
              </a:lnSpc>
              <a:buFontTx/>
              <a:buAutoNum type="arabicParenBoth"/>
              <a:defRPr/>
            </a:pPr>
            <a:r>
              <a:rPr lang="en-US" altLang="ko-KR" sz="1400" b="1" dirty="0" smtClean="0">
                <a:latin typeface="Courier New" pitchFamily="49" charset="0"/>
              </a:rPr>
              <a:t>Test </a:t>
            </a:r>
            <a:r>
              <a:rPr lang="en-US" altLang="ko-KR" sz="1400" b="1" dirty="0" err="1" smtClean="0">
                <a:latin typeface="Courier New" pitchFamily="49" charset="0"/>
              </a:rPr>
              <a:t>Conditon</a:t>
            </a:r>
            <a:endParaRPr lang="ko-KR" altLang="en-US" sz="1400" b="1" dirty="0" smtClean="0">
              <a:latin typeface="Courier New" pitchFamily="49" charset="0"/>
            </a:endParaRPr>
          </a:p>
          <a:p>
            <a:pPr marL="990600" lvl="1" indent="-533400">
              <a:lnSpc>
                <a:spcPct val="75000"/>
              </a:lnSpc>
              <a:buFontTx/>
              <a:buAutoNum type="arabicParenBoth"/>
              <a:defRPr/>
            </a:pPr>
            <a:r>
              <a:rPr lang="en-US" altLang="ko-KR" sz="1400" b="1" dirty="0" smtClean="0">
                <a:latin typeface="Courier New" pitchFamily="49" charset="0"/>
              </a:rPr>
              <a:t>Modification of control variable value</a:t>
            </a:r>
          </a:p>
          <a:p>
            <a:pPr marL="590550" indent="-533400"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2000" b="1" dirty="0" smtClean="0">
                <a:latin typeface="+mn-ea"/>
              </a:rPr>
              <a:t>   </a:t>
            </a:r>
          </a:p>
          <a:p>
            <a:pPr marL="590550" indent="-533400"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endParaRPr lang="en-US" altLang="ko-KR" sz="2000" b="1" dirty="0" smtClean="0">
              <a:latin typeface="+mn-ea"/>
            </a:endParaRPr>
          </a:p>
          <a:p>
            <a:pPr marL="590550" indent="-533400"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+mn-ea"/>
              </a:rPr>
              <a:t>order : (1) (2) body (3) (2) body (3) (2) body … body (3) (2)</a:t>
            </a:r>
          </a:p>
          <a:p>
            <a:pPr marL="590550" indent="-533400"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endParaRPr lang="en-US" altLang="ko-KR" sz="1400" b="1" dirty="0" smtClean="0">
              <a:latin typeface="+mn-ea"/>
            </a:endParaRPr>
          </a:p>
          <a:p>
            <a:pPr marL="609600" indent="-609600">
              <a:lnSpc>
                <a:spcPct val="75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</a:rPr>
              <a:t>* </a:t>
            </a:r>
            <a:r>
              <a:rPr lang="en-US" altLang="ko-KR" sz="1400" b="1" dirty="0" smtClean="0">
                <a:latin typeface="+mj-ea"/>
                <a:ea typeface="+mj-ea"/>
              </a:rPr>
              <a:t>Example</a:t>
            </a:r>
          </a:p>
          <a:p>
            <a:pPr marL="609600" indent="-609600">
              <a:lnSpc>
                <a:spcPct val="75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lang="en-US" altLang="ko-KR" sz="1400" b="1" dirty="0" smtClean="0">
              <a:latin typeface="Courier New" pitchFamily="49" charset="0"/>
            </a:endParaRPr>
          </a:p>
          <a:p>
            <a:pPr marL="609600" indent="-609600">
              <a:lnSpc>
                <a:spcPct val="75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</a:rPr>
              <a:t>	for(counter = 1; counter &lt;= 10; counter++ )</a:t>
            </a:r>
          </a:p>
          <a:p>
            <a:pPr marL="609600" indent="-609600">
              <a:lnSpc>
                <a:spcPct val="75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</a:rPr>
              <a:t>		</a:t>
            </a:r>
            <a:r>
              <a:rPr lang="en-US" altLang="ko-KR" sz="1400" b="1" dirty="0" err="1" smtClean="0">
                <a:latin typeface="Courier New" pitchFamily="49" charset="0"/>
              </a:rPr>
              <a:t>printf</a:t>
            </a:r>
            <a:r>
              <a:rPr lang="en-US" altLang="ko-KR" sz="1400" b="1" dirty="0" smtClean="0">
                <a:latin typeface="Courier New" pitchFamily="49" charset="0"/>
              </a:rPr>
              <a:t>(“%d\</a:t>
            </a:r>
            <a:r>
              <a:rPr lang="en-US" altLang="ko-KR" sz="1400" b="1" dirty="0" err="1" smtClean="0">
                <a:latin typeface="Courier New" pitchFamily="49" charset="0"/>
              </a:rPr>
              <a:t>n”,counter</a:t>
            </a:r>
            <a:r>
              <a:rPr lang="en-US" altLang="ko-KR" sz="1400" b="1" dirty="0" smtClean="0">
                <a:latin typeface="Courier New" pitchFamily="49" charset="0"/>
              </a:rPr>
              <a:t>);</a:t>
            </a:r>
          </a:p>
          <a:p>
            <a:pPr marL="590550" indent="-533400"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endParaRPr lang="en-US" altLang="ko-KR" sz="1400" b="1" dirty="0" smtClean="0">
              <a:latin typeface="+mn-ea"/>
            </a:endParaRPr>
          </a:p>
          <a:p>
            <a:pPr marL="990600" lvl="1" indent="-533400"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endParaRPr lang="ko-KR" altLang="en-US" sz="1800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ko-KR" altLang="en-US" sz="2800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755650" y="1785938"/>
            <a:ext cx="4887913" cy="153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18800" bIns="118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for (  (1);    (2);   (3)   ) </a:t>
            </a:r>
          </a:p>
          <a:p>
            <a:pPr eaLnBrk="1" hangingPunct="1"/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ko-KR" sz="1400" b="1"/>
              <a:t>	//   for-repetition</a:t>
            </a:r>
            <a:r>
              <a:rPr lang="ko-KR" altLang="en-US" sz="1400" b="1"/>
              <a:t> </a:t>
            </a:r>
            <a:r>
              <a:rPr lang="en-US" altLang="ko-KR" sz="1400" b="1"/>
              <a:t>body</a:t>
            </a:r>
          </a:p>
          <a:p>
            <a:pPr eaLnBrk="1" hangingPunct="1"/>
            <a:r>
              <a:rPr lang="en-US" altLang="ko-KR" sz="1400" b="1"/>
              <a:t>	. . . . </a:t>
            </a:r>
          </a:p>
          <a:p>
            <a:pPr eaLnBrk="1" hangingPunct="1"/>
            <a:r>
              <a:rPr lang="en-US" altLang="ko-KR" sz="1400" b="1"/>
              <a:t>	. . . .  // {} is not necessary </a:t>
            </a:r>
          </a:p>
          <a:p>
            <a:pPr eaLnBrk="1" hangingPunct="1"/>
            <a:r>
              <a:rPr lang="en-US" altLang="ko-KR" sz="1400" b="1"/>
              <a:t>                       // if there is only one statement in body</a:t>
            </a:r>
          </a:p>
          <a:p>
            <a:pPr eaLnBrk="1" hangingPunct="1"/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ko-K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857884" y="1322404"/>
            <a:ext cx="3159393" cy="4392612"/>
            <a:chOff x="1973" y="1071"/>
            <a:chExt cx="1335" cy="2409"/>
          </a:xfrm>
          <a:solidFill>
            <a:srgbClr val="FFC000"/>
          </a:solidFill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2245" y="1842"/>
              <a:ext cx="726" cy="318"/>
            </a:xfrm>
            <a:prstGeom prst="flowChartDecision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600" b="1" dirty="0"/>
                <a:t>(2)</a:t>
              </a: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245" y="2487"/>
              <a:ext cx="726" cy="317"/>
            </a:xfrm>
            <a:prstGeom prst="flowChartProcess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600" b="1" dirty="0"/>
                <a:t>body</a:t>
              </a: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2608" y="1570"/>
              <a:ext cx="0" cy="27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608" y="2160"/>
              <a:ext cx="0" cy="31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608" y="3344"/>
              <a:ext cx="0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1973" y="3480"/>
              <a:ext cx="635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1973" y="1697"/>
              <a:ext cx="0" cy="177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973" y="1688"/>
              <a:ext cx="635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971" y="2000"/>
              <a:ext cx="18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52" y="2000"/>
              <a:ext cx="0" cy="99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648" y="2185"/>
              <a:ext cx="298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600" b="1" dirty="0"/>
                <a:t>TRUE</a:t>
              </a:r>
              <a:endParaRPr lang="ko-KR" altLang="en-US" sz="1600" b="1" dirty="0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2971" y="1814"/>
              <a:ext cx="337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600" b="1" dirty="0"/>
                <a:t>FALSE</a:t>
              </a:r>
              <a:endParaRPr lang="ko-KR" altLang="en-US" sz="1600" b="1" dirty="0"/>
            </a:p>
          </p:txBody>
        </p:sp>
        <p:sp>
          <p:nvSpPr>
            <p:cNvPr id="18" name="AutoShape 16"/>
            <p:cNvSpPr>
              <a:spLocks noChangeArrowheads="1"/>
            </p:cNvSpPr>
            <p:nvPr/>
          </p:nvSpPr>
          <p:spPr bwMode="auto">
            <a:xfrm>
              <a:off x="2245" y="1252"/>
              <a:ext cx="726" cy="317"/>
            </a:xfrm>
            <a:prstGeom prst="flowChartProcess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600" b="1" dirty="0"/>
                <a:t>(1)</a:t>
              </a:r>
            </a:p>
          </p:txBody>
        </p:sp>
        <p:sp>
          <p:nvSpPr>
            <p:cNvPr id="19" name="AutoShape 17"/>
            <p:cNvSpPr>
              <a:spLocks noChangeArrowheads="1"/>
            </p:cNvSpPr>
            <p:nvPr/>
          </p:nvSpPr>
          <p:spPr bwMode="auto">
            <a:xfrm>
              <a:off x="2245" y="3040"/>
              <a:ext cx="726" cy="317"/>
            </a:xfrm>
            <a:prstGeom prst="flowChartProcess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600" b="1" dirty="0"/>
                <a:t>(3)</a:t>
              </a: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608" y="2813"/>
              <a:ext cx="0" cy="22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607" y="1071"/>
              <a:ext cx="0" cy="18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b="1" u="sng" smtClean="0"/>
              <a:t> example</a:t>
            </a:r>
            <a:endParaRPr lang="ko-KR" altLang="en-US" b="1" u="sng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14438"/>
            <a:ext cx="7943850" cy="5572125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main ()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total = 0, score, count;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	float average;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(“score input</a:t>
            </a:r>
            <a:r>
              <a:rPr lang="ko-KR" alt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(quit:0): ");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d",&amp;score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	for (count=0; score != 0; count++) {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		total += score;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 		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d",&amp;score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	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	if (count == 0)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  		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(“No input received!");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	else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  		average = (float) total / count;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   		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(“total: %d \n", total);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   		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(“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avarage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: %5.2f \n", average);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ko-KR" alt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lang="ko-KR" altLang="en-US" b="1" u="sng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ko-KR" smtClean="0"/>
              <a:t> in loop</a:t>
            </a:r>
          </a:p>
          <a:p>
            <a:pPr lvl="1"/>
            <a:r>
              <a:rPr lang="en-US" altLang="ko-KR" smtClean="0"/>
              <a:t>Go out of the loop block and execute next to the loop</a:t>
            </a:r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example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000" b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(1) {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    scanf("%d",&amp;j)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  	if (j == 0)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 </a:t>
            </a:r>
            <a:r>
              <a:rPr lang="en-US" altLang="ko-KR" sz="2000" b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ko-K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    result = i/j;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ko-KR" smtClean="0"/>
          </a:p>
          <a:p>
            <a:endParaRPr lang="en-US" altLang="ko-KR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endParaRPr lang="ko-KR" altLang="en-US" b="1" u="sng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ko-KR" smtClean="0"/>
              <a:t> in loop</a:t>
            </a:r>
          </a:p>
          <a:p>
            <a:pPr lvl="1"/>
            <a:r>
              <a:rPr lang="en-US" altLang="ko-KR" smtClean="0"/>
              <a:t>Go to condition test of the loop </a:t>
            </a:r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Example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ko-KR" sz="2000" b="1" smtClean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000" b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(i = 0, sum = 0; i &lt;= n; i++) {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  <a:r>
              <a:rPr lang="en-US" altLang="ko-KR" sz="2000" b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ko-K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(i % 2 == 0)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  </a:t>
            </a:r>
            <a:r>
              <a:rPr lang="en-US" altLang="ko-KR" sz="2000" b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ko-K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    sum += i;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lvl="1">
              <a:buFont typeface="Wingdings" panose="05000000000000000000" pitchFamily="2" charset="2"/>
              <a:buNone/>
            </a:pPr>
            <a:endParaRPr lang="ko-KR" altLang="en-US" smtClean="0"/>
          </a:p>
          <a:p>
            <a:endParaRPr lang="ko-KR" alt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Nested Loop</a:t>
            </a:r>
            <a:endParaRPr lang="ko-KR" altLang="en-US" b="1" u="sng" smtClean="0"/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loop in a loop</a:t>
            </a:r>
            <a:endParaRPr lang="ko-KR" alt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928688" y="2428875"/>
            <a:ext cx="7397750" cy="3292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main ()</a:t>
            </a:r>
          </a:p>
          <a:p>
            <a:pPr>
              <a:defRPr/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>
              <a:defRPr/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defRPr/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 	for (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=1;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&lt;10;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defRPr/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("%d-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iteration </a:t>
            </a:r>
            <a:r>
              <a:rPr lang="ko-KR" alt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\n",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    		for (j = 1; j &lt; 10; j++)</a:t>
            </a:r>
          </a:p>
          <a:p>
            <a:pPr>
              <a:defRPr/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("%d X %d = %d\n",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, j,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*j);</a:t>
            </a:r>
          </a:p>
          <a:p>
            <a:pPr>
              <a:defRPr/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   		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("\n",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  	}</a:t>
            </a:r>
          </a:p>
          <a:p>
            <a:pPr>
              <a:defRPr/>
            </a:pPr>
            <a:endParaRPr lang="en-US" altLang="ko-KR" sz="16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defRPr/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Infinite Loop</a:t>
            </a:r>
            <a:endParaRPr lang="ko-KR" altLang="en-US" smtClean="0"/>
          </a:p>
        </p:txBody>
      </p:sp>
      <p:sp>
        <p:nvSpPr>
          <p:cNvPr id="2150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If the condition of the loop is always TRUE, the body of the loop is executed infinitely</a:t>
            </a:r>
          </a:p>
          <a:p>
            <a:endParaRPr lang="en-US" altLang="ko-KR" smtClean="0"/>
          </a:p>
          <a:p>
            <a:r>
              <a:rPr lang="en-US" altLang="ko-KR" smtClean="0"/>
              <a:t>example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while(1)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i=0;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i++;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printf(“%d”,i);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ko-KR" altLang="en-US" sz="1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4929188" y="4244975"/>
            <a:ext cx="3362325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int count = 1;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while (count != 100) 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    count += 2; </a:t>
            </a:r>
          </a:p>
          <a:p>
            <a:pPr eaLnBrk="1" hangingPunct="1"/>
            <a:endParaRPr lang="ko-KR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Control Structures</a:t>
            </a:r>
            <a:endParaRPr lang="ko-KR" altLang="en-US" b="1" u="sng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43925" cy="4525963"/>
          </a:xfrm>
        </p:spPr>
        <p:txBody>
          <a:bodyPr/>
          <a:lstStyle/>
          <a:p>
            <a:pPr>
              <a:defRPr/>
            </a:pPr>
            <a:r>
              <a:rPr lang="en-US" altLang="ko-KR" sz="2400" b="1" dirty="0" smtClean="0">
                <a:latin typeface="+mn-ea"/>
                <a:cs typeface="Courier New" pitchFamily="49" charset="0"/>
              </a:rPr>
              <a:t>Conditional statement </a:t>
            </a:r>
            <a:r>
              <a:rPr lang="en-US" altLang="ko-KR" sz="2400" b="1" dirty="0" smtClean="0">
                <a:latin typeface="Courier New" pitchFamily="49" charset="0"/>
                <a:cs typeface="Courier New" pitchFamily="49" charset="0"/>
              </a:rPr>
              <a:t>: if, switch</a:t>
            </a:r>
          </a:p>
          <a:p>
            <a:pPr lvl="1">
              <a:defRPr/>
            </a:pPr>
            <a:r>
              <a:rPr lang="en-US" altLang="ko-KR" sz="2000" dirty="0" smtClean="0"/>
              <a:t>Determine a block of statements to execute depending on whether the condition is true or false</a:t>
            </a:r>
          </a:p>
          <a:p>
            <a:pPr lvl="1">
              <a:defRPr/>
            </a:pPr>
            <a:endParaRPr lang="en-US" altLang="ko-KR" sz="2000" dirty="0" smtClean="0"/>
          </a:p>
          <a:p>
            <a:pPr>
              <a:defRPr/>
            </a:pPr>
            <a:r>
              <a:rPr lang="en-US" altLang="ko-KR" sz="2400" b="1" dirty="0" smtClean="0">
                <a:latin typeface="+mn-ea"/>
                <a:cs typeface="Courier New" pitchFamily="49" charset="0"/>
              </a:rPr>
              <a:t>Repetition statement </a:t>
            </a:r>
            <a:r>
              <a:rPr lang="en-US" altLang="ko-KR" sz="2400" b="1" dirty="0" smtClean="0">
                <a:latin typeface="Courier New" pitchFamily="49" charset="0"/>
                <a:cs typeface="Courier New" pitchFamily="49" charset="0"/>
              </a:rPr>
              <a:t>: for, while, do-while</a:t>
            </a:r>
          </a:p>
          <a:p>
            <a:pPr lvl="1">
              <a:defRPr/>
            </a:pPr>
            <a:r>
              <a:rPr lang="en-US" altLang="ko-KR" sz="2000" dirty="0" smtClean="0"/>
              <a:t>Loop : repeat a block of statements a number of times</a:t>
            </a:r>
          </a:p>
          <a:p>
            <a:pPr lvl="1">
              <a:defRPr/>
            </a:pPr>
            <a:r>
              <a:rPr lang="en-US" altLang="ko-KR" sz="2000" dirty="0" smtClean="0"/>
              <a:t>Conditional loop : repeat while the condition is true</a:t>
            </a:r>
          </a:p>
          <a:p>
            <a:pPr lvl="1">
              <a:defRPr/>
            </a:pPr>
            <a:endParaRPr lang="en-US" altLang="ko-KR" sz="2000" dirty="0" smtClean="0"/>
          </a:p>
          <a:p>
            <a:pPr>
              <a:defRPr/>
            </a:pPr>
            <a:r>
              <a:rPr lang="en-US" altLang="ko-KR" sz="2400" b="1" dirty="0" smtClean="0"/>
              <a:t>Other control structures : </a:t>
            </a:r>
            <a:r>
              <a:rPr lang="en-US" altLang="ko-KR" sz="2400" b="1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altLang="ko-KR" sz="2400" b="1" dirty="0" smtClean="0"/>
              <a:t>, …</a:t>
            </a:r>
          </a:p>
          <a:p>
            <a:pPr lvl="1">
              <a:defRPr/>
            </a:pPr>
            <a:endParaRPr lang="ko-KR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endParaRPr lang="ko-KR" altLang="en-US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1042988" y="2708275"/>
            <a:ext cx="5730875" cy="2514600"/>
            <a:chOff x="903" y="1117"/>
            <a:chExt cx="3610" cy="1584"/>
          </a:xfrm>
        </p:grpSpPr>
        <p:sp>
          <p:nvSpPr>
            <p:cNvPr id="5125" name="Freeform 4"/>
            <p:cNvSpPr>
              <a:spLocks/>
            </p:cNvSpPr>
            <p:nvPr/>
          </p:nvSpPr>
          <p:spPr bwMode="auto">
            <a:xfrm>
              <a:off x="903" y="1504"/>
              <a:ext cx="1406" cy="70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90" y="9989"/>
                  </a:moveTo>
                  <a:lnTo>
                    <a:pt x="9990" y="19977"/>
                  </a:lnTo>
                  <a:lnTo>
                    <a:pt x="0" y="9989"/>
                  </a:lnTo>
                  <a:lnTo>
                    <a:pt x="9990" y="0"/>
                  </a:lnTo>
                  <a:lnTo>
                    <a:pt x="19990" y="9989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126" name="Rectangle 5"/>
            <p:cNvSpPr>
              <a:spLocks noChangeArrowheads="1"/>
            </p:cNvSpPr>
            <p:nvPr/>
          </p:nvSpPr>
          <p:spPr bwMode="auto">
            <a:xfrm>
              <a:off x="993" y="1776"/>
              <a:ext cx="130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num1 &gt;= num2</a:t>
              </a:r>
            </a:p>
            <a:p>
              <a:endParaRPr lang="ko-KR" altLang="en-US" sz="1200" b="1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127" name="Oval 6"/>
            <p:cNvSpPr>
              <a:spLocks noChangeArrowheads="1"/>
            </p:cNvSpPr>
            <p:nvPr/>
          </p:nvSpPr>
          <p:spPr bwMode="auto">
            <a:xfrm>
              <a:off x="1565" y="1117"/>
              <a:ext cx="82" cy="87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128" name="Oval 7"/>
            <p:cNvSpPr>
              <a:spLocks noChangeArrowheads="1"/>
            </p:cNvSpPr>
            <p:nvPr/>
          </p:nvSpPr>
          <p:spPr bwMode="auto">
            <a:xfrm>
              <a:off x="1565" y="2614"/>
              <a:ext cx="82" cy="87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129" name="Rectangle 8"/>
            <p:cNvSpPr>
              <a:spLocks noChangeArrowheads="1"/>
            </p:cNvSpPr>
            <p:nvPr/>
          </p:nvSpPr>
          <p:spPr bwMode="auto">
            <a:xfrm>
              <a:off x="2744" y="1752"/>
              <a:ext cx="176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diff = num1 – num2</a:t>
              </a:r>
              <a:endParaRPr lang="en-US" altLang="ko-KR" sz="1200" b="1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130" name="Rectangle 9"/>
            <p:cNvSpPr>
              <a:spLocks noChangeArrowheads="1"/>
            </p:cNvSpPr>
            <p:nvPr/>
          </p:nvSpPr>
          <p:spPr bwMode="auto">
            <a:xfrm>
              <a:off x="2290" y="1570"/>
              <a:ext cx="40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true</a:t>
              </a:r>
              <a:endParaRPr lang="en-US" altLang="ko-KR" b="1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131" name="Rectangle 10"/>
            <p:cNvSpPr>
              <a:spLocks noChangeArrowheads="1"/>
            </p:cNvSpPr>
            <p:nvPr/>
          </p:nvSpPr>
          <p:spPr bwMode="auto">
            <a:xfrm>
              <a:off x="1111" y="2251"/>
              <a:ext cx="52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false</a:t>
              </a:r>
              <a:endParaRPr lang="en-US" altLang="ko-KR" b="1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132" name="Line 11"/>
            <p:cNvSpPr>
              <a:spLocks noChangeShapeType="1"/>
            </p:cNvSpPr>
            <p:nvPr/>
          </p:nvSpPr>
          <p:spPr bwMode="auto">
            <a:xfrm>
              <a:off x="2290" y="1842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" name="Line 12"/>
            <p:cNvSpPr>
              <a:spLocks noChangeShapeType="1"/>
            </p:cNvSpPr>
            <p:nvPr/>
          </p:nvSpPr>
          <p:spPr bwMode="auto">
            <a:xfrm>
              <a:off x="1610" y="2205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4" name="Line 13"/>
            <p:cNvSpPr>
              <a:spLocks noChangeShapeType="1"/>
            </p:cNvSpPr>
            <p:nvPr/>
          </p:nvSpPr>
          <p:spPr bwMode="auto">
            <a:xfrm>
              <a:off x="1610" y="1207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35" name="Group 14"/>
            <p:cNvGrpSpPr>
              <a:grpSpLocks/>
            </p:cNvGrpSpPr>
            <p:nvPr/>
          </p:nvGrpSpPr>
          <p:grpSpPr bwMode="auto">
            <a:xfrm>
              <a:off x="1610" y="1706"/>
              <a:ext cx="2858" cy="726"/>
              <a:chOff x="1610" y="1706"/>
              <a:chExt cx="2858" cy="726"/>
            </a:xfrm>
          </p:grpSpPr>
          <p:sp>
            <p:nvSpPr>
              <p:cNvPr id="5136" name="Freeform 15"/>
              <p:cNvSpPr>
                <a:spLocks/>
              </p:cNvSpPr>
              <p:nvPr/>
            </p:nvSpPr>
            <p:spPr bwMode="auto">
              <a:xfrm>
                <a:off x="2789" y="1706"/>
                <a:ext cx="1679" cy="273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90" y="0"/>
                    </a:moveTo>
                    <a:lnTo>
                      <a:pt x="19990" y="19925"/>
                    </a:lnTo>
                    <a:lnTo>
                      <a:pt x="0" y="19925"/>
                    </a:lnTo>
                    <a:lnTo>
                      <a:pt x="0" y="0"/>
                    </a:lnTo>
                    <a:lnTo>
                      <a:pt x="19990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5137" name="Line 16"/>
              <p:cNvSpPr>
                <a:spLocks noChangeShapeType="1"/>
              </p:cNvSpPr>
              <p:nvPr/>
            </p:nvSpPr>
            <p:spPr bwMode="auto">
              <a:xfrm>
                <a:off x="1610" y="2432"/>
                <a:ext cx="19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8" name="Line 17"/>
              <p:cNvSpPr>
                <a:spLocks noChangeShapeType="1"/>
              </p:cNvSpPr>
              <p:nvPr/>
            </p:nvSpPr>
            <p:spPr bwMode="auto">
              <a:xfrm flipV="1">
                <a:off x="3560" y="1979"/>
                <a:ext cx="0" cy="4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124" name="Text Box 18"/>
          <p:cNvSpPr txBox="1">
            <a:spLocks noChangeArrowheads="1"/>
          </p:cNvSpPr>
          <p:nvPr/>
        </p:nvSpPr>
        <p:spPr bwMode="auto">
          <a:xfrm>
            <a:off x="3995738" y="1773238"/>
            <a:ext cx="2808287" cy="1341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ko-KR" b="1"/>
              <a:t>. . .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ko-KR" b="1"/>
              <a:t>if (num1 &gt;= num2)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ko-KR" b="1"/>
              <a:t>   diff = num1 – num2;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ko-KR" b="1"/>
              <a:t>. . 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endParaRPr lang="ko-KR" altLang="en-US" b="1" u="sng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5219700" y="4062413"/>
            <a:ext cx="2808288" cy="2030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ko-KR" b="1"/>
              <a:t>. . .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ko-KR" b="1"/>
              <a:t>if (num1 &gt;= num2)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ko-KR" b="1"/>
              <a:t>   diff = num1 – num2;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ko-KR" b="1"/>
              <a:t>else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ko-KR" b="1"/>
              <a:t>   diff = num2 – num1;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ko-KR" b="1"/>
              <a:t>. . .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611188" y="1614488"/>
            <a:ext cx="5730875" cy="3090862"/>
            <a:chOff x="657" y="1661"/>
            <a:chExt cx="3610" cy="1947"/>
          </a:xfrm>
        </p:grpSpPr>
        <p:sp>
          <p:nvSpPr>
            <p:cNvPr id="6149" name="Freeform 5"/>
            <p:cNvSpPr>
              <a:spLocks/>
            </p:cNvSpPr>
            <p:nvPr/>
          </p:nvSpPr>
          <p:spPr bwMode="auto">
            <a:xfrm>
              <a:off x="657" y="2069"/>
              <a:ext cx="1361" cy="72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90" y="9989"/>
                  </a:moveTo>
                  <a:lnTo>
                    <a:pt x="9990" y="19977"/>
                  </a:lnTo>
                  <a:lnTo>
                    <a:pt x="0" y="9989"/>
                  </a:lnTo>
                  <a:lnTo>
                    <a:pt x="9990" y="0"/>
                  </a:lnTo>
                  <a:lnTo>
                    <a:pt x="19990" y="9989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150" name="Rectangle 6"/>
            <p:cNvSpPr>
              <a:spLocks noChangeArrowheads="1"/>
            </p:cNvSpPr>
            <p:nvPr/>
          </p:nvSpPr>
          <p:spPr bwMode="auto">
            <a:xfrm>
              <a:off x="703" y="2341"/>
              <a:ext cx="130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num1 &gt;= num2</a:t>
              </a:r>
            </a:p>
            <a:p>
              <a:endParaRPr lang="ko-KR" altLang="en-US" sz="1200" b="1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151" name="Oval 7"/>
            <p:cNvSpPr>
              <a:spLocks noChangeArrowheads="1"/>
            </p:cNvSpPr>
            <p:nvPr/>
          </p:nvSpPr>
          <p:spPr bwMode="auto">
            <a:xfrm>
              <a:off x="1292" y="1661"/>
              <a:ext cx="82" cy="87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152" name="Oval 8"/>
            <p:cNvSpPr>
              <a:spLocks noChangeArrowheads="1"/>
            </p:cNvSpPr>
            <p:nvPr/>
          </p:nvSpPr>
          <p:spPr bwMode="auto">
            <a:xfrm>
              <a:off x="1292" y="3521"/>
              <a:ext cx="82" cy="87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2498" y="2341"/>
              <a:ext cx="176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diff = num1 – num2</a:t>
              </a:r>
              <a:endParaRPr lang="en-US" altLang="ko-KR" sz="1200" b="1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2064" y="2205"/>
              <a:ext cx="40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true</a:t>
              </a:r>
              <a:endParaRPr lang="en-US" altLang="ko-KR" b="1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>
              <a:off x="793" y="2840"/>
              <a:ext cx="52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false</a:t>
              </a:r>
              <a:endParaRPr lang="en-US" altLang="ko-KR" b="1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156" name="Line 12"/>
            <p:cNvSpPr>
              <a:spLocks noChangeShapeType="1"/>
            </p:cNvSpPr>
            <p:nvPr/>
          </p:nvSpPr>
          <p:spPr bwMode="auto">
            <a:xfrm>
              <a:off x="2018" y="2432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Line 13"/>
            <p:cNvSpPr>
              <a:spLocks noChangeShapeType="1"/>
            </p:cNvSpPr>
            <p:nvPr/>
          </p:nvSpPr>
          <p:spPr bwMode="auto">
            <a:xfrm>
              <a:off x="1338" y="175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8" name="Freeform 14"/>
            <p:cNvSpPr>
              <a:spLocks/>
            </p:cNvSpPr>
            <p:nvPr/>
          </p:nvSpPr>
          <p:spPr bwMode="auto">
            <a:xfrm>
              <a:off x="2543" y="2295"/>
              <a:ext cx="1679" cy="27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90" y="0"/>
                  </a:moveTo>
                  <a:lnTo>
                    <a:pt x="19990" y="19925"/>
                  </a:lnTo>
                  <a:lnTo>
                    <a:pt x="0" y="19925"/>
                  </a:lnTo>
                  <a:lnTo>
                    <a:pt x="0" y="0"/>
                  </a:lnTo>
                  <a:lnTo>
                    <a:pt x="1999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159" name="Line 15"/>
            <p:cNvSpPr>
              <a:spLocks noChangeShapeType="1"/>
            </p:cNvSpPr>
            <p:nvPr/>
          </p:nvSpPr>
          <p:spPr bwMode="auto">
            <a:xfrm>
              <a:off x="1338" y="3430"/>
              <a:ext cx="1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Text Box 16"/>
            <p:cNvSpPr txBox="1">
              <a:spLocks noChangeArrowheads="1"/>
            </p:cNvSpPr>
            <p:nvPr/>
          </p:nvSpPr>
          <p:spPr bwMode="auto">
            <a:xfrm>
              <a:off x="657" y="3067"/>
              <a:ext cx="1633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000000"/>
                  </a:solidFill>
                </a:rPr>
                <a:t>diff = num2 – num1</a:t>
              </a:r>
              <a:endParaRPr lang="en-US" altLang="ko-KR"/>
            </a:p>
          </p:txBody>
        </p:sp>
        <p:sp>
          <p:nvSpPr>
            <p:cNvPr id="6161" name="Line 17"/>
            <p:cNvSpPr>
              <a:spLocks noChangeShapeType="1"/>
            </p:cNvSpPr>
            <p:nvPr/>
          </p:nvSpPr>
          <p:spPr bwMode="auto">
            <a:xfrm>
              <a:off x="1338" y="279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Line 18"/>
            <p:cNvSpPr>
              <a:spLocks noChangeShapeType="1"/>
            </p:cNvSpPr>
            <p:nvPr/>
          </p:nvSpPr>
          <p:spPr bwMode="auto">
            <a:xfrm>
              <a:off x="1338" y="329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Line 19"/>
            <p:cNvSpPr>
              <a:spLocks noChangeShapeType="1"/>
            </p:cNvSpPr>
            <p:nvPr/>
          </p:nvSpPr>
          <p:spPr bwMode="auto">
            <a:xfrm flipV="1">
              <a:off x="3288" y="2568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Text Box 20"/>
            <p:cNvSpPr txBox="1">
              <a:spLocks noChangeArrowheads="1"/>
            </p:cNvSpPr>
            <p:nvPr/>
          </p:nvSpPr>
          <p:spPr bwMode="auto">
            <a:xfrm>
              <a:off x="1280" y="2481"/>
              <a:ext cx="1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?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endParaRPr lang="ko-KR" altLang="en-US" b="1" u="sng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if ( grade &gt;= 90 )       // 90 and above</a:t>
            </a:r>
            <a:b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printf("A“);</a:t>
            </a:r>
            <a:b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 grade &gt;= 80 )  // 80-89</a:t>
            </a:r>
            <a:b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printf("B“);</a:t>
            </a:r>
            <a:b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 grade &gt;= 70 )  // 70-79</a:t>
            </a:r>
            <a:b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printf("C“);  </a:t>
            </a:r>
            <a:b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 grade &gt;= 60 )  // 60-69</a:t>
            </a:r>
            <a:b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printf("D“);</a:t>
            </a:r>
            <a:b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                     // less than 60</a:t>
            </a:r>
            <a:b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printf("F“);</a:t>
            </a:r>
            <a:endParaRPr lang="ko-KR" altLang="en-US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b="1" u="sng" smtClean="0"/>
              <a:t> example</a:t>
            </a:r>
            <a:endParaRPr lang="ko-KR" altLang="en-US" b="1" u="sng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625" y="1285875"/>
            <a:ext cx="8229600" cy="5357813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main ( 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num1, num2, num3, min = 0;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(“input three integers : ");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("%d %d %d", &amp;num1, &amp;num2, &amp;num3);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	if (num1 &lt; num2)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	if (num1 &lt; num3)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   		min = num1;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   	else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          	min = num3;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	else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 	if (num2 &lt; num3)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         	min = num2;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  	else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  		min = num3;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(“min value: %d", min);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Compound statement</a:t>
            </a:r>
            <a:endParaRPr lang="ko-KR" altLang="en-US" b="1" u="sng" smtClean="0"/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smtClean="0"/>
              <a:t>block : enclosed by { } </a:t>
            </a:r>
          </a:p>
          <a:p>
            <a:r>
              <a:rPr lang="en-US" altLang="ko-KR" sz="2800" smtClean="0"/>
              <a:t>Example</a:t>
            </a:r>
          </a:p>
          <a:p>
            <a:endParaRPr lang="en-US" altLang="ko-KR" sz="2800" smtClean="0"/>
          </a:p>
          <a:p>
            <a:pPr marL="990600" lvl="1" indent="-533400">
              <a:buFont typeface="Wingdings" panose="05000000000000000000" pitchFamily="2" charset="2"/>
              <a:buNone/>
            </a:pPr>
            <a:r>
              <a:rPr lang="en-US" altLang="ko-KR" sz="1400" b="1" smtClean="0">
                <a:latin typeface="Courier New" panose="02070309020205020404" pitchFamily="49" charset="0"/>
              </a:rPr>
              <a:t>if ( num1 &gt;= num2 )</a:t>
            </a:r>
          </a:p>
          <a:p>
            <a:pPr marL="990600" lvl="1" indent="-533400">
              <a:buFont typeface="Wingdings" panose="05000000000000000000" pitchFamily="2" charset="2"/>
              <a:buNone/>
            </a:pPr>
            <a:r>
              <a:rPr lang="en-US" altLang="ko-KR" sz="1400" b="1" smtClean="0">
                <a:latin typeface="Courier New" panose="02070309020205020404" pitchFamily="49" charset="0"/>
              </a:rPr>
              <a:t>{</a:t>
            </a:r>
          </a:p>
          <a:p>
            <a:pPr marL="990600" lvl="1" indent="-533400">
              <a:buFont typeface="Wingdings" panose="05000000000000000000" pitchFamily="2" charset="2"/>
              <a:buNone/>
            </a:pPr>
            <a:r>
              <a:rPr lang="en-US" altLang="ko-KR" sz="1400" b="1" smtClean="0">
                <a:latin typeface="Courier New" panose="02070309020205020404" pitchFamily="49" charset="0"/>
              </a:rPr>
              <a:t>	printf(“num1 is greater than num2\n“);   </a:t>
            </a:r>
          </a:p>
          <a:p>
            <a:pPr marL="990600" lvl="1" indent="-533400">
              <a:buFont typeface="Wingdings" panose="05000000000000000000" pitchFamily="2" charset="2"/>
              <a:buNone/>
            </a:pPr>
            <a:r>
              <a:rPr lang="en-US" altLang="ko-KR" sz="1400" b="1" smtClean="0">
                <a:latin typeface="Courier New" panose="02070309020205020404" pitchFamily="49" charset="0"/>
              </a:rPr>
              <a:t>	printf(“The difference is: %d\n”, num1- num2);	</a:t>
            </a:r>
          </a:p>
          <a:p>
            <a:pPr marL="990600" lvl="1" indent="-533400">
              <a:buFont typeface="Wingdings" panose="05000000000000000000" pitchFamily="2" charset="2"/>
              <a:buNone/>
            </a:pPr>
            <a:r>
              <a:rPr lang="en-US" altLang="ko-KR" sz="1400" b="1" smtClean="0">
                <a:latin typeface="Courier New" panose="02070309020205020404" pitchFamily="49" charset="0"/>
              </a:rPr>
              <a:t>} else {</a:t>
            </a:r>
          </a:p>
          <a:p>
            <a:pPr marL="990600" lvl="1" indent="-533400">
              <a:buFont typeface="Wingdings" panose="05000000000000000000" pitchFamily="2" charset="2"/>
              <a:buNone/>
            </a:pPr>
            <a:r>
              <a:rPr lang="en-US" altLang="ko-KR" sz="1400" b="1" smtClean="0">
                <a:latin typeface="Courier New" panose="02070309020205020404" pitchFamily="49" charset="0"/>
              </a:rPr>
              <a:t>	printf(“num2 is greater than or equal to num1\n”;</a:t>
            </a:r>
          </a:p>
          <a:p>
            <a:pPr marL="990600" lvl="1" indent="-533400">
              <a:buFont typeface="Wingdings" panose="05000000000000000000" pitchFamily="2" charset="2"/>
              <a:buNone/>
            </a:pPr>
            <a:r>
              <a:rPr lang="en-US" altLang="ko-KR" sz="1400" b="1" smtClean="0">
                <a:latin typeface="Courier New" panose="02070309020205020404" pitchFamily="49" charset="0"/>
              </a:rPr>
              <a:t>	printf(“The difference is: %d\n”, num2 – num1); </a:t>
            </a:r>
          </a:p>
          <a:p>
            <a:pPr marL="990600" lvl="1" indent="-533400">
              <a:buFont typeface="Wingdings" panose="05000000000000000000" pitchFamily="2" charset="2"/>
              <a:buNone/>
            </a:pPr>
            <a:r>
              <a:rPr lang="en-US" altLang="ko-KR" sz="1400" b="1" smtClean="0">
                <a:latin typeface="Courier New" panose="02070309020205020404" pitchFamily="49" charset="0"/>
              </a:rPr>
              <a:t>} </a:t>
            </a:r>
          </a:p>
          <a:p>
            <a:pPr>
              <a:buFont typeface="Wingdings" panose="05000000000000000000" pitchFamily="2" charset="2"/>
              <a:buNone/>
            </a:pPr>
            <a:endParaRPr lang="ko-KR" altLang="en-US" sz="28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Ternary conditional operator ?:</a:t>
            </a:r>
            <a:endParaRPr lang="ko-KR" altLang="en-US" b="1" u="sng" smtClean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Example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printf(“Enter two integers :”);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scanf(“%d %d”,&amp;num1, &amp;num2);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printf(“%d\n”, ((num1 &gt;= num2)? num1–num2: num2-num1));</a:t>
            </a:r>
          </a:p>
          <a:p>
            <a:pPr>
              <a:buFont typeface="Wingdings" panose="05000000000000000000" pitchFamily="2" charset="2"/>
              <a:buNone/>
            </a:pPr>
            <a:endParaRPr lang="ko-KR" altLang="en-US" smtClean="0"/>
          </a:p>
        </p:txBody>
      </p:sp>
      <p:grpSp>
        <p:nvGrpSpPr>
          <p:cNvPr id="10244" name="Group 3"/>
          <p:cNvGrpSpPr>
            <a:grpSpLocks/>
          </p:cNvGrpSpPr>
          <p:nvPr/>
        </p:nvGrpSpPr>
        <p:grpSpPr bwMode="auto">
          <a:xfrm>
            <a:off x="1116013" y="3643313"/>
            <a:ext cx="6624637" cy="2438400"/>
            <a:chOff x="612" y="2119"/>
            <a:chExt cx="4173" cy="1536"/>
          </a:xfrm>
        </p:grpSpPr>
        <p:sp>
          <p:nvSpPr>
            <p:cNvPr id="10245" name="Freeform 4"/>
            <p:cNvSpPr>
              <a:spLocks/>
            </p:cNvSpPr>
            <p:nvPr/>
          </p:nvSpPr>
          <p:spPr bwMode="auto">
            <a:xfrm flipV="1">
              <a:off x="2880" y="3249"/>
              <a:ext cx="1270" cy="4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90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246" name="Rectangle 5"/>
            <p:cNvSpPr>
              <a:spLocks noChangeArrowheads="1"/>
            </p:cNvSpPr>
            <p:nvPr/>
          </p:nvSpPr>
          <p:spPr bwMode="auto">
            <a:xfrm>
              <a:off x="3742" y="2478"/>
              <a:ext cx="39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false</a:t>
              </a:r>
            </a:p>
            <a:p>
              <a:endParaRPr lang="ko-KR" altLang="en-US" sz="1400" b="1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0247" name="Freeform 6"/>
            <p:cNvSpPr>
              <a:spLocks/>
            </p:cNvSpPr>
            <p:nvPr/>
          </p:nvSpPr>
          <p:spPr bwMode="auto">
            <a:xfrm flipV="1">
              <a:off x="1292" y="3249"/>
              <a:ext cx="1498" cy="4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91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248" name="Rectangle 7"/>
            <p:cNvSpPr>
              <a:spLocks noChangeArrowheads="1"/>
            </p:cNvSpPr>
            <p:nvPr/>
          </p:nvSpPr>
          <p:spPr bwMode="auto">
            <a:xfrm>
              <a:off x="1565" y="2478"/>
              <a:ext cx="4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sz="14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true</a:t>
              </a:r>
            </a:p>
            <a:p>
              <a:endParaRPr lang="ko-KR" altLang="en-US" sz="1400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249" name="Group 8"/>
            <p:cNvGrpSpPr>
              <a:grpSpLocks/>
            </p:cNvGrpSpPr>
            <p:nvPr/>
          </p:nvGrpSpPr>
          <p:grpSpPr bwMode="auto">
            <a:xfrm>
              <a:off x="612" y="2931"/>
              <a:ext cx="1361" cy="211"/>
              <a:chOff x="0" y="0"/>
              <a:chExt cx="20000" cy="20000"/>
            </a:xfrm>
          </p:grpSpPr>
          <p:sp>
            <p:nvSpPr>
              <p:cNvPr id="10268" name="Rectangle 9"/>
              <p:cNvSpPr>
                <a:spLocks noChangeArrowheads="1"/>
              </p:cNvSpPr>
              <p:nvPr/>
            </p:nvSpPr>
            <p:spPr bwMode="auto">
              <a:xfrm>
                <a:off x="1985" y="4583"/>
                <a:ext cx="16000" cy="14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4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print num1-num2</a:t>
                </a:r>
              </a:p>
              <a:p>
                <a:endParaRPr lang="ko-KR" altLang="en-US" sz="1400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9" name="Freeform 10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17 h 20000"/>
                  <a:gd name="T4" fmla="*/ 0 w 20000"/>
                  <a:gd name="T5" fmla="*/ 19917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10250" name="Rectangle 11"/>
            <p:cNvSpPr>
              <a:spLocks noChangeArrowheads="1"/>
            </p:cNvSpPr>
            <p:nvPr/>
          </p:nvSpPr>
          <p:spPr bwMode="auto">
            <a:xfrm>
              <a:off x="3606" y="2976"/>
              <a:ext cx="116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4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Print  num2-num1</a:t>
              </a:r>
              <a:endParaRPr lang="en-US" altLang="ko-KR" sz="1400" b="1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0251" name="Freeform 12"/>
            <p:cNvSpPr>
              <a:spLocks/>
            </p:cNvSpPr>
            <p:nvPr/>
          </p:nvSpPr>
          <p:spPr bwMode="auto">
            <a:xfrm>
              <a:off x="3606" y="2931"/>
              <a:ext cx="1179" cy="22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5" y="0"/>
                  </a:moveTo>
                  <a:lnTo>
                    <a:pt x="19985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85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10252" name="Group 13"/>
            <p:cNvGrpSpPr>
              <a:grpSpLocks/>
            </p:cNvGrpSpPr>
            <p:nvPr/>
          </p:nvGrpSpPr>
          <p:grpSpPr bwMode="auto">
            <a:xfrm>
              <a:off x="2788" y="3254"/>
              <a:ext cx="123" cy="401"/>
              <a:chOff x="-25" y="0"/>
              <a:chExt cx="20049" cy="20000"/>
            </a:xfrm>
          </p:grpSpPr>
          <p:sp>
            <p:nvSpPr>
              <p:cNvPr id="10265" name="Freeform 14"/>
              <p:cNvSpPr>
                <a:spLocks/>
              </p:cNvSpPr>
              <p:nvPr/>
            </p:nvSpPr>
            <p:spPr bwMode="auto">
              <a:xfrm>
                <a:off x="10081" y="3981"/>
                <a:ext cx="163" cy="12135"/>
              </a:xfrm>
              <a:custGeom>
                <a:avLst/>
                <a:gdLst>
                  <a:gd name="T0" fmla="*/ 0 w 20000"/>
                  <a:gd name="T1" fmla="*/ 164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19947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0266" name="Oval 15"/>
              <p:cNvSpPr>
                <a:spLocks noChangeArrowheads="1"/>
              </p:cNvSpPr>
              <p:nvPr/>
            </p:nvSpPr>
            <p:spPr bwMode="auto">
              <a:xfrm>
                <a:off x="-25" y="16116"/>
                <a:ext cx="19723" cy="3884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0267" name="Oval 16"/>
              <p:cNvSpPr>
                <a:spLocks noChangeArrowheads="1"/>
              </p:cNvSpPr>
              <p:nvPr/>
            </p:nvSpPr>
            <p:spPr bwMode="auto">
              <a:xfrm>
                <a:off x="301" y="0"/>
                <a:ext cx="19723" cy="3885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10253" name="Group 17"/>
            <p:cNvGrpSpPr>
              <a:grpSpLocks/>
            </p:cNvGrpSpPr>
            <p:nvPr/>
          </p:nvGrpSpPr>
          <p:grpSpPr bwMode="auto">
            <a:xfrm>
              <a:off x="2799" y="2119"/>
              <a:ext cx="121" cy="317"/>
              <a:chOff x="1409" y="0"/>
              <a:chExt cx="17182" cy="20000"/>
            </a:xfrm>
          </p:grpSpPr>
          <p:sp>
            <p:nvSpPr>
              <p:cNvPr id="10263" name="Freeform 18"/>
              <p:cNvSpPr>
                <a:spLocks/>
              </p:cNvSpPr>
              <p:nvPr/>
            </p:nvSpPr>
            <p:spPr bwMode="auto">
              <a:xfrm>
                <a:off x="9929" y="5041"/>
                <a:ext cx="142" cy="14959"/>
              </a:xfrm>
              <a:custGeom>
                <a:avLst/>
                <a:gdLst>
                  <a:gd name="T0" fmla="*/ 0 w 20000"/>
                  <a:gd name="T1" fmla="*/ 4669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19946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0264" name="Oval 19"/>
              <p:cNvSpPr>
                <a:spLocks noChangeArrowheads="1"/>
              </p:cNvSpPr>
              <p:nvPr/>
            </p:nvSpPr>
            <p:spPr bwMode="auto">
              <a:xfrm>
                <a:off x="1409" y="0"/>
                <a:ext cx="17182" cy="4920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10254" name="Group 20"/>
            <p:cNvGrpSpPr>
              <a:grpSpLocks/>
            </p:cNvGrpSpPr>
            <p:nvPr/>
          </p:nvGrpSpPr>
          <p:grpSpPr bwMode="auto">
            <a:xfrm>
              <a:off x="1972" y="2436"/>
              <a:ext cx="1747" cy="556"/>
              <a:chOff x="0" y="0"/>
              <a:chExt cx="20000" cy="20000"/>
            </a:xfrm>
          </p:grpSpPr>
          <p:sp>
            <p:nvSpPr>
              <p:cNvPr id="10261" name="Freeform 21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90 w 20000"/>
                  <a:gd name="T1" fmla="*/ 10000 h 20000"/>
                  <a:gd name="T2" fmla="*/ 9990 w 20000"/>
                  <a:gd name="T3" fmla="*/ 19977 h 20000"/>
                  <a:gd name="T4" fmla="*/ 0 w 20000"/>
                  <a:gd name="T5" fmla="*/ 10000 h 20000"/>
                  <a:gd name="T6" fmla="*/ 9990 w 20000"/>
                  <a:gd name="T7" fmla="*/ 0 h 20000"/>
                  <a:gd name="T8" fmla="*/ 19990 w 20000"/>
                  <a:gd name="T9" fmla="*/ 1000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90" y="10000"/>
                    </a:moveTo>
                    <a:lnTo>
                      <a:pt x="9990" y="19977"/>
                    </a:lnTo>
                    <a:lnTo>
                      <a:pt x="0" y="10000"/>
                    </a:lnTo>
                    <a:lnTo>
                      <a:pt x="9990" y="0"/>
                    </a:lnTo>
                    <a:lnTo>
                      <a:pt x="19990" y="1000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0262" name="Rectangle 22"/>
              <p:cNvSpPr>
                <a:spLocks noChangeArrowheads="1"/>
              </p:cNvSpPr>
              <p:nvPr/>
            </p:nvSpPr>
            <p:spPr bwMode="auto">
              <a:xfrm>
                <a:off x="4365" y="8287"/>
                <a:ext cx="11261" cy="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4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num1 &gt;= num2</a:t>
                </a:r>
              </a:p>
              <a:p>
                <a:endParaRPr lang="ko-KR" altLang="en-US" sz="1400" b="1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55" name="Line 23"/>
            <p:cNvSpPr>
              <a:spLocks noChangeShapeType="1"/>
            </p:cNvSpPr>
            <p:nvPr/>
          </p:nvSpPr>
          <p:spPr bwMode="auto">
            <a:xfrm flipH="1">
              <a:off x="1292" y="2704"/>
              <a:ext cx="6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Line 24"/>
            <p:cNvSpPr>
              <a:spLocks noChangeShapeType="1"/>
            </p:cNvSpPr>
            <p:nvPr/>
          </p:nvSpPr>
          <p:spPr bwMode="auto">
            <a:xfrm>
              <a:off x="1292" y="270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7" name="Line 25"/>
            <p:cNvSpPr>
              <a:spLocks noChangeShapeType="1"/>
            </p:cNvSpPr>
            <p:nvPr/>
          </p:nvSpPr>
          <p:spPr bwMode="auto">
            <a:xfrm>
              <a:off x="1292" y="315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Line 26"/>
            <p:cNvSpPr>
              <a:spLocks noChangeShapeType="1"/>
            </p:cNvSpPr>
            <p:nvPr/>
          </p:nvSpPr>
          <p:spPr bwMode="auto">
            <a:xfrm>
              <a:off x="3696" y="270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Line 27"/>
            <p:cNvSpPr>
              <a:spLocks noChangeShapeType="1"/>
            </p:cNvSpPr>
            <p:nvPr/>
          </p:nvSpPr>
          <p:spPr bwMode="auto">
            <a:xfrm>
              <a:off x="4150" y="270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Line 28"/>
            <p:cNvSpPr>
              <a:spLocks noChangeShapeType="1"/>
            </p:cNvSpPr>
            <p:nvPr/>
          </p:nvSpPr>
          <p:spPr bwMode="auto">
            <a:xfrm>
              <a:off x="4150" y="315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Dangling Else Problem</a:t>
            </a:r>
            <a:endParaRPr lang="ko-KR" altLang="en-US" b="1" u="sng" smtClean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071563" y="1857375"/>
            <a:ext cx="7143750" cy="500063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if a </a:t>
            </a:r>
            <a:r>
              <a:rPr lang="en-US" altLang="ko-K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 if b </a:t>
            </a:r>
            <a:r>
              <a:rPr lang="en-US" altLang="ko-K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 s1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 s2 </a:t>
            </a:r>
            <a:endParaRPr lang="ko-KR" alt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네모의 미">
  <a:themeElements>
    <a:clrScheme name="네모의 미 1">
      <a:dk1>
        <a:srgbClr val="000000"/>
      </a:dk1>
      <a:lt1>
        <a:srgbClr val="FFFFBF"/>
      </a:lt1>
      <a:dk2>
        <a:srgbClr val="666633"/>
      </a:dk2>
      <a:lt2>
        <a:srgbClr val="969696"/>
      </a:lt2>
      <a:accent1>
        <a:srgbClr val="99CC00"/>
      </a:accent1>
      <a:accent2>
        <a:srgbClr val="247C41"/>
      </a:accent2>
      <a:accent3>
        <a:srgbClr val="FFFFDC"/>
      </a:accent3>
      <a:accent4>
        <a:srgbClr val="000000"/>
      </a:accent4>
      <a:accent5>
        <a:srgbClr val="CAE2AA"/>
      </a:accent5>
      <a:accent6>
        <a:srgbClr val="20703A"/>
      </a:accent6>
      <a:hlink>
        <a:srgbClr val="EBA9D0"/>
      </a:hlink>
      <a:folHlink>
        <a:srgbClr val="CFBA7D"/>
      </a:folHlink>
    </a:clrScheme>
    <a:fontScheme name="네모의 미">
      <a:majorFont>
        <a:latin typeface="굴림"/>
        <a:ea typeface="굴림"/>
        <a:cs typeface="Arial"/>
      </a:majorFont>
      <a:minorFont>
        <a:latin typeface="굴림"/>
        <a:ea typeface="굴림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네모의 미 1">
        <a:dk1>
          <a:srgbClr val="000000"/>
        </a:dk1>
        <a:lt1>
          <a:srgbClr val="FFFFBF"/>
        </a:lt1>
        <a:dk2>
          <a:srgbClr val="666633"/>
        </a:dk2>
        <a:lt2>
          <a:srgbClr val="969696"/>
        </a:lt2>
        <a:accent1>
          <a:srgbClr val="99CC00"/>
        </a:accent1>
        <a:accent2>
          <a:srgbClr val="247C41"/>
        </a:accent2>
        <a:accent3>
          <a:srgbClr val="FFFFDC"/>
        </a:accent3>
        <a:accent4>
          <a:srgbClr val="000000"/>
        </a:accent4>
        <a:accent5>
          <a:srgbClr val="CAE2AA"/>
        </a:accent5>
        <a:accent6>
          <a:srgbClr val="20703A"/>
        </a:accent6>
        <a:hlink>
          <a:srgbClr val="EBA9D0"/>
        </a:hlink>
        <a:folHlink>
          <a:srgbClr val="CFBA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D26F5E"/>
        </a:accent1>
        <a:accent2>
          <a:srgbClr val="6164DF"/>
        </a:accent2>
        <a:accent3>
          <a:srgbClr val="FFFFFF"/>
        </a:accent3>
        <a:accent4>
          <a:srgbClr val="000000"/>
        </a:accent4>
        <a:accent5>
          <a:srgbClr val="E5BBB6"/>
        </a:accent5>
        <a:accent6>
          <a:srgbClr val="575ACA"/>
        </a:accent6>
        <a:hlink>
          <a:srgbClr val="FFCC66"/>
        </a:hlink>
        <a:folHlink>
          <a:srgbClr val="51AF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3">
        <a:dk1>
          <a:srgbClr val="000000"/>
        </a:dk1>
        <a:lt1>
          <a:srgbClr val="D8F1CD"/>
        </a:lt1>
        <a:dk2>
          <a:srgbClr val="003300"/>
        </a:dk2>
        <a:lt2>
          <a:srgbClr val="969696"/>
        </a:lt2>
        <a:accent1>
          <a:srgbClr val="FF9966"/>
        </a:accent1>
        <a:accent2>
          <a:srgbClr val="2F7171"/>
        </a:accent2>
        <a:accent3>
          <a:srgbClr val="E9F7E3"/>
        </a:accent3>
        <a:accent4>
          <a:srgbClr val="000000"/>
        </a:accent4>
        <a:accent5>
          <a:srgbClr val="FFCAB8"/>
        </a:accent5>
        <a:accent6>
          <a:srgbClr val="2A6666"/>
        </a:accent6>
        <a:hlink>
          <a:srgbClr val="32C69C"/>
        </a:hlink>
        <a:folHlink>
          <a:srgbClr val="B8AA9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4">
        <a:dk1>
          <a:srgbClr val="000000"/>
        </a:dk1>
        <a:lt1>
          <a:srgbClr val="CFE1F9"/>
        </a:lt1>
        <a:dk2>
          <a:srgbClr val="000066"/>
        </a:dk2>
        <a:lt2>
          <a:srgbClr val="969696"/>
        </a:lt2>
        <a:accent1>
          <a:srgbClr val="9966FF"/>
        </a:accent1>
        <a:accent2>
          <a:srgbClr val="6164DF"/>
        </a:accent2>
        <a:accent3>
          <a:srgbClr val="E4EEFB"/>
        </a:accent3>
        <a:accent4>
          <a:srgbClr val="000000"/>
        </a:accent4>
        <a:accent5>
          <a:srgbClr val="CAB8FF"/>
        </a:accent5>
        <a:accent6>
          <a:srgbClr val="575ACA"/>
        </a:accent6>
        <a:hlink>
          <a:srgbClr val="EBA9A9"/>
        </a:hlink>
        <a:folHlink>
          <a:srgbClr val="42A8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5">
        <a:dk1>
          <a:srgbClr val="000000"/>
        </a:dk1>
        <a:lt1>
          <a:srgbClr val="F6DB90"/>
        </a:lt1>
        <a:dk2>
          <a:srgbClr val="663300"/>
        </a:dk2>
        <a:lt2>
          <a:srgbClr val="969696"/>
        </a:lt2>
        <a:accent1>
          <a:srgbClr val="99CC00"/>
        </a:accent1>
        <a:accent2>
          <a:srgbClr val="5F50BA"/>
        </a:accent2>
        <a:accent3>
          <a:srgbClr val="FAEAC6"/>
        </a:accent3>
        <a:accent4>
          <a:srgbClr val="000000"/>
        </a:accent4>
        <a:accent5>
          <a:srgbClr val="CAE2AA"/>
        </a:accent5>
        <a:accent6>
          <a:srgbClr val="5548A8"/>
        </a:accent6>
        <a:hlink>
          <a:srgbClr val="C57233"/>
        </a:hlink>
        <a:folHlink>
          <a:srgbClr val="BAAD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6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777777"/>
        </a:accent2>
        <a:accent3>
          <a:srgbClr val="F3F3F3"/>
        </a:accent3>
        <a:accent4>
          <a:srgbClr val="000000"/>
        </a:accent4>
        <a:accent5>
          <a:srgbClr val="D5D5D5"/>
        </a:accent5>
        <a:accent6>
          <a:srgbClr val="6B6B6B"/>
        </a:accent6>
        <a:hlink>
          <a:srgbClr val="96969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네모의 미</Template>
  <TotalTime>1261</TotalTime>
  <Words>558</Words>
  <Application>Microsoft Office PowerPoint</Application>
  <PresentationFormat>On-screen Show (4:3)</PresentationFormat>
  <Paragraphs>266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굴림</vt:lpstr>
      <vt:lpstr>Arial</vt:lpstr>
      <vt:lpstr>Wingdings</vt:lpstr>
      <vt:lpstr>맑은 고딕</vt:lpstr>
      <vt:lpstr>Courier New</vt:lpstr>
      <vt:lpstr>Times New Roman</vt:lpstr>
      <vt:lpstr>네모의 미</vt:lpstr>
      <vt:lpstr>C Programming Lecture 7 : Control Structures</vt:lpstr>
      <vt:lpstr>Control Structures</vt:lpstr>
      <vt:lpstr>if </vt:lpstr>
      <vt:lpstr>if-else</vt:lpstr>
      <vt:lpstr>if-else</vt:lpstr>
      <vt:lpstr>if example</vt:lpstr>
      <vt:lpstr>Compound statement</vt:lpstr>
      <vt:lpstr>Ternary conditional operator ?:</vt:lpstr>
      <vt:lpstr>Dangling Else Problem</vt:lpstr>
      <vt:lpstr>switch</vt:lpstr>
      <vt:lpstr>while</vt:lpstr>
      <vt:lpstr>do-while</vt:lpstr>
      <vt:lpstr>while example</vt:lpstr>
      <vt:lpstr>for</vt:lpstr>
      <vt:lpstr>for example</vt:lpstr>
      <vt:lpstr>break</vt:lpstr>
      <vt:lpstr>continue</vt:lpstr>
      <vt:lpstr>Nested Loop</vt:lpstr>
      <vt:lpstr>Infinite Loop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System (English-Only Lecture)</dc:title>
  <dc:creator>손호경</dc:creator>
  <cp:lastModifiedBy>iit</cp:lastModifiedBy>
  <cp:revision>129</cp:revision>
  <dcterms:created xsi:type="dcterms:W3CDTF">2008-03-06T00:32:01Z</dcterms:created>
  <dcterms:modified xsi:type="dcterms:W3CDTF">2020-01-07T05:48:26Z</dcterms:modified>
</cp:coreProperties>
</file>