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339" r:id="rId2"/>
    <p:sldId id="357" r:id="rId3"/>
    <p:sldId id="358" r:id="rId4"/>
    <p:sldId id="359" r:id="rId5"/>
    <p:sldId id="360" r:id="rId6"/>
    <p:sldId id="361" r:id="rId7"/>
    <p:sldId id="362" r:id="rId8"/>
    <p:sldId id="363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C7EDC-E710-4251-87C4-5C78F2A669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66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D5DCC-519B-400F-8419-BF948F12F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533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A449D-DA29-4D92-A279-78D7274BC9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680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652C6-3922-428B-A3DE-1272B06616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62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E77B2-9B04-4B63-AC50-085908255B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38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9C6E8-1F3D-4778-A98B-0603E8B129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2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12031-4019-43C2-B6AF-B8E99803D9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61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0A6FD-0A9A-431B-AFDF-D41E70B35B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2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5A5A9-7C61-4B76-8256-8A1A544DCB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9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09E0E-1444-4C31-8F2F-58B2E69A9E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1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66E02-5B8A-429D-BDFA-A460D937E3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10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80C83-DA2B-4148-BDCC-441E775074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98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379FCC5-194E-4934-B793-BF14C8D4DD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u="sng" smtClean="0"/>
              <a:t>Function Call Stack and Activation Frame</a:t>
            </a:r>
            <a:endParaRPr lang="ko-KR" altLang="en-US" sz="2800" b="1" u="sng" smtClean="0"/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Stack</a:t>
            </a:r>
          </a:p>
          <a:p>
            <a:pPr lvl="1"/>
            <a:r>
              <a:rPr lang="en-US" altLang="ko-KR" smtClean="0"/>
              <a:t>Just like a pile of dishes</a:t>
            </a:r>
          </a:p>
          <a:p>
            <a:pPr lvl="1"/>
            <a:r>
              <a:rPr lang="en-US" altLang="ko-KR" smtClean="0"/>
              <a:t>Support Two operations</a:t>
            </a:r>
          </a:p>
          <a:p>
            <a:pPr lvl="2"/>
            <a:r>
              <a:rPr lang="en-US" altLang="ko-KR" smtClean="0"/>
              <a:t>push()</a:t>
            </a:r>
          </a:p>
          <a:p>
            <a:pPr lvl="2"/>
            <a:r>
              <a:rPr lang="en-US" altLang="ko-KR" smtClean="0"/>
              <a:t>pop()</a:t>
            </a:r>
          </a:p>
          <a:p>
            <a:pPr lvl="1"/>
            <a:r>
              <a:rPr lang="en-US" altLang="ko-KR" smtClean="0"/>
              <a:t>LIFO (Last-In, First-Out) data structure</a:t>
            </a:r>
          </a:p>
          <a:p>
            <a:pPr lvl="2"/>
            <a:r>
              <a:rPr lang="en-US" altLang="ko-KR" sz="2400" smtClean="0"/>
              <a:t>The last item pushed (inserted) on the stack is the first item popped (removed) from the stack</a:t>
            </a:r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/>
          </a:p>
          <a:p>
            <a:pPr latinLnBrk="0"/>
            <a:endParaRPr lang="ko-KR" altLang="ko-KR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Function Call Stack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285750" y="1143000"/>
            <a:ext cx="8543925" cy="5286375"/>
          </a:xfrm>
        </p:spPr>
        <p:txBody>
          <a:bodyPr/>
          <a:lstStyle/>
          <a:p>
            <a:r>
              <a:rPr lang="en-US" altLang="ko-KR" sz="2400" smtClean="0"/>
              <a:t>Supports the function call/return mechanism</a:t>
            </a:r>
          </a:p>
          <a:p>
            <a:pPr lvl="1"/>
            <a:r>
              <a:rPr lang="en-US" altLang="ko-KR" sz="2000" smtClean="0"/>
              <a:t>Each time a </a:t>
            </a:r>
            <a:r>
              <a:rPr lang="en-US" altLang="ko-KR" sz="2000" b="1" u="sng" smtClean="0">
                <a:solidFill>
                  <a:srgbClr val="7030A0"/>
                </a:solidFill>
              </a:rPr>
              <a:t>function calls</a:t>
            </a:r>
            <a:r>
              <a:rPr lang="en-US" altLang="ko-KR" sz="2000" smtClean="0"/>
              <a:t> another function, a stack frame (also known as an </a:t>
            </a:r>
            <a:r>
              <a:rPr lang="en-US" altLang="ko-KR" sz="2000" b="1" u="sng" smtClean="0">
                <a:solidFill>
                  <a:srgbClr val="FF0000"/>
                </a:solidFill>
              </a:rPr>
              <a:t>activation record</a:t>
            </a:r>
            <a:r>
              <a:rPr lang="en-US" altLang="ko-KR" sz="2000" smtClean="0"/>
              <a:t>) is pushed onto the stack </a:t>
            </a:r>
          </a:p>
          <a:p>
            <a:pPr lvl="2"/>
            <a:r>
              <a:rPr lang="en-US" altLang="ko-KR" sz="1800" smtClean="0"/>
              <a:t>Maintains </a:t>
            </a:r>
            <a:r>
              <a:rPr lang="en-US" altLang="ko-KR" sz="1800" b="1" u="sng" smtClean="0">
                <a:solidFill>
                  <a:srgbClr val="FF0000"/>
                </a:solidFill>
              </a:rPr>
              <a:t>the return address </a:t>
            </a:r>
            <a:r>
              <a:rPr lang="en-US" altLang="ko-KR" sz="1800" smtClean="0"/>
              <a:t>that the called function needs to return to the calling function</a:t>
            </a:r>
          </a:p>
          <a:p>
            <a:pPr lvl="2"/>
            <a:r>
              <a:rPr lang="en-US" altLang="ko-KR" sz="1800" smtClean="0"/>
              <a:t>Contains automatic variables—</a:t>
            </a:r>
            <a:r>
              <a:rPr lang="en-US" altLang="ko-KR" sz="1800" b="1" u="sng" smtClean="0">
                <a:solidFill>
                  <a:srgbClr val="FF0000"/>
                </a:solidFill>
              </a:rPr>
              <a:t>parameters and any local variables</a:t>
            </a:r>
            <a:r>
              <a:rPr lang="en-US" altLang="ko-KR" sz="1800" smtClean="0"/>
              <a:t> the function declares</a:t>
            </a:r>
          </a:p>
          <a:p>
            <a:pPr lvl="2"/>
            <a:endParaRPr lang="en-US" altLang="ko-KR" sz="1800" smtClean="0"/>
          </a:p>
          <a:p>
            <a:pPr lvl="1">
              <a:lnSpc>
                <a:spcPct val="90000"/>
              </a:lnSpc>
            </a:pPr>
            <a:r>
              <a:rPr lang="en-US" altLang="ko-KR" sz="2000" smtClean="0"/>
              <a:t>When the called </a:t>
            </a:r>
            <a:r>
              <a:rPr lang="en-US" altLang="ko-KR" sz="2000" b="1" u="sng" smtClean="0">
                <a:solidFill>
                  <a:srgbClr val="7030A0"/>
                </a:solidFill>
              </a:rPr>
              <a:t>function returns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u="sng" smtClean="0">
                <a:solidFill>
                  <a:srgbClr val="FF0000"/>
                </a:solidFill>
              </a:rPr>
              <a:t>Stack frame </a:t>
            </a:r>
            <a:r>
              <a:rPr lang="en-US" altLang="ko-KR" sz="1800" smtClean="0"/>
              <a:t>for the function call is </a:t>
            </a:r>
            <a:r>
              <a:rPr lang="en-US" altLang="ko-KR" sz="1800" b="1" u="sng" smtClean="0">
                <a:solidFill>
                  <a:srgbClr val="FF0000"/>
                </a:solidFill>
              </a:rPr>
              <a:t>popped</a:t>
            </a:r>
          </a:p>
          <a:p>
            <a:pPr lvl="2">
              <a:lnSpc>
                <a:spcPct val="90000"/>
              </a:lnSpc>
            </a:pPr>
            <a:r>
              <a:rPr lang="en-US" altLang="ko-KR" sz="1800" b="1" u="sng" smtClean="0">
                <a:solidFill>
                  <a:srgbClr val="FF0000"/>
                </a:solidFill>
              </a:rPr>
              <a:t>Control transfers to the return address </a:t>
            </a:r>
            <a:r>
              <a:rPr lang="en-US" altLang="ko-KR" sz="1800" smtClean="0"/>
              <a:t>in the popped stack frame</a:t>
            </a:r>
          </a:p>
          <a:p>
            <a:pPr lvl="2">
              <a:lnSpc>
                <a:spcPct val="90000"/>
              </a:lnSpc>
            </a:pPr>
            <a:endParaRPr lang="en-US" altLang="ko-KR" sz="1800" smtClean="0"/>
          </a:p>
          <a:p>
            <a:pPr>
              <a:lnSpc>
                <a:spcPct val="90000"/>
              </a:lnSpc>
            </a:pPr>
            <a:r>
              <a:rPr lang="en-US" altLang="ko-KR" sz="2400" smtClean="0"/>
              <a:t>Stack overflow </a:t>
            </a:r>
          </a:p>
          <a:p>
            <a:pPr lvl="1">
              <a:lnSpc>
                <a:spcPct val="90000"/>
              </a:lnSpc>
            </a:pPr>
            <a:r>
              <a:rPr lang="en-US" altLang="ko-KR" sz="2000" smtClean="0"/>
              <a:t>Error that occurs when more function calls occur than can have their activation records stored on the function call stack (due to memory limitations)</a:t>
            </a:r>
          </a:p>
          <a:p>
            <a:pPr lvl="1">
              <a:lnSpc>
                <a:spcPct val="90000"/>
              </a:lnSpc>
            </a:pPr>
            <a:endParaRPr lang="en-US" altLang="ko-KR" sz="2100" smtClean="0"/>
          </a:p>
          <a:p>
            <a:pPr lvl="1"/>
            <a:endParaRPr lang="en-US" altLang="ko-KR" sz="2400" smtClean="0"/>
          </a:p>
          <a:p>
            <a:endParaRPr lang="ko-KR" alt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Function call stack</a:t>
            </a:r>
            <a:endParaRPr lang="ko-KR" altLang="en-US" b="1" u="sng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600200"/>
            <a:ext cx="3400425" cy="4525963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fcn1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local_int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x = fcn2(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local_int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2);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(x - 3);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fcn2 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local_int2)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y = local_int2 – 85;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y;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= fcn1 (10);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(“%d\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n”,z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3143250" y="3786188"/>
            <a:ext cx="3859213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5400000">
            <a:off x="5714206" y="3785394"/>
            <a:ext cx="3857625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72063" y="5715000"/>
            <a:ext cx="257175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Random function</a:t>
            </a:r>
            <a:endParaRPr lang="ko-KR" altLang="en-US" b="1" u="sng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rand()   function</a:t>
            </a:r>
          </a:p>
          <a:p>
            <a:pPr lvl="1"/>
            <a:r>
              <a:rPr lang="en-US" altLang="ko-KR" sz="2400" smtClean="0"/>
              <a:t>Declared in </a:t>
            </a:r>
            <a:r>
              <a:rPr lang="en-US" altLang="ko-K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&lt;stdlib.h&gt;</a:t>
            </a:r>
          </a:p>
          <a:p>
            <a:pPr lvl="1"/>
            <a:r>
              <a:rPr lang="en-US" altLang="ko-KR" sz="2400" smtClean="0"/>
              <a:t>generate a random (integer) number between 0 and '</a:t>
            </a:r>
            <a:r>
              <a:rPr lang="en-US" altLang="ko-K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altLang="ko-KR" sz="2400" smtClean="0"/>
              <a:t>' (at least 32767). </a:t>
            </a:r>
          </a:p>
          <a:p>
            <a:pPr lvl="1"/>
            <a:r>
              <a:rPr lang="en-US" altLang="ko-K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altLang="ko-KR" sz="2400" smtClean="0"/>
              <a:t> is defined in a header file (</a:t>
            </a:r>
            <a:r>
              <a:rPr lang="en-US" altLang="ko-K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srand is necessary for selecting a “SEED” for       random number generation</a:t>
            </a:r>
          </a:p>
          <a:p>
            <a:pPr lvl="1"/>
            <a:r>
              <a:rPr lang="en-US" altLang="ko-KR" sz="2400" smtClean="0"/>
              <a:t>Syntax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smtClean="0"/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r;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r = rand();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400" smtClean="0"/>
              <a:t>		</a:t>
            </a:r>
            <a:endParaRPr lang="ko-KR" alt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srand() function</a:t>
            </a:r>
            <a:endParaRPr lang="ko-KR" altLang="en-US" b="1" u="sng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500188"/>
            <a:ext cx="8543925" cy="4525962"/>
          </a:xfrm>
        </p:spPr>
        <p:txBody>
          <a:bodyPr/>
          <a:lstStyle/>
          <a:p>
            <a:r>
              <a:rPr lang="en-US" altLang="ko-KR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ko-KR" sz="2800" smtClean="0"/>
              <a:t> seeds the random number generation    function </a:t>
            </a:r>
            <a:r>
              <a:rPr lang="en-US" altLang="ko-K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rand() </a:t>
            </a:r>
            <a:r>
              <a:rPr lang="en-US" altLang="ko-KR" sz="2800" smtClean="0"/>
              <a:t>so it does not produce the    same sequence of numbers</a:t>
            </a:r>
          </a:p>
          <a:p>
            <a:endParaRPr lang="en-US" altLang="ko-KR" sz="2800" smtClean="0"/>
          </a:p>
          <a:p>
            <a:r>
              <a:rPr lang="en-US" altLang="ko-KR" sz="2000" smtClean="0"/>
              <a:t>Library: 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sz="2000" smtClean="0"/>
              <a:t> </a:t>
            </a:r>
          </a:p>
          <a:p>
            <a:r>
              <a:rPr lang="en-US" altLang="ko-KR" sz="2000" smtClean="0"/>
              <a:t>Prototype: void </a:t>
            </a:r>
            <a:r>
              <a:rPr lang="en-US" altLang="ko-K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srand(unsigned int seed);</a:t>
            </a:r>
          </a:p>
          <a:p>
            <a:r>
              <a:rPr lang="en-US" altLang="ko-KR" sz="2000" smtClean="0"/>
              <a:t>Syntax: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smtClean="0"/>
              <a:t>	</a:t>
            </a:r>
            <a:r>
              <a:rPr lang="en-US" altLang="ko-KR" sz="1800" smtClean="0"/>
              <a:t>	</a:t>
            </a: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int seed=10; </a:t>
            </a:r>
            <a:r>
              <a:rPr lang="en-US" altLang="ko-KR" sz="1800" b="1" smtClean="0"/>
              <a:t>/* seed value */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smtClean="0"/>
              <a:t>		</a:t>
            </a: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srand(seed);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smtClean="0"/>
              <a:t>Quite often, we use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smtClean="0"/>
              <a:t>		</a:t>
            </a:r>
            <a:r>
              <a:rPr lang="en-US" altLang="ko-K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srand(time(NULL)); // seed value will be current time</a:t>
            </a:r>
          </a:p>
          <a:p>
            <a:pPr>
              <a:buFont typeface="Wingdings" panose="05000000000000000000" pitchFamily="2" charset="2"/>
              <a:buNone/>
            </a:pPr>
            <a:endParaRPr lang="ko-KR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count1=0, count2=0, count3=0, count4=0, count5=0, count6=0;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face, roll;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(time(NULL));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for (roll=0 ; roll &lt;= 6000 ; roll++)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face = 1 + rand() % 6 ;     // get a random number between 1 and 6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switch (face)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case 1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count1++;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case 2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count2++;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case 3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count3++;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case 4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count4++;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case 5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count5++;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case 6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count6++;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default 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altLang="ko-KR" sz="1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("This case is impossible!\n");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                break;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ko-KR" altLang="en-US" sz="1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714375" y="1357313"/>
            <a:ext cx="6929438" cy="161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("1 : %5d\n",count1);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("2 : %5d\n",count2);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("3 : %5d\n",count3);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("4 : %5d\n",count4);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("5 : %5d\n",count5);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("6 : %5d\n",count6);</a:t>
            </a:r>
          </a:p>
          <a:p>
            <a:pPr>
              <a:defRPr/>
            </a:pPr>
            <a:endParaRPr lang="en-US" altLang="ko-KR" sz="11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75" y="4500563"/>
            <a:ext cx="6929438" cy="1108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1 :  1050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2 :  1033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3 :   964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4 :   983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5 :   981</a:t>
            </a:r>
          </a:p>
          <a:p>
            <a:pPr>
              <a:defRPr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6 :   990</a:t>
            </a:r>
            <a:endParaRPr lang="ko-KR" alt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85813" y="4143375"/>
            <a:ext cx="106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u="sng">
                <a:solidFill>
                  <a:srgbClr val="FF0000"/>
                </a:solidFill>
              </a:rPr>
              <a:t>output</a:t>
            </a:r>
            <a:endParaRPr lang="ko-KR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Array?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2047</TotalTime>
  <Words>494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굴림</vt:lpstr>
      <vt:lpstr>Arial</vt:lpstr>
      <vt:lpstr>Wingdings</vt:lpstr>
      <vt:lpstr>맑은 고딕</vt:lpstr>
      <vt:lpstr>Courier New</vt:lpstr>
      <vt:lpstr>네모의 미</vt:lpstr>
      <vt:lpstr>Function Call Stack and Activation Frame</vt:lpstr>
      <vt:lpstr>Function Call Stack</vt:lpstr>
      <vt:lpstr>Function call stack</vt:lpstr>
      <vt:lpstr>Random function</vt:lpstr>
      <vt:lpstr>srand() function</vt:lpstr>
      <vt:lpstr>PowerPoint Presentation</vt:lpstr>
      <vt:lpstr>PowerPoint Presentation</vt:lpstr>
      <vt:lpstr>Using Array?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214</cp:revision>
  <dcterms:created xsi:type="dcterms:W3CDTF">2008-03-06T00:32:01Z</dcterms:created>
  <dcterms:modified xsi:type="dcterms:W3CDTF">2020-01-07T05:49:51Z</dcterms:modified>
</cp:coreProperties>
</file>