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9" r:id="rId9"/>
    <p:sldId id="282" r:id="rId10"/>
    <p:sldId id="287" r:id="rId11"/>
    <p:sldId id="288" r:id="rId12"/>
    <p:sldId id="283" r:id="rId13"/>
    <p:sldId id="284" r:id="rId14"/>
    <p:sldId id="285" r:id="rId15"/>
    <p:sldId id="286" r:id="rId1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63A8B-3967-4090-BE50-89EB9EC2DB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4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6E4C7-7AA9-4B46-A7FE-661AA4EE99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56F5E-EC8E-4BB5-BCAC-A771D33717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54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06854-FDA8-4B41-ABBF-77D6158B6F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9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C7668-D981-4AE8-B624-387F3415C4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31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DC541-898F-49B3-B4A2-0DF1399E7F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6E8ED-C706-4B17-84D8-47DEDF3166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8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D6DE0-7988-4F2C-8269-BEC70DEAD9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7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3C27C-C4CA-434C-A624-D917BD3CFF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90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43AD0-97C5-4867-9C10-B30C84C087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96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C87CF-C9BA-4986-908A-C7D9EDD4A3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87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CDA5A-F2B2-44FC-AA7B-DE80511BC1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8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CE1C7FA-DE0B-4D59-BA0A-AEB09280C2A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12 : File Processing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student1.c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student.h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main()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st_file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");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== NULL 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("file open error\n");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exit(1);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Name  Year  Major\n“); 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%s %d %s", &amp;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st.stud_id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st.name, &amp;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st.year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st.major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 == 4)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student), 1,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715000" y="1714500"/>
            <a:ext cx="2857500" cy="1428750"/>
          </a:xfrm>
          <a:prstGeom prst="rect">
            <a:avLst/>
          </a:prstGeom>
          <a:solidFill>
            <a:srgbClr val="D4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output:</a:t>
            </a:r>
          </a:p>
          <a:p>
            <a:pPr eaLnBrk="1" hangingPunct="1"/>
            <a:r>
              <a:rPr lang="en-US" altLang="ko-KR" sz="1400" b="1"/>
              <a:t>Student_id</a:t>
            </a:r>
            <a:r>
              <a:rPr lang="ko-KR" altLang="en-US" sz="1400" b="1"/>
              <a:t>  </a:t>
            </a:r>
            <a:r>
              <a:rPr lang="en-US" altLang="ko-KR" sz="1400" b="1"/>
              <a:t>Name</a:t>
            </a:r>
            <a:r>
              <a:rPr lang="ko-KR" altLang="en-US" sz="1400" b="1"/>
              <a:t>  </a:t>
            </a:r>
            <a:r>
              <a:rPr lang="en-US" altLang="ko-KR" sz="1400" b="1"/>
              <a:t>year</a:t>
            </a:r>
            <a:r>
              <a:rPr lang="ko-KR" altLang="en-US" sz="1400" b="1"/>
              <a:t>  </a:t>
            </a:r>
            <a:r>
              <a:rPr lang="en-US" altLang="ko-KR" sz="1400" b="1"/>
              <a:t>Major</a:t>
            </a:r>
            <a:endParaRPr lang="ko-KR" altLang="en-US" sz="1400" b="1"/>
          </a:p>
          <a:p>
            <a:pPr eaLnBrk="1" hangingPunct="1"/>
            <a:r>
              <a:rPr lang="en-US" altLang="ko-KR" sz="1400" b="1"/>
              <a:t>200601001 Mike </a:t>
            </a:r>
            <a:r>
              <a:rPr lang="ko-KR" altLang="en-US" sz="1400" b="1"/>
              <a:t>   </a:t>
            </a:r>
            <a:r>
              <a:rPr lang="en-US" altLang="ko-KR" sz="1400" b="1"/>
              <a:t>1 Computer</a:t>
            </a:r>
            <a:r>
              <a:rPr lang="ko-KR" altLang="en-US" sz="1400" b="1"/>
              <a:t> </a:t>
            </a:r>
          </a:p>
          <a:p>
            <a:pPr eaLnBrk="1" hangingPunct="1"/>
            <a:r>
              <a:rPr lang="en-US" altLang="ko-KR" sz="1400" b="1"/>
              <a:t>200601002 Tom  </a:t>
            </a:r>
            <a:r>
              <a:rPr lang="ko-KR" altLang="en-US" sz="1400" b="1"/>
              <a:t>  </a:t>
            </a:r>
            <a:r>
              <a:rPr lang="en-US" altLang="ko-KR" sz="1400" b="1"/>
              <a:t>1 Computer</a:t>
            </a:r>
            <a:r>
              <a:rPr lang="ko-KR" altLang="en-US" sz="1400" b="1"/>
              <a:t> </a:t>
            </a:r>
          </a:p>
          <a:p>
            <a:pPr eaLnBrk="1" hangingPunct="1"/>
            <a:r>
              <a:rPr lang="en-US" altLang="ko-KR" sz="1400" b="1"/>
              <a:t>... </a:t>
            </a:r>
          </a:p>
          <a:p>
            <a:pPr eaLnBrk="1" hangingPunct="1"/>
            <a:r>
              <a:rPr lang="en-US" altLang="ko-KR" sz="1400" b="1"/>
              <a:t>^Z 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71438" y="-14287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student2.c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" y="785813"/>
            <a:ext cx="9086850" cy="602615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student.h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st_file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== NULL 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("File Open Error.\n");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exit(1);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("-----------------------------------\n");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(“%10s %6s %6s %10s\n", ”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“, "Name“, ”Year“, ”Major“);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("-----------------------------------\n");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student), 1,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 &gt; 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(“%10d %6s %6d %10s\n",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st.stud_id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st.name,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st.year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st.major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("-----------------------------------\n");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43563" y="857250"/>
            <a:ext cx="3429000" cy="2000250"/>
          </a:xfrm>
          <a:prstGeom prst="rect">
            <a:avLst/>
          </a:prstGeom>
          <a:solidFill>
            <a:srgbClr val="D4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output:</a:t>
            </a:r>
          </a:p>
          <a:p>
            <a:pPr eaLnBrk="1" hangingPunct="1"/>
            <a:r>
              <a:rPr lang="en-US" altLang="ko-KR" sz="1200" b="1"/>
              <a:t>----------------------------------- </a:t>
            </a:r>
          </a:p>
          <a:p>
            <a:pPr eaLnBrk="1" hangingPunct="1"/>
            <a:r>
              <a:rPr lang="en-US" altLang="ko-KR" sz="1200" b="1"/>
              <a:t>   Student_ID</a:t>
            </a:r>
            <a:r>
              <a:rPr lang="ko-KR" altLang="en-US" sz="1200" b="1"/>
              <a:t>   </a:t>
            </a:r>
            <a:r>
              <a:rPr lang="en-US" altLang="ko-KR" sz="1200" b="1"/>
              <a:t>Name</a:t>
            </a:r>
            <a:r>
              <a:rPr lang="ko-KR" altLang="en-US" sz="1200" b="1"/>
              <a:t>   </a:t>
            </a:r>
            <a:r>
              <a:rPr lang="en-US" altLang="ko-KR" sz="1200" b="1"/>
              <a:t>Year</a:t>
            </a:r>
            <a:r>
              <a:rPr lang="ko-KR" altLang="en-US" sz="1200" b="1"/>
              <a:t>   </a:t>
            </a:r>
            <a:r>
              <a:rPr lang="en-US" altLang="ko-KR" sz="1200" b="1"/>
              <a:t>Major</a:t>
            </a:r>
            <a:r>
              <a:rPr lang="ko-KR" altLang="en-US" sz="1200" b="1"/>
              <a:t> </a:t>
            </a:r>
          </a:p>
          <a:p>
            <a:pPr eaLnBrk="1" hangingPunct="1"/>
            <a:r>
              <a:rPr lang="en-US" altLang="ko-KR" sz="1200" b="1"/>
              <a:t>----------------------------------- </a:t>
            </a:r>
          </a:p>
          <a:p>
            <a:pPr eaLnBrk="1" hangingPunct="1"/>
            <a:r>
              <a:rPr lang="en-US" altLang="ko-KR" sz="1200" b="1"/>
              <a:t>    0601001   Mike</a:t>
            </a:r>
            <a:r>
              <a:rPr lang="ko-KR" altLang="en-US" sz="1200" b="1"/>
              <a:t>         </a:t>
            </a:r>
            <a:r>
              <a:rPr lang="en-US" altLang="ko-KR" sz="1200" b="1"/>
              <a:t>1  Computer </a:t>
            </a:r>
            <a:r>
              <a:rPr lang="ko-KR" altLang="en-US" sz="1200" b="1"/>
              <a:t> </a:t>
            </a:r>
          </a:p>
          <a:p>
            <a:pPr eaLnBrk="1" hangingPunct="1"/>
            <a:r>
              <a:rPr lang="ko-KR" altLang="en-US" sz="1200" b="1"/>
              <a:t>    </a:t>
            </a:r>
            <a:r>
              <a:rPr lang="en-US" altLang="ko-KR" sz="1200" b="1"/>
              <a:t>0601002   Tom</a:t>
            </a:r>
            <a:r>
              <a:rPr lang="ko-KR" altLang="en-US" sz="1200" b="1"/>
              <a:t>         </a:t>
            </a:r>
            <a:r>
              <a:rPr lang="en-US" altLang="ko-KR" sz="1200" b="1"/>
              <a:t>1  Computer</a:t>
            </a:r>
            <a:r>
              <a:rPr lang="ko-KR" altLang="en-US" sz="1200" b="1"/>
              <a:t> </a:t>
            </a:r>
          </a:p>
          <a:p>
            <a:pPr eaLnBrk="1" hangingPunct="1"/>
            <a:r>
              <a:rPr lang="ko-KR" altLang="en-US" sz="1200" b="1"/>
              <a:t>              </a:t>
            </a:r>
            <a:r>
              <a:rPr lang="en-US" altLang="ko-KR" sz="1200" b="1"/>
              <a:t>... </a:t>
            </a:r>
          </a:p>
          <a:p>
            <a:pPr eaLnBrk="1" hangingPunct="1"/>
            <a:r>
              <a:rPr lang="en-US" altLang="ko-KR" sz="1200" b="1"/>
              <a:t/>
            </a:r>
            <a:br>
              <a:rPr lang="en-US" altLang="ko-KR" sz="1200" b="1"/>
            </a:br>
            <a:endParaRPr lang="en-US" altLang="ko-KR" sz="1200" b="1"/>
          </a:p>
          <a:p>
            <a:pPr eaLnBrk="1" hangingPunct="1"/>
            <a:r>
              <a:rPr lang="en-US" altLang="ko-KR" sz="1200" b="1"/>
              <a:t>----------------------------------- </a:t>
            </a:r>
            <a:endParaRPr lang="ko-KR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Random Access</a:t>
            </a:r>
            <a:endParaRPr lang="ko-KR" altLang="en-US" b="1" u="sng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Current file position </a:t>
            </a:r>
          </a:p>
          <a:p>
            <a:pPr lvl="1"/>
            <a:r>
              <a:rPr lang="en-US" altLang="ko-KR" smtClean="0"/>
              <a:t>Updated after file I/O is performed </a:t>
            </a:r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1000125" y="3786188"/>
            <a:ext cx="6929438" cy="4286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1285081" y="4001294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178514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228679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278526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328533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378539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421401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71408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521414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714206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621426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671433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1111250" y="341630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0</a:t>
            </a:r>
            <a:endParaRPr lang="ko-KR" altLang="en-US" b="1"/>
          </a:p>
        </p:txBody>
      </p:sp>
      <p:sp>
        <p:nvSpPr>
          <p:cNvPr id="14354" name="TextBox 17"/>
          <p:cNvSpPr txBox="1">
            <a:spLocks noChangeArrowheads="1"/>
          </p:cNvSpPr>
          <p:nvPr/>
        </p:nvSpPr>
        <p:spPr bwMode="auto">
          <a:xfrm>
            <a:off x="1581150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4355" name="TextBox 18"/>
          <p:cNvSpPr txBox="1">
            <a:spLocks noChangeArrowheads="1"/>
          </p:cNvSpPr>
          <p:nvPr/>
        </p:nvSpPr>
        <p:spPr bwMode="auto">
          <a:xfrm>
            <a:off x="2071688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2560638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14357" name="TextBox 20"/>
          <p:cNvSpPr txBox="1">
            <a:spLocks noChangeArrowheads="1"/>
          </p:cNvSpPr>
          <p:nvPr/>
        </p:nvSpPr>
        <p:spPr bwMode="auto">
          <a:xfrm>
            <a:off x="3124200" y="3408363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14358" name="TextBox 21"/>
          <p:cNvSpPr txBox="1">
            <a:spLocks noChangeArrowheads="1"/>
          </p:cNvSpPr>
          <p:nvPr/>
        </p:nvSpPr>
        <p:spPr bwMode="auto">
          <a:xfrm>
            <a:off x="6342063" y="3357563"/>
            <a:ext cx="58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n-1</a:t>
            </a:r>
            <a:endParaRPr lang="ko-KR" altLang="en-US" b="1"/>
          </a:p>
        </p:txBody>
      </p:sp>
      <p:sp>
        <p:nvSpPr>
          <p:cNvPr id="14359" name="TextBox 22"/>
          <p:cNvSpPr txBox="1">
            <a:spLocks noChangeArrowheads="1"/>
          </p:cNvSpPr>
          <p:nvPr/>
        </p:nvSpPr>
        <p:spPr bwMode="auto">
          <a:xfrm>
            <a:off x="7127875" y="3773488"/>
            <a:ext cx="41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…</a:t>
            </a:r>
            <a:endParaRPr lang="ko-KR" altLang="en-US" b="1"/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3856832" y="4715669"/>
            <a:ext cx="85725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25"/>
          <p:cNvSpPr txBox="1">
            <a:spLocks noChangeArrowheads="1"/>
          </p:cNvSpPr>
          <p:nvPr/>
        </p:nvSpPr>
        <p:spPr bwMode="auto">
          <a:xfrm>
            <a:off x="3500438" y="5072063"/>
            <a:ext cx="1909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Current position</a:t>
            </a:r>
            <a:endParaRPr lang="ko-KR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Related Functions</a:t>
            </a:r>
            <a:endParaRPr lang="ko-KR" altLang="en-US" b="1" u="sng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fseek(FILE *fp, long offset, int mode)</a:t>
            </a:r>
            <a:endParaRPr lang="ko-KR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rewind(FILE *fp) </a:t>
            </a:r>
          </a:p>
          <a:p>
            <a:endParaRPr lang="en-US" altLang="ko-KR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ftell(FILE *fp) </a:t>
            </a:r>
          </a:p>
          <a:p>
            <a:endParaRPr lang="ko-KR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ko-KR" b="1" u="sng" smtClean="0"/>
              <a:t> mode</a:t>
            </a:r>
            <a:endParaRPr lang="ko-KR" altLang="en-US" b="1" u="sng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500063" y="3929063"/>
            <a:ext cx="8229600" cy="2286000"/>
          </a:xfrm>
        </p:spPr>
        <p:txBody>
          <a:bodyPr/>
          <a:lstStyle/>
          <a:p>
            <a:r>
              <a:rPr lang="en-US" altLang="ko-KR" sz="2000" smtClean="0"/>
              <a:t>Example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</a:rPr>
              <a:t>fseek(fp, 0L, SEEK_SET)</a:t>
            </a:r>
            <a:r>
              <a:rPr lang="en-US" altLang="ko-KR" sz="1800" smtClean="0"/>
              <a:t>     </a:t>
            </a:r>
            <a:r>
              <a:rPr lang="ko-KR" altLang="en-US" sz="1800" smtClean="0"/>
              <a:t>파일처음으로 이동 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</a:rPr>
              <a:t>fseek(fp, 100L, SEEK_CUR)</a:t>
            </a:r>
            <a:r>
              <a:rPr lang="en-US" altLang="ko-KR" sz="1800" smtClean="0"/>
              <a:t>  </a:t>
            </a:r>
            <a:r>
              <a:rPr lang="ko-KR" altLang="en-US" sz="1800" smtClean="0"/>
              <a:t>현재 위치에서 </a:t>
            </a:r>
            <a:r>
              <a:rPr lang="en-US" altLang="ko-KR" sz="1800" smtClean="0"/>
              <a:t>100 </a:t>
            </a:r>
            <a:r>
              <a:rPr lang="ko-KR" altLang="en-US" sz="1800" smtClean="0"/>
              <a:t>바이트 우로 이동 </a:t>
            </a:r>
          </a:p>
          <a:p>
            <a:pPr lvl="1"/>
            <a:r>
              <a:rPr lang="en-US" altLang="ko-KR" sz="1800" smtClean="0">
                <a:solidFill>
                  <a:srgbClr val="0000FF"/>
                </a:solidFill>
              </a:rPr>
              <a:t>fseek(fp, 0L, SEEK_END)</a:t>
            </a:r>
            <a:r>
              <a:rPr lang="en-US" altLang="ko-KR" sz="1800" smtClean="0"/>
              <a:t>     </a:t>
            </a:r>
            <a:r>
              <a:rPr lang="ko-KR" altLang="en-US" sz="1800" smtClean="0"/>
              <a:t>파일 끝으로 이동   </a:t>
            </a:r>
            <a:r>
              <a:rPr lang="ko-KR" altLang="en-US" sz="1200" smtClean="0"/>
              <a:t> </a:t>
            </a:r>
          </a:p>
          <a:p>
            <a:endParaRPr lang="ko-KR" altLang="en-US" sz="2000" smtClean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928688" y="1643063"/>
          <a:ext cx="6481762" cy="1539875"/>
        </p:xfrm>
        <a:graphic>
          <a:graphicData uri="http://schemas.openxmlformats.org/drawingml/2006/table">
            <a:tbl>
              <a:tblPr/>
              <a:tblGrid>
                <a:gridCol w="2373312"/>
                <a:gridCol w="954088"/>
                <a:gridCol w="3154362"/>
              </a:tblGrid>
              <a:tr h="3964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mode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val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meaning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1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SEEK_SET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 start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SEEK_CUR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Current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SEEK_END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굴림체" pitchFamily="49" charset="-127"/>
                          <a:cs typeface="한컴바탕" pitchFamily="18" charset="2"/>
                        </a:rPr>
                        <a:t>2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 end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39" marB="457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`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8229600" cy="685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#define  MAX  256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FILE 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char w[MAX];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if ((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[1], "a+") ) == NULL ) 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"file open error!\n");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	exit(1);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puts("Insert a sentence to a file. ");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puts("(Just press enter to end the input.)\n");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while (gets(w) != NULL &amp;&amp; w[0] != '\0')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"%s", w);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puts("file contents :");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	rewind(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while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"%s", w) == 1)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		puts(w);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if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 != 0)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"file close error! \n");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	return 0;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Rectangle 1028"/>
          <p:cNvSpPr>
            <a:spLocks noChangeArrowheads="1"/>
          </p:cNvSpPr>
          <p:nvPr/>
        </p:nvSpPr>
        <p:spPr bwMode="auto">
          <a:xfrm>
            <a:off x="5286375" y="22225"/>
            <a:ext cx="2889250" cy="6121400"/>
          </a:xfrm>
          <a:prstGeom prst="rect">
            <a:avLst/>
          </a:prstGeom>
          <a:solidFill>
            <a:srgbClr val="D4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output</a:t>
            </a:r>
            <a:r>
              <a:rPr lang="en-US" altLang="ko-KR" sz="1200"/>
              <a:t>:</a:t>
            </a:r>
          </a:p>
          <a:p>
            <a:pPr eaLnBrk="1" hangingPunct="1"/>
            <a:r>
              <a:rPr lang="en-US" altLang="ko-KR" sz="1200"/>
              <a:t>C:&gt; wordAppend message.txt </a:t>
            </a:r>
          </a:p>
          <a:p>
            <a:pPr eaLnBrk="1" hangingPunct="1"/>
            <a:r>
              <a:rPr lang="en-US" altLang="ko-KR" sz="1200"/>
              <a:t>Insert a sentence to a file. </a:t>
            </a:r>
          </a:p>
          <a:p>
            <a:pPr eaLnBrk="1" hangingPunct="1"/>
            <a:r>
              <a:rPr lang="en-US" altLang="ko-KR" sz="1200"/>
              <a:t>Just press enter to end the input.)</a:t>
            </a:r>
          </a:p>
          <a:p>
            <a:pPr eaLnBrk="1" hangingPunct="1"/>
            <a:r>
              <a:rPr lang="en-US" altLang="ko-KR" sz="1200"/>
              <a:t>Hello world.</a:t>
            </a:r>
          </a:p>
          <a:p>
            <a:pPr eaLnBrk="1" hangingPunct="1"/>
            <a:r>
              <a:rPr lang="en-US" altLang="ko-KR" sz="1200"/>
              <a:t>Thank you very much.</a:t>
            </a:r>
          </a:p>
          <a:p>
            <a:pPr eaLnBrk="1" hangingPunct="1"/>
            <a:r>
              <a:rPr lang="en-US" altLang="ko-KR" sz="1200"/>
              <a:t/>
            </a:r>
            <a:br>
              <a:rPr lang="en-US" altLang="ko-KR" sz="1200"/>
            </a:br>
            <a:endParaRPr lang="en-US" altLang="ko-KR" sz="1200"/>
          </a:p>
          <a:p>
            <a:pPr eaLnBrk="1" hangingPunct="1"/>
            <a:r>
              <a:rPr lang="en-US" altLang="ko-KR" sz="1200" b="1"/>
              <a:t>File Contents: </a:t>
            </a:r>
          </a:p>
          <a:p>
            <a:pPr eaLnBrk="1" hangingPunct="1"/>
            <a:r>
              <a:rPr lang="en-US" altLang="ko-KR" sz="1200"/>
              <a:t>Hello</a:t>
            </a:r>
            <a:endParaRPr lang="ko-KR" altLang="en-US" sz="1200"/>
          </a:p>
          <a:p>
            <a:pPr eaLnBrk="1" hangingPunct="1"/>
            <a:r>
              <a:rPr lang="en-US" altLang="ko-KR" sz="1200"/>
              <a:t>world.</a:t>
            </a:r>
            <a:endParaRPr lang="ko-KR" altLang="en-US" sz="1200"/>
          </a:p>
          <a:p>
            <a:pPr eaLnBrk="1" hangingPunct="1"/>
            <a:r>
              <a:rPr lang="en-US" altLang="ko-KR" sz="1200"/>
              <a:t>Thank</a:t>
            </a:r>
            <a:r>
              <a:rPr lang="ko-KR" altLang="en-US" sz="1200"/>
              <a:t> </a:t>
            </a:r>
            <a:endParaRPr lang="en-US" altLang="ko-KR" sz="1200"/>
          </a:p>
          <a:p>
            <a:pPr eaLnBrk="1" hangingPunct="1"/>
            <a:r>
              <a:rPr lang="en-US" altLang="ko-KR" sz="1200"/>
              <a:t>you</a:t>
            </a:r>
          </a:p>
          <a:p>
            <a:pPr eaLnBrk="1" hangingPunct="1"/>
            <a:r>
              <a:rPr lang="en-US" altLang="ko-KR" sz="1200"/>
              <a:t>very</a:t>
            </a:r>
          </a:p>
          <a:p>
            <a:pPr eaLnBrk="1" hangingPunct="1"/>
            <a:r>
              <a:rPr lang="en-US" altLang="ko-KR" sz="1200"/>
              <a:t>much.</a:t>
            </a:r>
            <a:endParaRPr lang="ko-KR" altLang="en-US" sz="1200"/>
          </a:p>
          <a:p>
            <a:pPr eaLnBrk="1" hangingPunct="1"/>
            <a:endParaRPr lang="ko-KR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cs typeface="Courier New" panose="02070309020205020404" pitchFamily="49" charset="0"/>
              </a:rPr>
              <a:t>File</a:t>
            </a:r>
          </a:p>
          <a:p>
            <a:pPr lvl="1"/>
            <a:r>
              <a:rPr lang="en-US" altLang="ko-KR" smtClean="0">
                <a:cs typeface="Courier New" panose="02070309020205020404" pitchFamily="49" charset="0"/>
              </a:rPr>
              <a:t>Data are stored as a form of consecutive bytes </a:t>
            </a:r>
          </a:p>
          <a:p>
            <a:endParaRPr lang="en-US" altLang="ko-K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0125" y="3786188"/>
            <a:ext cx="6929438" cy="4286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1285081" y="4001294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400000">
            <a:off x="178514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228679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278526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328533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8539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21401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471408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14144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5714206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6214269" y="3999707"/>
            <a:ext cx="4286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6714331" y="3999707"/>
            <a:ext cx="428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1111250" y="341630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0</a:t>
            </a:r>
            <a:endParaRPr lang="ko-KR" altLang="en-US" b="1"/>
          </a:p>
        </p:txBody>
      </p:sp>
      <p:sp>
        <p:nvSpPr>
          <p:cNvPr id="4114" name="TextBox 18"/>
          <p:cNvSpPr txBox="1">
            <a:spLocks noChangeArrowheads="1"/>
          </p:cNvSpPr>
          <p:nvPr/>
        </p:nvSpPr>
        <p:spPr bwMode="auto">
          <a:xfrm>
            <a:off x="1581150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4115" name="TextBox 19"/>
          <p:cNvSpPr txBox="1">
            <a:spLocks noChangeArrowheads="1"/>
          </p:cNvSpPr>
          <p:nvPr/>
        </p:nvSpPr>
        <p:spPr bwMode="auto">
          <a:xfrm>
            <a:off x="2071688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4116" name="TextBox 20"/>
          <p:cNvSpPr txBox="1">
            <a:spLocks noChangeArrowheads="1"/>
          </p:cNvSpPr>
          <p:nvPr/>
        </p:nvSpPr>
        <p:spPr bwMode="auto">
          <a:xfrm>
            <a:off x="2560638" y="34163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4117" name="TextBox 21"/>
          <p:cNvSpPr txBox="1">
            <a:spLocks noChangeArrowheads="1"/>
          </p:cNvSpPr>
          <p:nvPr/>
        </p:nvSpPr>
        <p:spPr bwMode="auto">
          <a:xfrm>
            <a:off x="3124200" y="3408363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4118" name="TextBox 22"/>
          <p:cNvSpPr txBox="1">
            <a:spLocks noChangeArrowheads="1"/>
          </p:cNvSpPr>
          <p:nvPr/>
        </p:nvSpPr>
        <p:spPr bwMode="auto">
          <a:xfrm>
            <a:off x="6342063" y="3357563"/>
            <a:ext cx="58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n-1</a:t>
            </a:r>
            <a:endParaRPr lang="ko-KR" altLang="en-US" b="1"/>
          </a:p>
        </p:txBody>
      </p:sp>
      <p:sp>
        <p:nvSpPr>
          <p:cNvPr id="4119" name="TextBox 23"/>
          <p:cNvSpPr txBox="1">
            <a:spLocks noChangeArrowheads="1"/>
          </p:cNvSpPr>
          <p:nvPr/>
        </p:nvSpPr>
        <p:spPr bwMode="auto">
          <a:xfrm>
            <a:off x="7127875" y="3773488"/>
            <a:ext cx="41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…</a:t>
            </a:r>
            <a:endParaRPr lang="ko-K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File Types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Text File</a:t>
            </a:r>
          </a:p>
          <a:p>
            <a:pPr lvl="1"/>
            <a:r>
              <a:rPr lang="en-US" altLang="ko-KR" smtClean="0"/>
              <a:t>Storing characters with ascii codes</a:t>
            </a:r>
          </a:p>
          <a:p>
            <a:endParaRPr lang="en-US" altLang="ko-KR" smtClean="0"/>
          </a:p>
          <a:p>
            <a:r>
              <a:rPr lang="en-US" altLang="ko-KR" smtClean="0"/>
              <a:t>Binary File</a:t>
            </a:r>
          </a:p>
          <a:p>
            <a:pPr lvl="1"/>
            <a:r>
              <a:rPr lang="en-US" altLang="ko-KR" smtClean="0"/>
              <a:t>Storing binary numbers as a consecutive bytes</a:t>
            </a:r>
            <a:endParaRPr lang="ko-KR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Handling Files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74788"/>
            <a:ext cx="8229600" cy="4525962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 smtClean="0"/>
              <a:t>Declare FILE type variable</a:t>
            </a:r>
          </a:p>
          <a:p>
            <a:pPr marL="914400" lvl="1" indent="-514350">
              <a:defRPr/>
            </a:pPr>
            <a:r>
              <a:rPr lang="en-US" altLang="ko-KR" sz="1400" dirty="0" smtClean="0">
                <a:latin typeface="+mn-ea"/>
                <a:cs typeface="Courier New" pitchFamily="49" charset="0"/>
              </a:rPr>
              <a:t>Use standard library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: #include &lt;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0" lvl="1" indent="-514350">
              <a:defRPr/>
            </a:pP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ex) 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FILE*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514350">
              <a:defRPr/>
            </a:pP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 smtClean="0"/>
              <a:t>Open a file</a:t>
            </a:r>
          </a:p>
          <a:p>
            <a:pPr marL="914400" lvl="1" indent="-514350">
              <a:defRPr/>
            </a:pPr>
            <a:r>
              <a:rPr lang="en-US" altLang="ko-KR" sz="1400" dirty="0" smtClean="0"/>
              <a:t>Connect FILE type variable with actual file using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400" dirty="0" smtClean="0"/>
              <a:t> function</a:t>
            </a:r>
          </a:p>
          <a:p>
            <a:pPr marL="914400" lvl="1" indent="-514350">
              <a:defRPr/>
            </a:pP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ex)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test.txt”,”r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914400" lvl="1" indent="-514350">
              <a:defRPr/>
            </a:pPr>
            <a:endParaRPr lang="en-US" altLang="ko-KR" sz="1400" dirty="0" smtClean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 smtClean="0"/>
              <a:t>Perform I/O with the open file</a:t>
            </a:r>
          </a:p>
          <a:p>
            <a:pPr marL="914400" lvl="1" indent="-514350">
              <a:defRPr/>
            </a:pPr>
            <a:r>
              <a:rPr lang="en-US" altLang="ko-KR" sz="1400" dirty="0" smtClean="0"/>
              <a:t>Text file :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(), …</a:t>
            </a:r>
          </a:p>
          <a:p>
            <a:pPr marL="914400" lvl="1" indent="-514350">
              <a:defRPr/>
            </a:pPr>
            <a:r>
              <a:rPr lang="en-US" altLang="ko-KR" sz="1400" dirty="0" smtClean="0"/>
              <a:t>Binary file :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514350"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 smtClean="0"/>
              <a:t>Close a file</a:t>
            </a:r>
          </a:p>
          <a:p>
            <a:pPr marL="914400" lvl="1" indent="-514350">
              <a:defRPr/>
            </a:pPr>
            <a:r>
              <a:rPr lang="en-US" altLang="ko-KR" sz="1400" dirty="0" smtClean="0"/>
              <a:t>Break the connection between FILE type variable and actual file</a:t>
            </a:r>
          </a:p>
          <a:p>
            <a:pPr marL="914400" lvl="1" indent="-514350">
              <a:defRPr/>
            </a:pP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ex)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n-US" altLang="ko-KR" sz="2400" dirty="0" smtClean="0"/>
          </a:p>
          <a:p>
            <a:pPr marL="914400" lvl="1" indent="-514350">
              <a:buFont typeface="Wingdings" panose="05000000000000000000" pitchFamily="2" charset="2"/>
              <a:buNone/>
              <a:defRPr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File Open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altLang="ko-KR" sz="2000" smtClean="0"/>
              <a:t>Before using a file, you must open the file</a:t>
            </a:r>
          </a:p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fopen()</a:t>
            </a:r>
          </a:p>
          <a:p>
            <a:pPr lvl="1"/>
            <a:r>
              <a:rPr lang="en-US" altLang="ko-KR" sz="1800" smtClean="0">
                <a:solidFill>
                  <a:srgbClr val="FF00FF"/>
                </a:solidFill>
              </a:rPr>
              <a:t>FILE *fopen(const char *filename, const char *mode); 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Example 1</a:t>
            </a:r>
            <a:endParaRPr lang="ko-KR" altLang="en-US" sz="20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 *fp;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fp = fopen("c:\work\text.txt", "r");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(fp == NULL) {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printf(“file open error!\n");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Example 2</a:t>
            </a:r>
            <a:endParaRPr lang="ko-KR" altLang="en-US" sz="2000" smtClean="0"/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fp = fopen("outdata.txt", "w"); 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fp = fopen("outdata.txt", "a"); </a:t>
            </a:r>
            <a:endParaRPr lang="ko-KR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ko-KR" alt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File Open Modes</a:t>
            </a:r>
            <a:endParaRPr lang="ko-KR" altLang="en-US" b="1" u="sng" smtClean="0"/>
          </a:p>
        </p:txBody>
      </p:sp>
      <p:sp>
        <p:nvSpPr>
          <p:cNvPr id="8195" name="내용 개체 틀 5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altLang="ko-KR" sz="2400" b="1" smtClean="0"/>
              <a:t>r</a:t>
            </a:r>
            <a:r>
              <a:rPr lang="en-US" altLang="ko-KR" sz="2400" smtClean="0"/>
              <a:t> or </a:t>
            </a:r>
            <a:r>
              <a:rPr lang="en-US" altLang="ko-KR" sz="2400" b="1" smtClean="0"/>
              <a:t>rb</a:t>
            </a:r>
            <a:r>
              <a:rPr lang="en-US" altLang="ko-KR" sz="2400" smtClean="0"/>
              <a:t> </a:t>
            </a:r>
          </a:p>
          <a:p>
            <a:pPr lvl="1"/>
            <a:r>
              <a:rPr lang="en-US" altLang="ko-KR" sz="1800" smtClean="0"/>
              <a:t>Open file for reading. </a:t>
            </a:r>
          </a:p>
          <a:p>
            <a:r>
              <a:rPr lang="en-US" altLang="ko-KR" sz="2400" b="1" smtClean="0"/>
              <a:t>w</a:t>
            </a:r>
            <a:r>
              <a:rPr lang="en-US" altLang="ko-KR" sz="2400" smtClean="0"/>
              <a:t> or </a:t>
            </a:r>
            <a:r>
              <a:rPr lang="en-US" altLang="ko-KR" sz="2400" b="1" smtClean="0"/>
              <a:t>wb</a:t>
            </a:r>
            <a:r>
              <a:rPr lang="en-US" altLang="ko-KR" sz="2400" smtClean="0"/>
              <a:t> </a:t>
            </a:r>
          </a:p>
          <a:p>
            <a:pPr lvl="1"/>
            <a:r>
              <a:rPr lang="en-US" altLang="ko-KR" sz="1800" smtClean="0"/>
              <a:t>Truncate to zero length or create file for writing. </a:t>
            </a:r>
          </a:p>
          <a:p>
            <a:r>
              <a:rPr lang="en-US" altLang="ko-KR" sz="2400" b="1" smtClean="0"/>
              <a:t>a</a:t>
            </a:r>
            <a:r>
              <a:rPr lang="en-US" altLang="ko-KR" sz="2400" smtClean="0"/>
              <a:t> or </a:t>
            </a:r>
            <a:r>
              <a:rPr lang="en-US" altLang="ko-KR" sz="2400" b="1" smtClean="0"/>
              <a:t>ab</a:t>
            </a:r>
            <a:r>
              <a:rPr lang="en-US" altLang="ko-KR" sz="2400" smtClean="0"/>
              <a:t> </a:t>
            </a:r>
          </a:p>
          <a:p>
            <a:pPr lvl="1"/>
            <a:r>
              <a:rPr lang="en-US" altLang="ko-KR" sz="1800" smtClean="0"/>
              <a:t>Append; open or create file for writing at end-of-file. </a:t>
            </a:r>
          </a:p>
          <a:p>
            <a:r>
              <a:rPr lang="en-US" altLang="ko-KR" sz="2400" b="1" smtClean="0"/>
              <a:t>r+</a:t>
            </a:r>
            <a:r>
              <a:rPr lang="en-US" altLang="ko-KR" sz="2400" smtClean="0"/>
              <a:t> or </a:t>
            </a:r>
            <a:r>
              <a:rPr lang="en-US" altLang="ko-KR" sz="2400" b="1" smtClean="0"/>
              <a:t>rb+</a:t>
            </a:r>
            <a:r>
              <a:rPr lang="en-US" altLang="ko-KR" sz="2400" smtClean="0"/>
              <a:t> or </a:t>
            </a:r>
            <a:r>
              <a:rPr lang="en-US" altLang="ko-KR" sz="2400" b="1" smtClean="0"/>
              <a:t>r+b</a:t>
            </a:r>
            <a:r>
              <a:rPr lang="en-US" altLang="ko-KR" sz="2400" smtClean="0"/>
              <a:t> </a:t>
            </a:r>
          </a:p>
          <a:p>
            <a:pPr lvl="1"/>
            <a:r>
              <a:rPr lang="en-US" altLang="ko-KR" sz="1800" smtClean="0"/>
              <a:t>Open file for update (reading and writing). </a:t>
            </a:r>
          </a:p>
          <a:p>
            <a:pPr lvl="1"/>
            <a:endParaRPr lang="en-US" altLang="ko-KR" sz="1800" smtClean="0"/>
          </a:p>
          <a:p>
            <a:r>
              <a:rPr lang="en-US" altLang="ko-KR" sz="2200" b="1" smtClean="0"/>
              <a:t>b</a:t>
            </a:r>
            <a:r>
              <a:rPr lang="en-US" altLang="ko-KR" sz="2200" smtClean="0"/>
              <a:t> stands for “binary”</a:t>
            </a:r>
            <a:endParaRPr lang="ko-KR" altLang="en-US" sz="2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Text File Processing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char* fgets(char *s, int n, FILE *fp); </a:t>
            </a:r>
          </a:p>
          <a:p>
            <a:endParaRPr lang="en-US" altLang="ko-KR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fputs(const char *s, FILE *fp); </a:t>
            </a:r>
          </a:p>
          <a:p>
            <a:endParaRPr lang="en-US" altLang="ko-KR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fprintf(FILE *fp, const char *format, ...); </a:t>
            </a:r>
          </a:p>
          <a:p>
            <a:endParaRPr lang="en-US" altLang="ko-KR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fscanf(FILE *fp, const char *format, ...); </a:t>
            </a:r>
          </a:p>
          <a:p>
            <a:endParaRPr lang="ko-KR" alt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deleteLine.c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63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FILE *fp1;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FILE *fp2;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char buffer[100]; </a:t>
            </a:r>
            <a:endParaRPr lang="ko-KR" alt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fp1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[1], "r");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fp2 =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[2], "w");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if (fp1 == NULL)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("file not found");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exit(1);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(buffer, 100, fp1) != NULL)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   	if (*buffer != '\n')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(buffer, fp2);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(fp1);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(fp2);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Binary File Processing</a:t>
            </a:r>
            <a:endParaRPr lang="ko-KR" altLang="en-US" b="1" u="sng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fread(void *buf, int size, int n, FILE *fp); </a:t>
            </a:r>
          </a:p>
          <a:p>
            <a:endParaRPr lang="en-US" altLang="ko-KR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fwrite(const void *buf, int size, int n, FILE *fp); </a:t>
            </a:r>
          </a:p>
          <a:p>
            <a:endParaRPr lang="ko-KR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2226</TotalTime>
  <Words>443</Words>
  <Application>Microsoft Office PowerPoint</Application>
  <PresentationFormat>On-screen Show (4:3)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굴림</vt:lpstr>
      <vt:lpstr>Arial</vt:lpstr>
      <vt:lpstr>Wingdings</vt:lpstr>
      <vt:lpstr>맑은 고딕</vt:lpstr>
      <vt:lpstr>Courier New</vt:lpstr>
      <vt:lpstr>굴림체</vt:lpstr>
      <vt:lpstr>한컴바탕</vt:lpstr>
      <vt:lpstr>Times New Roman</vt:lpstr>
      <vt:lpstr>Lucida Console</vt:lpstr>
      <vt:lpstr>네모의 미</vt:lpstr>
      <vt:lpstr>C Programming Lecture 12 : File Processing</vt:lpstr>
      <vt:lpstr>File</vt:lpstr>
      <vt:lpstr>File Types</vt:lpstr>
      <vt:lpstr>Handling Files</vt:lpstr>
      <vt:lpstr>File Open</vt:lpstr>
      <vt:lpstr>File Open Modes</vt:lpstr>
      <vt:lpstr>Text File Processing</vt:lpstr>
      <vt:lpstr>deleteLine.c</vt:lpstr>
      <vt:lpstr>Binary File Processing</vt:lpstr>
      <vt:lpstr>student1.c</vt:lpstr>
      <vt:lpstr>student2.c</vt:lpstr>
      <vt:lpstr>Random Access</vt:lpstr>
      <vt:lpstr>Related Functions</vt:lpstr>
      <vt:lpstr>fseek mode</vt:lpstr>
      <vt:lpstr>`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235</cp:revision>
  <dcterms:created xsi:type="dcterms:W3CDTF">2008-03-06T00:32:01Z</dcterms:created>
  <dcterms:modified xsi:type="dcterms:W3CDTF">2020-01-07T05:52:44Z</dcterms:modified>
</cp:coreProperties>
</file>