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734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066800"/>
            <a:ext cx="7772400" cy="1470025"/>
          </a:xfrm>
        </p:spPr>
        <p:txBody>
          <a:bodyPr/>
          <a:lstStyle/>
          <a:p>
            <a:r>
              <a:rPr lang="en-US" dirty="0" smtClean="0"/>
              <a:t>Conditions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43200"/>
            <a:ext cx="6400800" cy="1752600"/>
          </a:xfrm>
        </p:spPr>
        <p:txBody>
          <a:bodyPr/>
          <a:lstStyle/>
          <a:p>
            <a:r>
              <a:rPr lang="en-US" dirty="0" smtClean="0"/>
              <a:t>Md. </a:t>
            </a:r>
            <a:r>
              <a:rPr lang="en-US" dirty="0" err="1" smtClean="0"/>
              <a:t>Khaliluzzaman</a:t>
            </a:r>
            <a:endParaRPr lang="en-US" dirty="0" smtClean="0"/>
          </a:p>
          <a:p>
            <a:r>
              <a:rPr lang="en-US" dirty="0" smtClean="0"/>
              <a:t>Dept. of CSE</a:t>
            </a:r>
          </a:p>
          <a:p>
            <a:r>
              <a:rPr lang="en-US" dirty="0" smtClean="0"/>
              <a:t>IIUC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Nested if …. else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largest number among three numbers.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276600" y="3199606"/>
            <a:ext cx="2133600" cy="11430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(a&gt;b)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 rot="5400000" flipH="1" flipV="1">
            <a:off x="4039394" y="2894806"/>
            <a:ext cx="608806" cy="79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2591594" y="4113212"/>
            <a:ext cx="609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5485606" y="4113212"/>
            <a:ext cx="609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2895600" y="3807618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5425440" y="3807618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5800" y="5409406"/>
            <a:ext cx="14478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is largest.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733800" y="5409406"/>
            <a:ext cx="14478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 is largest.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43200" y="3352006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257800" y="3352006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lowchart: Decision 13"/>
          <p:cNvSpPr/>
          <p:nvPr/>
        </p:nvSpPr>
        <p:spPr>
          <a:xfrm>
            <a:off x="4724400" y="4418806"/>
            <a:ext cx="2133600" cy="11430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(b &gt;c)</a:t>
            </a:r>
          </a:p>
        </p:txBody>
      </p:sp>
      <p:sp>
        <p:nvSpPr>
          <p:cNvPr id="15" name="Flowchart: Decision 14"/>
          <p:cNvSpPr/>
          <p:nvPr/>
        </p:nvSpPr>
        <p:spPr>
          <a:xfrm>
            <a:off x="1828800" y="4418806"/>
            <a:ext cx="2133600" cy="11430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(a&gt;c)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934200" y="5409406"/>
            <a:ext cx="14478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is largest.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1265714" y="5210492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447800" y="5026818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7056914" y="5210492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6858000" y="5028406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4" idx="1"/>
            <a:endCxn id="15" idx="3"/>
          </p:cNvCxnSpPr>
          <p:nvPr/>
        </p:nvCxnSpPr>
        <p:spPr>
          <a:xfrm rot="10800000">
            <a:off x="3962400" y="4990306"/>
            <a:ext cx="762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4161314" y="5210492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Content Placeholder 2"/>
          <p:cNvSpPr txBox="1">
            <a:spLocks/>
          </p:cNvSpPr>
          <p:nvPr/>
        </p:nvSpPr>
        <p:spPr>
          <a:xfrm>
            <a:off x="1066800" y="4723606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781800" y="4647406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3962400" y="4571206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if...else </a:t>
            </a:r>
            <a:r>
              <a:rPr lang="en-US" dirty="0" smtClean="0"/>
              <a:t>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 if...else statement executes two different codes depending upon whether the test expression is true or false. Sometimes, a choice has to be made from more than 2 possibilities.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3434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possibilities are independent to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each other.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baseline="0" dirty="0" smtClean="0"/>
              <a:t>That</a:t>
            </a:r>
            <a:r>
              <a:rPr lang="en-US" sz="3200" dirty="0" smtClean="0"/>
              <a:t> means the conditions are independent for  a specific task.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if...else Ladder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1675686"/>
            <a:ext cx="3505200" cy="4801314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(test expression-1)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// True statement</a:t>
            </a:r>
            <a:r>
              <a:rPr lang="en-US" sz="24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(test expression-2)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// True statement-2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 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// else statement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4114800" y="1752600"/>
            <a:ext cx="2438400" cy="9144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expr-1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4038600" y="3124200"/>
            <a:ext cx="2514600" cy="9144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</a:t>
            </a:r>
            <a:r>
              <a:rPr lang="en-US" dirty="0" smtClean="0"/>
              <a:t>expr-2</a:t>
            </a: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6858000" y="2590800"/>
            <a:ext cx="1752600" cy="686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is largest.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858000" y="3962400"/>
            <a:ext cx="1828800" cy="686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is largest.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7512526" y="2391886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493828" y="2208212"/>
            <a:ext cx="118872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 flipH="1" flipV="1">
            <a:off x="7571898" y="3778726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6553200" y="3595052"/>
            <a:ext cx="118872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5106194" y="2894806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5243354" y="1660366"/>
            <a:ext cx="18288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106194" y="4266406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572000" y="4495800"/>
            <a:ext cx="1447800" cy="304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……….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5106194" y="5028406"/>
            <a:ext cx="457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572000" y="5257800"/>
            <a:ext cx="1524000" cy="6865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is largest.</a:t>
            </a:r>
            <a:endParaRPr lang="en-US" dirty="0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858000" y="19050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781800" y="33528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495800" y="28194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343400" y="41148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343400" y="48768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3124199" y="1600200"/>
            <a:ext cx="1676401" cy="304800"/>
          </a:xfrm>
          <a:custGeom>
            <a:avLst/>
            <a:gdLst>
              <a:gd name="connsiteX0" fmla="*/ 0 w 1921790"/>
              <a:gd name="connsiteY0" fmla="*/ 149817 h 304800"/>
              <a:gd name="connsiteX1" fmla="*/ 1069383 w 1921790"/>
              <a:gd name="connsiteY1" fmla="*/ 25830 h 304800"/>
              <a:gd name="connsiteX2" fmla="*/ 1921790 w 1921790"/>
              <a:gd name="connsiteY2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790" h="304800">
                <a:moveTo>
                  <a:pt x="0" y="149817"/>
                </a:moveTo>
                <a:cubicBezTo>
                  <a:pt x="374542" y="74908"/>
                  <a:pt x="749085" y="0"/>
                  <a:pt x="1069383" y="25830"/>
                </a:cubicBezTo>
                <a:cubicBezTo>
                  <a:pt x="1389681" y="51660"/>
                  <a:pt x="1655735" y="178230"/>
                  <a:pt x="1921790" y="3048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57567" y="1642820"/>
            <a:ext cx="555355" cy="604434"/>
          </a:xfrm>
          <a:custGeom>
            <a:avLst/>
            <a:gdLst>
              <a:gd name="connsiteX0" fmla="*/ 555355 w 555355"/>
              <a:gd name="connsiteY0" fmla="*/ 30997 h 604434"/>
              <a:gd name="connsiteX1" fmla="*/ 90406 w 555355"/>
              <a:gd name="connsiteY1" fmla="*/ 0 h 604434"/>
              <a:gd name="connsiteX2" fmla="*/ 90406 w 555355"/>
              <a:gd name="connsiteY2" fmla="*/ 0 h 604434"/>
              <a:gd name="connsiteX3" fmla="*/ 28413 w 555355"/>
              <a:gd name="connsiteY3" fmla="*/ 356461 h 604434"/>
              <a:gd name="connsiteX4" fmla="*/ 260887 w 555355"/>
              <a:gd name="connsiteY4" fmla="*/ 604434 h 6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355" h="604434">
                <a:moveTo>
                  <a:pt x="555355" y="30997"/>
                </a:moveTo>
                <a:lnTo>
                  <a:pt x="90406" y="0"/>
                </a:lnTo>
                <a:lnTo>
                  <a:pt x="90406" y="0"/>
                </a:lnTo>
                <a:cubicBezTo>
                  <a:pt x="80074" y="59410"/>
                  <a:pt x="0" y="255722"/>
                  <a:pt x="28413" y="356461"/>
                </a:cubicBezTo>
                <a:cubicBezTo>
                  <a:pt x="56827" y="457200"/>
                  <a:pt x="158857" y="530817"/>
                  <a:pt x="260887" y="60443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0" y="13716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348353" y="1438759"/>
            <a:ext cx="2378989" cy="1738394"/>
          </a:xfrm>
          <a:custGeom>
            <a:avLst/>
            <a:gdLst>
              <a:gd name="connsiteX0" fmla="*/ 1301857 w 2378989"/>
              <a:gd name="connsiteY0" fmla="*/ 328048 h 1738394"/>
              <a:gd name="connsiteX1" fmla="*/ 1813301 w 2378989"/>
              <a:gd name="connsiteY1" fmla="*/ 157566 h 1738394"/>
              <a:gd name="connsiteX2" fmla="*/ 2076772 w 2378989"/>
              <a:gd name="connsiteY2" fmla="*/ 1273444 h 1738394"/>
              <a:gd name="connsiteX3" fmla="*/ 0 w 2378989"/>
              <a:gd name="connsiteY3" fmla="*/ 1738394 h 1738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8989" h="1738394">
                <a:moveTo>
                  <a:pt x="1301857" y="328048"/>
                </a:moveTo>
                <a:cubicBezTo>
                  <a:pt x="1493003" y="164024"/>
                  <a:pt x="1684149" y="0"/>
                  <a:pt x="1813301" y="157566"/>
                </a:cubicBezTo>
                <a:cubicBezTo>
                  <a:pt x="1942454" y="315132"/>
                  <a:pt x="2378989" y="1009973"/>
                  <a:pt x="2076772" y="1273444"/>
                </a:cubicBezTo>
                <a:cubicBezTo>
                  <a:pt x="1774555" y="1536915"/>
                  <a:pt x="887277" y="1637654"/>
                  <a:pt x="0" y="173839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3200400" y="26670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76393" y="2996339"/>
            <a:ext cx="3214607" cy="2087105"/>
          </a:xfrm>
          <a:custGeom>
            <a:avLst/>
            <a:gdLst>
              <a:gd name="connsiteX0" fmla="*/ 1735810 w 3409627"/>
              <a:gd name="connsiteY0" fmla="*/ 211810 h 2087105"/>
              <a:gd name="connsiteX1" fmla="*/ 2789695 w 3409627"/>
              <a:gd name="connsiteY1" fmla="*/ 87824 h 2087105"/>
              <a:gd name="connsiteX2" fmla="*/ 2944678 w 3409627"/>
              <a:gd name="connsiteY2" fmla="*/ 738753 h 2087105"/>
              <a:gd name="connsiteX3" fmla="*/ 0 w 3409627"/>
              <a:gd name="connsiteY3" fmla="*/ 2087105 h 20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27" h="2087105">
                <a:moveTo>
                  <a:pt x="1735810" y="211810"/>
                </a:moveTo>
                <a:cubicBezTo>
                  <a:pt x="2162013" y="105905"/>
                  <a:pt x="2588217" y="0"/>
                  <a:pt x="2789695" y="87824"/>
                </a:cubicBezTo>
                <a:cubicBezTo>
                  <a:pt x="2991173" y="175648"/>
                  <a:pt x="3409627" y="405540"/>
                  <a:pt x="2944678" y="738753"/>
                </a:cubicBezTo>
                <a:cubicBezTo>
                  <a:pt x="2479729" y="1071967"/>
                  <a:pt x="1239864" y="1579536"/>
                  <a:pt x="0" y="208710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2743200" y="42672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Freeform 32"/>
          <p:cNvSpPr/>
          <p:nvPr/>
        </p:nvSpPr>
        <p:spPr>
          <a:xfrm>
            <a:off x="1084881" y="2864604"/>
            <a:ext cx="3580109" cy="405538"/>
          </a:xfrm>
          <a:custGeom>
            <a:avLst/>
            <a:gdLst>
              <a:gd name="connsiteX0" fmla="*/ 0 w 3580109"/>
              <a:gd name="connsiteY0" fmla="*/ 297050 h 405538"/>
              <a:gd name="connsiteX1" fmla="*/ 1239865 w 3580109"/>
              <a:gd name="connsiteY1" fmla="*/ 18081 h 405538"/>
              <a:gd name="connsiteX2" fmla="*/ 3580109 w 3580109"/>
              <a:gd name="connsiteY2" fmla="*/ 405538 h 405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0109" h="405538">
                <a:moveTo>
                  <a:pt x="0" y="297050"/>
                </a:moveTo>
                <a:cubicBezTo>
                  <a:pt x="321590" y="148525"/>
                  <a:pt x="643180" y="0"/>
                  <a:pt x="1239865" y="18081"/>
                </a:cubicBezTo>
                <a:cubicBezTo>
                  <a:pt x="1836550" y="36162"/>
                  <a:pt x="2708329" y="220850"/>
                  <a:pt x="3580109" y="40553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805912" y="4732150"/>
            <a:ext cx="3735091" cy="506277"/>
          </a:xfrm>
          <a:custGeom>
            <a:avLst/>
            <a:gdLst>
              <a:gd name="connsiteX0" fmla="*/ 0 w 3735091"/>
              <a:gd name="connsiteY0" fmla="*/ 351294 h 506277"/>
              <a:gd name="connsiteX1" fmla="*/ 1580827 w 3735091"/>
              <a:gd name="connsiteY1" fmla="*/ 25830 h 506277"/>
              <a:gd name="connsiteX2" fmla="*/ 3735091 w 3735091"/>
              <a:gd name="connsiteY2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5091" h="506277">
                <a:moveTo>
                  <a:pt x="0" y="351294"/>
                </a:moveTo>
                <a:cubicBezTo>
                  <a:pt x="479156" y="175647"/>
                  <a:pt x="958312" y="0"/>
                  <a:pt x="1580827" y="25830"/>
                </a:cubicBezTo>
                <a:cubicBezTo>
                  <a:pt x="2203342" y="51660"/>
                  <a:pt x="2969216" y="278968"/>
                  <a:pt x="3735091" y="50627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126569" y="3143573"/>
            <a:ext cx="772333" cy="782664"/>
          </a:xfrm>
          <a:custGeom>
            <a:avLst/>
            <a:gdLst>
              <a:gd name="connsiteX0" fmla="*/ 772333 w 772333"/>
              <a:gd name="connsiteY0" fmla="*/ 95573 h 782664"/>
              <a:gd name="connsiteX1" fmla="*/ 121404 w 772333"/>
              <a:gd name="connsiteY1" fmla="*/ 95573 h 782664"/>
              <a:gd name="connsiteX2" fmla="*/ 43912 w 772333"/>
              <a:gd name="connsiteY2" fmla="*/ 669010 h 782664"/>
              <a:gd name="connsiteX3" fmla="*/ 384875 w 772333"/>
              <a:gd name="connsiteY3" fmla="*/ 777498 h 782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333" h="782664">
                <a:moveTo>
                  <a:pt x="772333" y="95573"/>
                </a:moveTo>
                <a:cubicBezTo>
                  <a:pt x="507570" y="47786"/>
                  <a:pt x="242807" y="0"/>
                  <a:pt x="121404" y="95573"/>
                </a:cubicBezTo>
                <a:cubicBezTo>
                  <a:pt x="1" y="191146"/>
                  <a:pt x="0" y="555356"/>
                  <a:pt x="43912" y="669010"/>
                </a:cubicBezTo>
                <a:cubicBezTo>
                  <a:pt x="87824" y="782664"/>
                  <a:pt x="236349" y="780081"/>
                  <a:pt x="384875" y="77749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-76200" y="29718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7" grpId="0" animBg="1"/>
      <p:bldP spid="19" grpId="0" animBg="1"/>
      <p:bldP spid="20" grpId="0"/>
      <p:bldP spid="21" grpId="0"/>
      <p:bldP spid="22" grpId="0"/>
      <p:bldP spid="23" grpId="0"/>
      <p:bldP spid="24" grpId="0"/>
      <p:bldP spid="26" grpId="0" animBg="1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 animBg="1"/>
      <p:bldP spid="35" grpId="0" animBg="1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if...else Ladder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/>
              <a:t>Write a C program to input marks of five </a:t>
            </a:r>
            <a:r>
              <a:rPr lang="en-US" dirty="0" smtClean="0"/>
              <a:t>subjects Physics, Chemistry</a:t>
            </a:r>
            <a:r>
              <a:rPr lang="en-US" dirty="0" smtClean="0"/>
              <a:t>, Biology, Mathematics and Computer. Calculate percentage and</a:t>
            </a:r>
          </a:p>
          <a:p>
            <a:pPr>
              <a:buNone/>
            </a:pPr>
            <a:r>
              <a:rPr lang="en-US" dirty="0" smtClean="0"/>
              <a:t>grade according to following:</a:t>
            </a:r>
          </a:p>
          <a:p>
            <a:pPr>
              <a:buNone/>
            </a:pPr>
            <a:r>
              <a:rPr lang="en-US" dirty="0" smtClean="0"/>
              <a:t>	Percentage </a:t>
            </a:r>
            <a:r>
              <a:rPr lang="en-US" dirty="0" smtClean="0"/>
              <a:t>&gt;= 90% : Grade A</a:t>
            </a:r>
          </a:p>
          <a:p>
            <a:pPr>
              <a:buNone/>
            </a:pPr>
            <a:r>
              <a:rPr lang="en-US" dirty="0" smtClean="0"/>
              <a:t>	Percentage </a:t>
            </a:r>
            <a:r>
              <a:rPr lang="en-US" dirty="0" smtClean="0"/>
              <a:t>&gt;= 80% : Grade B</a:t>
            </a:r>
          </a:p>
          <a:p>
            <a:pPr>
              <a:buNone/>
            </a:pPr>
            <a:r>
              <a:rPr lang="en-US" dirty="0" smtClean="0"/>
              <a:t>	Percentage </a:t>
            </a:r>
            <a:r>
              <a:rPr lang="en-US" dirty="0" smtClean="0"/>
              <a:t>&gt;= 70% : Grade C</a:t>
            </a:r>
          </a:p>
          <a:p>
            <a:pPr>
              <a:buNone/>
            </a:pPr>
            <a:r>
              <a:rPr lang="en-US" dirty="0" smtClean="0"/>
              <a:t>	Percentage </a:t>
            </a:r>
            <a:r>
              <a:rPr lang="en-US" dirty="0" smtClean="0"/>
              <a:t>&gt;= 60% : Grade D</a:t>
            </a:r>
          </a:p>
          <a:p>
            <a:pPr>
              <a:buNone/>
            </a:pPr>
            <a:r>
              <a:rPr lang="en-US" dirty="0" smtClean="0"/>
              <a:t>	Percentage </a:t>
            </a:r>
            <a:r>
              <a:rPr lang="en-US" dirty="0" smtClean="0"/>
              <a:t>&gt;= 40% : Grade E</a:t>
            </a:r>
          </a:p>
          <a:p>
            <a:pPr>
              <a:buNone/>
            </a:pPr>
            <a:r>
              <a:rPr lang="en-US" dirty="0" smtClean="0"/>
              <a:t>	Percentage </a:t>
            </a:r>
            <a:r>
              <a:rPr lang="en-US" dirty="0" smtClean="0"/>
              <a:t>&lt; 40% : Grade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Remainder after division (modulo division %)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It is represented by %</a:t>
            </a:r>
          </a:p>
          <a:p>
            <a:r>
              <a:rPr lang="en-US" dirty="0" smtClean="0"/>
              <a:t>Example: If we want to determine the result of 16 divide by 5, then we use the symbol ‘/’.</a:t>
            </a:r>
          </a:p>
          <a:p>
            <a:r>
              <a:rPr lang="en-US" dirty="0" smtClean="0"/>
              <a:t>The operation is as: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038600" y="3048000"/>
            <a:ext cx="129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16 / 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95600" y="3657600"/>
            <a:ext cx="1905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| 16|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       15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        01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4343400" y="3810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5257800" y="3505200"/>
            <a:ext cx="3200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result 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600" dirty="0" smtClean="0"/>
              <a:t>Quotient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0" lang="en-US" sz="26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3962400" y="48006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4800600" y="4495800"/>
            <a:ext cx="2057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remainder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810000" y="5257800"/>
            <a:ext cx="510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can we determine it?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219200" y="6019800"/>
            <a:ext cx="7315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problem can be solved by % operator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Remainder after division (modulo division %)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81400"/>
            <a:ext cx="3124200" cy="2544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float x, y, result;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remainder;</a:t>
            </a:r>
          </a:p>
          <a:p>
            <a:pPr>
              <a:buNone/>
            </a:pPr>
            <a:r>
              <a:rPr lang="en-US" dirty="0" smtClean="0"/>
              <a:t>x = 17; y = 3 ; </a:t>
            </a:r>
          </a:p>
          <a:p>
            <a:pPr>
              <a:buNone/>
            </a:pPr>
            <a:r>
              <a:rPr lang="en-US" dirty="0" smtClean="0"/>
              <a:t>result = x / y;</a:t>
            </a:r>
          </a:p>
          <a:p>
            <a:pPr>
              <a:buNone/>
            </a:pPr>
            <a:r>
              <a:rPr lang="en-US" dirty="0" smtClean="0"/>
              <a:t>remainder = </a:t>
            </a:r>
            <a:r>
              <a:rPr lang="en-US" dirty="0" err="1" smtClean="0"/>
              <a:t>x%y</a:t>
            </a:r>
            <a:r>
              <a:rPr lang="en-US" dirty="0" smtClean="0"/>
              <a:t>;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05000"/>
            <a:ext cx="1905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| 16| 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       15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-------------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smtClean="0"/>
              <a:t>        01</a:t>
            </a:r>
            <a:endParaRPr kumimoji="0" lang="en-US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438400" y="2057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352800" y="1752600"/>
            <a:ext cx="2743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result = 16/5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057400" y="30480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/>
          <p:cNvSpPr txBox="1">
            <a:spLocks/>
          </p:cNvSpPr>
          <p:nvPr/>
        </p:nvSpPr>
        <p:spPr>
          <a:xfrm>
            <a:off x="2895600" y="2743200"/>
            <a:ext cx="3886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remainder = 16%5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05200" y="4114800"/>
            <a:ext cx="54102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What is the value of result (</a:t>
            </a:r>
            <a:r>
              <a:rPr lang="en-US" sz="3200" b="1" dirty="0" smtClean="0"/>
              <a:t>Quotient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and remainder 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Remainder after division (modulo division %)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you determine a value is divisible by 2 or not?</a:t>
            </a:r>
          </a:p>
          <a:p>
            <a:r>
              <a:rPr lang="en-US" dirty="0" smtClean="0"/>
              <a:t>“A integer number which is divided by 2 and its remainder is 1 is odd number” – do you agree?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if condition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1"/>
            <a:ext cx="8686800" cy="1143000"/>
          </a:xfrm>
        </p:spPr>
        <p:txBody>
          <a:bodyPr/>
          <a:lstStyle/>
          <a:p>
            <a:r>
              <a:rPr lang="en-US" dirty="0" smtClean="0"/>
              <a:t>The syntax of the if statement in C programming is:</a:t>
            </a: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66800" y="2667000"/>
            <a:ext cx="7467600" cy="1846659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(test expression)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True block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   // statements to be executed if the test expression is 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4800600"/>
            <a:ext cx="7467600" cy="738664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Any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 test condition/expression is evaluated in two form: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It is either True or False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5715000"/>
            <a:ext cx="7467600" cy="738664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If the test expression is evaluated to true, the True block statements will be executed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if …. else condition 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077200" cy="1143000"/>
          </a:xfrm>
        </p:spPr>
        <p:txBody>
          <a:bodyPr/>
          <a:lstStyle/>
          <a:p>
            <a:r>
              <a:rPr lang="en-US" dirty="0" smtClean="0"/>
              <a:t>The syntax of the if … else statement in C programming is: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2349817"/>
            <a:ext cx="4419600" cy="4431983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(test expression)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True block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   // statements to be executed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   //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itchFamily="18" charset="0"/>
                <a:cs typeface="Times New Roman" pitchFamily="18" charset="0"/>
              </a:rPr>
              <a:t>if the test expression is true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// False block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   // statements to be executed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  //if the test expression is false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7" name="Freeform 26"/>
          <p:cNvSpPr/>
          <p:nvPr/>
        </p:nvSpPr>
        <p:spPr>
          <a:xfrm>
            <a:off x="154983" y="2236922"/>
            <a:ext cx="1317356" cy="756834"/>
          </a:xfrm>
          <a:custGeom>
            <a:avLst/>
            <a:gdLst>
              <a:gd name="connsiteX0" fmla="*/ 1317356 w 1317356"/>
              <a:gd name="connsiteY0" fmla="*/ 211810 h 756834"/>
              <a:gd name="connsiteX1" fmla="*/ 263471 w 1317356"/>
              <a:gd name="connsiteY1" fmla="*/ 72325 h 756834"/>
              <a:gd name="connsiteX2" fmla="*/ 46495 w 1317356"/>
              <a:gd name="connsiteY2" fmla="*/ 645763 h 756834"/>
              <a:gd name="connsiteX3" fmla="*/ 542441 w 1317356"/>
              <a:gd name="connsiteY3" fmla="*/ 738753 h 756834"/>
              <a:gd name="connsiteX4" fmla="*/ 573437 w 1317356"/>
              <a:gd name="connsiteY4" fmla="*/ 723254 h 75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7356" h="756834">
                <a:moveTo>
                  <a:pt x="1317356" y="211810"/>
                </a:moveTo>
                <a:cubicBezTo>
                  <a:pt x="896318" y="105905"/>
                  <a:pt x="475281" y="0"/>
                  <a:pt x="263471" y="72325"/>
                </a:cubicBezTo>
                <a:cubicBezTo>
                  <a:pt x="51661" y="144650"/>
                  <a:pt x="0" y="534692"/>
                  <a:pt x="46495" y="645763"/>
                </a:cubicBezTo>
                <a:cubicBezTo>
                  <a:pt x="92990" y="756834"/>
                  <a:pt x="454617" y="725838"/>
                  <a:pt x="542441" y="738753"/>
                </a:cubicBezTo>
                <a:cubicBezTo>
                  <a:pt x="630265" y="751668"/>
                  <a:pt x="601851" y="737461"/>
                  <a:pt x="573437" y="723254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976393" y="2136183"/>
            <a:ext cx="4334360" cy="2947261"/>
          </a:xfrm>
          <a:custGeom>
            <a:avLst/>
            <a:gdLst>
              <a:gd name="connsiteX0" fmla="*/ 914400 w 4334360"/>
              <a:gd name="connsiteY0" fmla="*/ 281553 h 2947261"/>
              <a:gd name="connsiteX1" fmla="*/ 2882685 w 4334360"/>
              <a:gd name="connsiteY1" fmla="*/ 204061 h 2947261"/>
              <a:gd name="connsiteX2" fmla="*/ 3781587 w 4334360"/>
              <a:gd name="connsiteY2" fmla="*/ 1505919 h 2947261"/>
              <a:gd name="connsiteX3" fmla="*/ 3704095 w 4334360"/>
              <a:gd name="connsiteY3" fmla="*/ 2497810 h 2947261"/>
              <a:gd name="connsiteX4" fmla="*/ 0 w 4334360"/>
              <a:gd name="connsiteY4" fmla="*/ 2947261 h 2947261"/>
              <a:gd name="connsiteX5" fmla="*/ 0 w 4334360"/>
              <a:gd name="connsiteY5" fmla="*/ 2947261 h 2947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4360" h="2947261">
                <a:moveTo>
                  <a:pt x="914400" y="281553"/>
                </a:moveTo>
                <a:cubicBezTo>
                  <a:pt x="1659610" y="140776"/>
                  <a:pt x="2404821" y="0"/>
                  <a:pt x="2882685" y="204061"/>
                </a:cubicBezTo>
                <a:cubicBezTo>
                  <a:pt x="3360549" y="408122"/>
                  <a:pt x="3644685" y="1123628"/>
                  <a:pt x="3781587" y="1505919"/>
                </a:cubicBezTo>
                <a:cubicBezTo>
                  <a:pt x="3918489" y="1888210"/>
                  <a:pt x="4334360" y="2257586"/>
                  <a:pt x="3704095" y="2497810"/>
                </a:cubicBezTo>
                <a:cubicBezTo>
                  <a:pt x="3073831" y="2738034"/>
                  <a:pt x="0" y="2947261"/>
                  <a:pt x="0" y="2947261"/>
                </a:cubicBezTo>
                <a:lnTo>
                  <a:pt x="0" y="2947261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0" y="20574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267200" y="25908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Flowchart: Decision 30"/>
          <p:cNvSpPr/>
          <p:nvPr/>
        </p:nvSpPr>
        <p:spPr>
          <a:xfrm>
            <a:off x="5943600" y="2743200"/>
            <a:ext cx="2133600" cy="11430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condition</a:t>
            </a:r>
            <a:endParaRPr lang="en-US" dirty="0"/>
          </a:p>
        </p:txBody>
      </p:sp>
      <p:cxnSp>
        <p:nvCxnSpPr>
          <p:cNvPr id="33" name="Straight Connector 32"/>
          <p:cNvCxnSpPr>
            <a:stCxn id="31" idx="0"/>
          </p:cNvCxnSpPr>
          <p:nvPr/>
        </p:nvCxnSpPr>
        <p:spPr>
          <a:xfrm rot="5400000" flipH="1" flipV="1">
            <a:off x="6706394" y="2438400"/>
            <a:ext cx="608806" cy="79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5258594" y="3656806"/>
            <a:ext cx="609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8152606" y="3656806"/>
            <a:ext cx="609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5562600" y="3351212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8092440" y="3351212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5257800" y="3962400"/>
            <a:ext cx="14478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</a:t>
            </a:r>
          </a:p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44" name="Rounded Rectangle 43"/>
          <p:cNvSpPr/>
          <p:nvPr/>
        </p:nvSpPr>
        <p:spPr>
          <a:xfrm>
            <a:off x="7315200" y="3962400"/>
            <a:ext cx="14478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</a:t>
            </a:r>
          </a:p>
          <a:p>
            <a:pPr algn="ctr"/>
            <a:r>
              <a:rPr lang="en-US" dirty="0" smtClean="0"/>
              <a:t>Block</a:t>
            </a:r>
            <a:endParaRPr lang="en-US" dirty="0"/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5410200" y="28194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7924800" y="28956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/>
      <p:bldP spid="30" grpId="0"/>
      <p:bldP spid="31" grpId="0" animBg="1"/>
      <p:bldP spid="43" grpId="0" animBg="1"/>
      <p:bldP spid="44" grpId="0" animBg="1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/>
          <p:cNvSpPr/>
          <p:nvPr/>
        </p:nvSpPr>
        <p:spPr>
          <a:xfrm>
            <a:off x="3657600" y="3124200"/>
            <a:ext cx="8382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43000" y="3048000"/>
            <a:ext cx="609600" cy="457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if …. else condition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/>
          <a:lstStyle/>
          <a:p>
            <a:r>
              <a:rPr lang="en-US" dirty="0" smtClean="0"/>
              <a:t>Determine from the a and b, which value is bigger.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1600200" y="3048000"/>
            <a:ext cx="2133600" cy="11430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(a&gt;b)</a:t>
            </a:r>
            <a:endParaRPr lang="en-US" dirty="0"/>
          </a:p>
        </p:txBody>
      </p:sp>
      <p:cxnSp>
        <p:nvCxnSpPr>
          <p:cNvPr id="5" name="Straight Connector 4"/>
          <p:cNvCxnSpPr>
            <a:stCxn id="4" idx="0"/>
          </p:cNvCxnSpPr>
          <p:nvPr/>
        </p:nvCxnSpPr>
        <p:spPr>
          <a:xfrm rot="5400000" flipH="1" flipV="1">
            <a:off x="2362994" y="2743200"/>
            <a:ext cx="608806" cy="79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 flipH="1" flipV="1">
            <a:off x="915194" y="3961606"/>
            <a:ext cx="609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3809206" y="3961606"/>
            <a:ext cx="609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1219200" y="3656012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749040" y="3656012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914400" y="4267200"/>
            <a:ext cx="14478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is bigger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971800" y="4267200"/>
            <a:ext cx="1447800" cy="1143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 is bigger.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066800" y="31242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81400" y="32004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048000" y="2570134"/>
            <a:ext cx="2732868" cy="706465"/>
          </a:xfrm>
          <a:custGeom>
            <a:avLst/>
            <a:gdLst>
              <a:gd name="connsiteX0" fmla="*/ 0 w 2650210"/>
              <a:gd name="connsiteY0" fmla="*/ 607018 h 607018"/>
              <a:gd name="connsiteX1" fmla="*/ 1472339 w 2650210"/>
              <a:gd name="connsiteY1" fmla="*/ 95573 h 607018"/>
              <a:gd name="connsiteX2" fmla="*/ 2541722 w 2650210"/>
              <a:gd name="connsiteY2" fmla="*/ 33580 h 607018"/>
              <a:gd name="connsiteX3" fmla="*/ 2541722 w 2650210"/>
              <a:gd name="connsiteY3" fmla="*/ 33580 h 607018"/>
              <a:gd name="connsiteX4" fmla="*/ 2650210 w 2650210"/>
              <a:gd name="connsiteY4" fmla="*/ 49079 h 60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0210" h="607018">
                <a:moveTo>
                  <a:pt x="0" y="607018"/>
                </a:moveTo>
                <a:cubicBezTo>
                  <a:pt x="524359" y="399082"/>
                  <a:pt x="1048719" y="191146"/>
                  <a:pt x="1472339" y="95573"/>
                </a:cubicBezTo>
                <a:cubicBezTo>
                  <a:pt x="1895959" y="0"/>
                  <a:pt x="2541722" y="33580"/>
                  <a:pt x="2541722" y="33580"/>
                </a:cubicBezTo>
                <a:lnTo>
                  <a:pt x="2541722" y="33580"/>
                </a:lnTo>
                <a:lnTo>
                  <a:pt x="2650210" y="49079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5791200" y="2438400"/>
            <a:ext cx="2895600" cy="369332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(test expression) </a:t>
            </a: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5791200" y="2895600"/>
            <a:ext cx="2895600" cy="1107996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(“a is bigger.”);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5791200" y="4191000"/>
            <a:ext cx="2895600" cy="1477328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err="1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(“b is bigger.”);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9" name="Freeform 18"/>
          <p:cNvSpPr/>
          <p:nvPr/>
        </p:nvSpPr>
        <p:spPr>
          <a:xfrm>
            <a:off x="2355742" y="3146156"/>
            <a:ext cx="3409627" cy="1627322"/>
          </a:xfrm>
          <a:custGeom>
            <a:avLst/>
            <a:gdLst>
              <a:gd name="connsiteX0" fmla="*/ 0 w 3409627"/>
              <a:gd name="connsiteY0" fmla="*/ 1627322 h 1627322"/>
              <a:gd name="connsiteX1" fmla="*/ 666427 w 3409627"/>
              <a:gd name="connsiteY1" fmla="*/ 960895 h 1627322"/>
              <a:gd name="connsiteX2" fmla="*/ 3409627 w 3409627"/>
              <a:gd name="connsiteY2" fmla="*/ 0 h 1627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9627" h="1627322">
                <a:moveTo>
                  <a:pt x="0" y="1627322"/>
                </a:moveTo>
                <a:cubicBezTo>
                  <a:pt x="49078" y="1429718"/>
                  <a:pt x="98156" y="1232115"/>
                  <a:pt x="666427" y="960895"/>
                </a:cubicBezTo>
                <a:cubicBezTo>
                  <a:pt x="1234698" y="689675"/>
                  <a:pt x="2322162" y="344837"/>
                  <a:pt x="3409627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4432515" y="4262034"/>
            <a:ext cx="1317356" cy="511444"/>
          </a:xfrm>
          <a:custGeom>
            <a:avLst/>
            <a:gdLst>
              <a:gd name="connsiteX0" fmla="*/ 0 w 1317356"/>
              <a:gd name="connsiteY0" fmla="*/ 511444 h 511444"/>
              <a:gd name="connsiteX1" fmla="*/ 495946 w 1317356"/>
              <a:gd name="connsiteY1" fmla="*/ 61993 h 511444"/>
              <a:gd name="connsiteX2" fmla="*/ 1317356 w 1317356"/>
              <a:gd name="connsiteY2" fmla="*/ 139485 h 51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7356" h="511444">
                <a:moveTo>
                  <a:pt x="0" y="511444"/>
                </a:moveTo>
                <a:cubicBezTo>
                  <a:pt x="138193" y="317715"/>
                  <a:pt x="276387" y="123986"/>
                  <a:pt x="495946" y="61993"/>
                </a:cubicBezTo>
                <a:cubicBezTo>
                  <a:pt x="715505" y="0"/>
                  <a:pt x="1016430" y="69742"/>
                  <a:pt x="1317356" y="13948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Nested if …. else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possible to include an if...else statement inside the body of another if...else statement.</a:t>
            </a:r>
          </a:p>
          <a:p>
            <a:r>
              <a:rPr lang="en-US" dirty="0" smtClean="0"/>
              <a:t>Here, second condition depend on the top conditions.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2895600" y="3429000"/>
            <a:ext cx="2133600" cy="11430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cond-1</a:t>
            </a:r>
            <a:endParaRPr lang="en-US" dirty="0"/>
          </a:p>
        </p:txBody>
      </p:sp>
      <p:cxnSp>
        <p:nvCxnSpPr>
          <p:cNvPr id="6" name="Straight Connector 5"/>
          <p:cNvCxnSpPr>
            <a:stCxn id="5" idx="0"/>
          </p:cNvCxnSpPr>
          <p:nvPr/>
        </p:nvCxnSpPr>
        <p:spPr>
          <a:xfrm rot="5400000" flipH="1" flipV="1">
            <a:off x="3658394" y="3124200"/>
            <a:ext cx="608806" cy="79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 flipH="1" flipV="1">
            <a:off x="2210594" y="4342606"/>
            <a:ext cx="609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5104606" y="4342606"/>
            <a:ext cx="6096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514600" y="4037012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5044440" y="4037012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04800" y="5638800"/>
            <a:ext cx="14478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block-1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352800" y="5638800"/>
            <a:ext cx="14478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block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362200" y="35814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76800" y="35814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Flowchart: Decision 14"/>
          <p:cNvSpPr/>
          <p:nvPr/>
        </p:nvSpPr>
        <p:spPr>
          <a:xfrm>
            <a:off x="4343400" y="4648200"/>
            <a:ext cx="2133600" cy="11430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cond-3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1447800" y="4648200"/>
            <a:ext cx="2133600" cy="11430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cond-2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553200" y="5638800"/>
            <a:ext cx="1447800" cy="990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True block-2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5400000" flipH="1" flipV="1">
            <a:off x="884714" y="5439886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1066800" y="5256212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6675914" y="5439886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477000" y="5257800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1"/>
            <a:endCxn id="16" idx="3"/>
          </p:cNvCxnSpPr>
          <p:nvPr/>
        </p:nvCxnSpPr>
        <p:spPr>
          <a:xfrm rot="10800000">
            <a:off x="3581400" y="5219700"/>
            <a:ext cx="7620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780314" y="5439886"/>
            <a:ext cx="36576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685800" y="49530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6400800" y="4876800"/>
            <a:ext cx="685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3581400" y="4800600"/>
            <a:ext cx="838200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False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057400" y="3276600"/>
            <a:ext cx="2743200" cy="3124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3276600"/>
            <a:ext cx="2743200" cy="31242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Nested if …. else condition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15000" y="1524000"/>
            <a:ext cx="2895600" cy="369332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(test cond-1)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15000" y="1981200"/>
            <a:ext cx="2895600" cy="3693319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if (test cond-2)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   // True block1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   // False block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770536" y="2033349"/>
            <a:ext cx="2895600" cy="4062651"/>
          </a:xfrm>
          <a:prstGeom prst="rect">
            <a:avLst/>
          </a:prstGeom>
          <a:solidFill>
            <a:srgbClr val="F5F5F5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if (test cond-3)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   // True block2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  else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8B"/>
                </a:solidFill>
                <a:effectLst/>
                <a:latin typeface="Times New Roman" pitchFamily="18" charset="0"/>
                <a:cs typeface="Times New Roman" pitchFamily="18" charset="0"/>
              </a:rPr>
              <a:t>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   // False block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  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8B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>
                <a:solidFill>
                  <a:srgbClr val="00008B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18435" name="Picture 3" descr="F:\IIUC\Slide\c program\ifel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4419600" cy="4648200"/>
          </a:xfrm>
          <a:prstGeom prst="rect">
            <a:avLst/>
          </a:prstGeom>
          <a:noFill/>
        </p:spPr>
      </p:pic>
      <p:sp>
        <p:nvSpPr>
          <p:cNvPr id="11" name="Freeform 10"/>
          <p:cNvSpPr/>
          <p:nvPr/>
        </p:nvSpPr>
        <p:spPr>
          <a:xfrm>
            <a:off x="2588217" y="1720312"/>
            <a:ext cx="2960176" cy="681925"/>
          </a:xfrm>
          <a:custGeom>
            <a:avLst/>
            <a:gdLst>
              <a:gd name="connsiteX0" fmla="*/ 0 w 2960176"/>
              <a:gd name="connsiteY0" fmla="*/ 681925 h 681925"/>
              <a:gd name="connsiteX1" fmla="*/ 1131376 w 2960176"/>
              <a:gd name="connsiteY1" fmla="*/ 123986 h 681925"/>
              <a:gd name="connsiteX2" fmla="*/ 2960176 w 2960176"/>
              <a:gd name="connsiteY2" fmla="*/ 0 h 68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0176" h="681925">
                <a:moveTo>
                  <a:pt x="0" y="681925"/>
                </a:moveTo>
                <a:cubicBezTo>
                  <a:pt x="319006" y="459782"/>
                  <a:pt x="638013" y="237640"/>
                  <a:pt x="1131376" y="123986"/>
                </a:cubicBezTo>
                <a:cubicBezTo>
                  <a:pt x="1624739" y="10332"/>
                  <a:pt x="2292457" y="5166"/>
                  <a:pt x="296017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1921790" y="2464231"/>
            <a:ext cx="3781586" cy="1348352"/>
          </a:xfrm>
          <a:custGeom>
            <a:avLst/>
            <a:gdLst>
              <a:gd name="connsiteX0" fmla="*/ 0 w 3781586"/>
              <a:gd name="connsiteY0" fmla="*/ 1348352 h 1348352"/>
              <a:gd name="connsiteX1" fmla="*/ 2355742 w 3781586"/>
              <a:gd name="connsiteY1" fmla="*/ 433952 h 1348352"/>
              <a:gd name="connsiteX2" fmla="*/ 3781586 w 3781586"/>
              <a:gd name="connsiteY2" fmla="*/ 0 h 134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1586" h="1348352">
                <a:moveTo>
                  <a:pt x="0" y="1348352"/>
                </a:moveTo>
                <a:cubicBezTo>
                  <a:pt x="862739" y="1003514"/>
                  <a:pt x="1725478" y="658677"/>
                  <a:pt x="2355742" y="433952"/>
                </a:cubicBezTo>
                <a:cubicBezTo>
                  <a:pt x="2986006" y="209227"/>
                  <a:pt x="3383796" y="104613"/>
                  <a:pt x="3781586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4648200" y="2157336"/>
            <a:ext cx="712922" cy="2203342"/>
          </a:xfrm>
          <a:custGeom>
            <a:avLst/>
            <a:gdLst>
              <a:gd name="connsiteX0" fmla="*/ 0 w 712922"/>
              <a:gd name="connsiteY0" fmla="*/ 2203342 h 2203342"/>
              <a:gd name="connsiteX1" fmla="*/ 278970 w 712922"/>
              <a:gd name="connsiteY1" fmla="*/ 901484 h 2203342"/>
              <a:gd name="connsiteX2" fmla="*/ 635431 w 712922"/>
              <a:gd name="connsiteY2" fmla="*/ 126569 h 2203342"/>
              <a:gd name="connsiteX3" fmla="*/ 712922 w 712922"/>
              <a:gd name="connsiteY3" fmla="*/ 142067 h 2203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922" h="2203342">
                <a:moveTo>
                  <a:pt x="0" y="2203342"/>
                </a:moveTo>
                <a:cubicBezTo>
                  <a:pt x="86532" y="1725477"/>
                  <a:pt x="173065" y="1247613"/>
                  <a:pt x="278970" y="901484"/>
                </a:cubicBezTo>
                <a:cubicBezTo>
                  <a:pt x="384875" y="555355"/>
                  <a:pt x="563106" y="253138"/>
                  <a:pt x="635431" y="126569"/>
                </a:cubicBezTo>
                <a:cubicBezTo>
                  <a:pt x="707756" y="0"/>
                  <a:pt x="710339" y="71033"/>
                  <a:pt x="712922" y="14206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6" grpId="0" animBg="1"/>
      <p:bldP spid="8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647</Words>
  <Application>Microsoft Office PowerPoint</Application>
  <PresentationFormat>On-screen Show (4:3)</PresentationFormat>
  <Paragraphs>175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Conditions</vt:lpstr>
      <vt:lpstr>Remainder after division (modulo division %) </vt:lpstr>
      <vt:lpstr>Remainder after division (modulo division %) </vt:lpstr>
      <vt:lpstr>Remainder after division (modulo division %) </vt:lpstr>
      <vt:lpstr>if condition </vt:lpstr>
      <vt:lpstr>if …. else condition </vt:lpstr>
      <vt:lpstr>if …. else condition </vt:lpstr>
      <vt:lpstr>Nested if …. else condition</vt:lpstr>
      <vt:lpstr>Nested if …. else condition</vt:lpstr>
      <vt:lpstr>Nested if …. else condition</vt:lpstr>
      <vt:lpstr>if...else Ladder</vt:lpstr>
      <vt:lpstr>if...else Ladder</vt:lpstr>
      <vt:lpstr>if...else Ladder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Conditions</dc:title>
  <dc:creator>User</dc:creator>
  <cp:lastModifiedBy>Windows User</cp:lastModifiedBy>
  <cp:revision>27</cp:revision>
  <dcterms:created xsi:type="dcterms:W3CDTF">2006-08-16T00:00:00Z</dcterms:created>
  <dcterms:modified xsi:type="dcterms:W3CDTF">2020-04-13T13:50:26Z</dcterms:modified>
</cp:coreProperties>
</file>