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-5144"/>
            <a:ext cx="5257800" cy="1376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15-Jul-24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15-Jul-24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3">
                <a:lumMod val="60000"/>
                <a:lumOff val="40000"/>
              </a:schemeClr>
            </a:gs>
            <a:gs pos="49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4854" y="475074"/>
            <a:ext cx="383429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664" y="1403858"/>
            <a:ext cx="812667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5318" y="6280355"/>
            <a:ext cx="274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5000" y="1752600"/>
            <a:ext cx="5638165" cy="3334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" algn="ctr">
              <a:lnSpc>
                <a:spcPct val="1163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Data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Structures</a:t>
            </a:r>
            <a:br>
              <a:rPr lang="en-US" sz="3200" b="1" spc="-5" dirty="0">
                <a:latin typeface="Arial"/>
                <a:cs typeface="Arial"/>
              </a:rPr>
            </a:br>
            <a:r>
              <a:rPr lang="en-US" sz="2000" b="1" spc="-5" dirty="0">
                <a:latin typeface="Arial"/>
                <a:cs typeface="Arial"/>
              </a:rPr>
              <a:t>Chapter 2</a:t>
            </a:r>
          </a:p>
          <a:p>
            <a:pPr marL="12700" marR="5080" indent="6985" algn="ctr">
              <a:lnSpc>
                <a:spcPct val="116300"/>
              </a:lnSpc>
              <a:spcBef>
                <a:spcPts val="100"/>
              </a:spcBef>
            </a:pPr>
            <a:r>
              <a:rPr lang="en-US" sz="2800" b="1" spc="-5" dirty="0">
                <a:latin typeface="Arial"/>
                <a:cs typeface="Arial"/>
              </a:rPr>
              <a:t>Preliminaries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lang="en-US" sz="2000" spc="-10" dirty="0">
                <a:latin typeface="Arial MT"/>
                <a:cs typeface="Arial MT"/>
              </a:rPr>
              <a:t>Presented by</a:t>
            </a: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lang="en-US" sz="2400" b="1" spc="-10" dirty="0">
                <a:latin typeface="Arial MT"/>
                <a:cs typeface="Arial MT"/>
              </a:rPr>
              <a:t>Asmaul Hosna Sadika</a:t>
            </a: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lang="en-US" sz="2000" spc="-10" dirty="0">
                <a:latin typeface="Arial MT"/>
                <a:cs typeface="Arial MT"/>
              </a:rPr>
              <a:t>Adjunct Faculty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Dept.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CSE,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IIUC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3690" y="0"/>
            <a:ext cx="1941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Flowchart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825" y="624840"/>
            <a:ext cx="7618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graphical</a:t>
            </a:r>
            <a:r>
              <a:rPr sz="2000" i="1" spc="1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representation</a:t>
            </a:r>
            <a:r>
              <a:rPr sz="2000" i="1" spc="12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algorithm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flowchart</a:t>
            </a:r>
            <a:r>
              <a:rPr sz="2000" spc="-5" dirty="0">
                <a:latin typeface="Arial MT"/>
                <a:cs typeface="Arial MT"/>
              </a:rPr>
              <a:t>.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flowchart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above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algorithm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following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flowchart: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8312" y="1447800"/>
            <a:ext cx="5314949" cy="5114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365318" y="6280355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585" y="574293"/>
            <a:ext cx="491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90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374892"/>
            <a:ext cx="7404100" cy="192976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three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types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logic,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flow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endParaRPr sz="2400">
              <a:latin typeface="Arial MT"/>
              <a:cs typeface="Arial MT"/>
            </a:endParaRPr>
          </a:p>
          <a:p>
            <a:pPr marL="407034" indent="-394970">
              <a:lnSpc>
                <a:spcPct val="100000"/>
              </a:lnSpc>
              <a:spcBef>
                <a:spcPts val="515"/>
              </a:spcBef>
              <a:buAutoNum type="alphaLcPeriod"/>
              <a:tabLst>
                <a:tab pos="407670" algn="l"/>
              </a:tabLst>
            </a:pPr>
            <a:r>
              <a:rPr sz="2800" spc="-10" dirty="0">
                <a:latin typeface="Arial MT"/>
                <a:cs typeface="Arial MT"/>
              </a:rPr>
              <a:t>Sequence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logic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sequential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flow</a:t>
            </a:r>
            <a:endParaRPr sz="2800">
              <a:latin typeface="Arial MT"/>
              <a:cs typeface="Arial MT"/>
            </a:endParaRPr>
          </a:p>
          <a:p>
            <a:pPr marL="407034" indent="-394970">
              <a:lnSpc>
                <a:spcPct val="100000"/>
              </a:lnSpc>
              <a:spcBef>
                <a:spcPts val="540"/>
              </a:spcBef>
              <a:buAutoNum type="alphaLcPeriod"/>
              <a:tabLst>
                <a:tab pos="407670" algn="l"/>
              </a:tabLst>
            </a:pPr>
            <a:r>
              <a:rPr sz="2800" spc="-10" dirty="0">
                <a:latin typeface="Arial MT"/>
                <a:cs typeface="Arial MT"/>
              </a:rPr>
              <a:t>Selection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logic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conditional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flow</a:t>
            </a:r>
            <a:endParaRPr sz="2800">
              <a:latin typeface="Arial MT"/>
              <a:cs typeface="Arial MT"/>
            </a:endParaRPr>
          </a:p>
          <a:p>
            <a:pPr marL="387350" indent="-375285">
              <a:lnSpc>
                <a:spcPct val="100000"/>
              </a:lnSpc>
              <a:spcBef>
                <a:spcPts val="540"/>
              </a:spcBef>
              <a:buAutoNum type="alphaLcPeriod"/>
              <a:tabLst>
                <a:tab pos="387985" algn="l"/>
              </a:tabLst>
            </a:pPr>
            <a:r>
              <a:rPr sz="2800" spc="-5" dirty="0">
                <a:latin typeface="Arial MT"/>
                <a:cs typeface="Arial MT"/>
              </a:rPr>
              <a:t>Iteration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logic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repetitive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flow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663" y="344106"/>
            <a:ext cx="6606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Sequence</a:t>
            </a:r>
            <a:r>
              <a:rPr spc="-35" dirty="0"/>
              <a:t> </a:t>
            </a:r>
            <a:r>
              <a:rPr spc="-10" dirty="0"/>
              <a:t>Logic</a:t>
            </a:r>
            <a:r>
              <a:rPr spc="-35" dirty="0"/>
              <a:t> </a:t>
            </a:r>
            <a:r>
              <a:rPr spc="-5" dirty="0"/>
              <a:t>(Sequential</a:t>
            </a:r>
            <a:r>
              <a:rPr spc="-25" dirty="0"/>
              <a:t> </a:t>
            </a:r>
            <a:r>
              <a:rPr spc="-5" dirty="0"/>
              <a:t>Flow)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069" y="1082040"/>
            <a:ext cx="813054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130" marR="5080" indent="-393065" algn="just">
              <a:lnSpc>
                <a:spcPct val="100000"/>
              </a:lnSpc>
              <a:spcBef>
                <a:spcPts val="100"/>
              </a:spcBef>
              <a:buSzPct val="60000"/>
              <a:buFont typeface="Segoe UI Symbol"/>
              <a:buChar char="❑"/>
              <a:tabLst>
                <a:tab pos="405765" algn="l"/>
              </a:tabLst>
            </a:pPr>
            <a:r>
              <a:rPr sz="2000" spc="-5" dirty="0">
                <a:latin typeface="Arial MT"/>
                <a:cs typeface="Arial MT"/>
              </a:rPr>
              <a:t>Unless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instructions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given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contrary,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modules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executed in the obvious </a:t>
            </a:r>
            <a:r>
              <a:rPr sz="2000" dirty="0">
                <a:latin typeface="Arial MT"/>
                <a:cs typeface="Arial MT"/>
              </a:rPr>
              <a:t>sequence.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sequence may </a:t>
            </a:r>
            <a:r>
              <a:rPr sz="2000" spc="-5" dirty="0">
                <a:latin typeface="Arial MT"/>
                <a:cs typeface="Arial MT"/>
              </a:rPr>
              <a:t>be presented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explicitly, by </a:t>
            </a:r>
            <a:r>
              <a:rPr sz="2000" dirty="0">
                <a:latin typeface="Arial MT"/>
                <a:cs typeface="Arial MT"/>
              </a:rPr>
              <a:t>means </a:t>
            </a:r>
            <a:r>
              <a:rPr sz="2000" spc="-5" dirty="0">
                <a:latin typeface="Arial MT"/>
                <a:cs typeface="Arial MT"/>
              </a:rPr>
              <a:t>of numbered </a:t>
            </a:r>
            <a:r>
              <a:rPr sz="2000" dirty="0">
                <a:latin typeface="Arial MT"/>
                <a:cs typeface="Arial MT"/>
              </a:rPr>
              <a:t>steps, </a:t>
            </a:r>
            <a:r>
              <a:rPr sz="2000" spc="-5" dirty="0">
                <a:latin typeface="Arial MT"/>
                <a:cs typeface="Arial MT"/>
              </a:rPr>
              <a:t>or implicitly, by the order in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which the </a:t>
            </a:r>
            <a:r>
              <a:rPr sz="2000" dirty="0">
                <a:latin typeface="Arial MT"/>
                <a:cs typeface="Arial MT"/>
              </a:rPr>
              <a:t>modules </a:t>
            </a:r>
            <a:r>
              <a:rPr sz="2000" spc="-5" dirty="0">
                <a:latin typeface="Arial MT"/>
                <a:cs typeface="Arial MT"/>
              </a:rPr>
              <a:t>arc written. </a:t>
            </a:r>
            <a:r>
              <a:rPr sz="2000" dirty="0">
                <a:latin typeface="Arial MT"/>
                <a:cs typeface="Arial MT"/>
              </a:rPr>
              <a:t>Most </a:t>
            </a:r>
            <a:r>
              <a:rPr sz="2000" spc="-5" dirty="0">
                <a:latin typeface="Arial MT"/>
                <a:cs typeface="Arial MT"/>
              </a:rPr>
              <a:t>processing, even of </a:t>
            </a:r>
            <a:r>
              <a:rPr sz="2000" dirty="0">
                <a:latin typeface="Arial MT"/>
                <a:cs typeface="Arial MT"/>
              </a:rPr>
              <a:t>complex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problems,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generally follow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 elementary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flow pattern.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5987" y="2870730"/>
            <a:ext cx="3876210" cy="33300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334" y="344106"/>
            <a:ext cx="6672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Selection</a:t>
            </a:r>
            <a:r>
              <a:rPr spc="-35" dirty="0"/>
              <a:t> </a:t>
            </a:r>
            <a:r>
              <a:rPr spc="-10" dirty="0"/>
              <a:t>Logic</a:t>
            </a:r>
            <a:r>
              <a:rPr spc="-35" dirty="0"/>
              <a:t> </a:t>
            </a:r>
            <a:r>
              <a:rPr spc="-5" dirty="0"/>
              <a:t>(Conditional</a:t>
            </a:r>
            <a:r>
              <a:rPr spc="-25" dirty="0"/>
              <a:t> </a:t>
            </a:r>
            <a:r>
              <a:rPr spc="-5" dirty="0"/>
              <a:t>Flow)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83055"/>
            <a:ext cx="8077200" cy="2938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Selection logic employs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number of </a:t>
            </a:r>
            <a:r>
              <a:rPr sz="1800" dirty="0">
                <a:latin typeface="Arial MT"/>
                <a:cs typeface="Arial MT"/>
              </a:rPr>
              <a:t>conditions </a:t>
            </a:r>
            <a:r>
              <a:rPr sz="1800" spc="-5" dirty="0">
                <a:latin typeface="Arial MT"/>
                <a:cs typeface="Arial MT"/>
              </a:rPr>
              <a:t>which lead to </a:t>
            </a:r>
            <a:r>
              <a:rPr sz="1800" dirty="0">
                <a:latin typeface="Arial MT"/>
                <a:cs typeface="Arial MT"/>
              </a:rPr>
              <a:t>a selection </a:t>
            </a:r>
            <a:r>
              <a:rPr sz="1800" spc="-5" dirty="0">
                <a:latin typeface="Arial MT"/>
                <a:cs typeface="Arial MT"/>
              </a:rPr>
              <a:t>of one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several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alternative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modules.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structures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logic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conditional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structures</a:t>
            </a:r>
            <a:r>
              <a:rPr sz="1800" spc="2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structures.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2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conditional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 three types, which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discussed below.</a:t>
            </a:r>
            <a:endParaRPr sz="1800">
              <a:latin typeface="Arial MT"/>
              <a:cs typeface="Arial MT"/>
            </a:endParaRPr>
          </a:p>
          <a:p>
            <a:pPr marL="469900" marR="2872740" indent="-457200" algn="just">
              <a:lnSpc>
                <a:spcPct val="107300"/>
              </a:lnSpc>
              <a:spcBef>
                <a:spcPts val="229"/>
              </a:spcBef>
            </a:pPr>
            <a:r>
              <a:rPr sz="2000" spc="-5" dirty="0">
                <a:latin typeface="Arial MT"/>
                <a:cs typeface="Arial MT"/>
              </a:rPr>
              <a:t>i) </a:t>
            </a:r>
            <a:r>
              <a:rPr sz="2000" b="1" spc="-5" dirty="0">
                <a:latin typeface="Arial"/>
                <a:cs typeface="Arial"/>
              </a:rPr>
              <a:t>Single alternative: </a:t>
            </a:r>
            <a:r>
              <a:rPr sz="1800" spc="-5" dirty="0">
                <a:latin typeface="Arial MT"/>
                <a:cs typeface="Arial MT"/>
              </a:rPr>
              <a:t>This </a:t>
            </a:r>
            <a:r>
              <a:rPr sz="1800" dirty="0">
                <a:latin typeface="Arial MT"/>
                <a:cs typeface="Arial MT"/>
              </a:rPr>
              <a:t>structure </a:t>
            </a:r>
            <a:r>
              <a:rPr sz="1800" spc="-5" dirty="0">
                <a:latin typeface="Arial MT"/>
                <a:cs typeface="Arial MT"/>
              </a:rPr>
              <a:t>has the form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condition,</a:t>
            </a:r>
            <a:r>
              <a:rPr sz="1800" spc="-5" dirty="0">
                <a:latin typeface="Arial MT"/>
                <a:cs typeface="Arial MT"/>
              </a:rPr>
              <a:t> then:</a:t>
            </a:r>
            <a:endParaRPr sz="1800">
              <a:latin typeface="Arial MT"/>
              <a:cs typeface="Arial MT"/>
            </a:endParaRPr>
          </a:p>
          <a:p>
            <a:pPr marL="469900" marR="5671185" indent="457200" algn="just">
              <a:lnSpc>
                <a:spcPct val="100699"/>
              </a:lnSpc>
              <a:spcBef>
                <a:spcPts val="35"/>
              </a:spcBef>
            </a:pPr>
            <a:r>
              <a:rPr sz="1800" spc="-5" dirty="0">
                <a:latin typeface="Arial MT"/>
                <a:cs typeface="Arial MT"/>
              </a:rPr>
              <a:t>[Module A]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[End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structure]</a:t>
            </a:r>
            <a:endParaRPr sz="1800">
              <a:latin typeface="Arial MT"/>
              <a:cs typeface="Arial MT"/>
            </a:endParaRPr>
          </a:p>
          <a:p>
            <a:pPr marL="12700" marR="8890" algn="just">
              <a:lnSpc>
                <a:spcPct val="101400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Here, if the </a:t>
            </a:r>
            <a:r>
              <a:rPr sz="1800" dirty="0">
                <a:latin typeface="Arial MT"/>
                <a:cs typeface="Arial MT"/>
              </a:rPr>
              <a:t>condition </a:t>
            </a:r>
            <a:r>
              <a:rPr sz="1800" spc="-5" dirty="0">
                <a:latin typeface="Arial MT"/>
                <a:cs typeface="Arial MT"/>
              </a:rPr>
              <a:t>is TRUE, then </a:t>
            </a:r>
            <a:r>
              <a:rPr sz="1800" dirty="0">
                <a:latin typeface="Arial MT"/>
                <a:cs typeface="Arial MT"/>
              </a:rPr>
              <a:t>Module A </a:t>
            </a:r>
            <a:r>
              <a:rPr sz="1800" spc="-5" dirty="0">
                <a:latin typeface="Arial MT"/>
                <a:cs typeface="Arial MT"/>
              </a:rPr>
              <a:t>is executed, otherwise, </a:t>
            </a:r>
            <a:r>
              <a:rPr sz="1800" dirty="0">
                <a:latin typeface="Arial MT"/>
                <a:cs typeface="Arial MT"/>
              </a:rPr>
              <a:t>Module A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skipped</a:t>
            </a:r>
            <a:r>
              <a:rPr sz="1800" spc="-5" dirty="0">
                <a:latin typeface="Arial MT"/>
                <a:cs typeface="Arial MT"/>
              </a:rPr>
              <a:t> and </a:t>
            </a:r>
            <a:r>
              <a:rPr sz="1800" dirty="0">
                <a:latin typeface="Arial MT"/>
                <a:cs typeface="Arial MT"/>
              </a:rPr>
              <a:t>control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transfers to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next </a:t>
            </a:r>
            <a:r>
              <a:rPr sz="1800" dirty="0">
                <a:latin typeface="Arial MT"/>
                <a:cs typeface="Arial MT"/>
              </a:rPr>
              <a:t>step</a:t>
            </a:r>
            <a:r>
              <a:rPr sz="1800" spc="-5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algorithm.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12" y="4114800"/>
            <a:ext cx="8791574" cy="24383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334" y="132174"/>
            <a:ext cx="6672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Selection</a:t>
            </a:r>
            <a:r>
              <a:rPr spc="-35" dirty="0"/>
              <a:t> </a:t>
            </a:r>
            <a:r>
              <a:rPr spc="-10" dirty="0"/>
              <a:t>Logic</a:t>
            </a:r>
            <a:r>
              <a:rPr spc="-35" dirty="0"/>
              <a:t> </a:t>
            </a:r>
            <a:r>
              <a:rPr spc="-5" dirty="0"/>
              <a:t>(Conditional</a:t>
            </a:r>
            <a:r>
              <a:rPr spc="-25" dirty="0"/>
              <a:t> </a:t>
            </a:r>
            <a:r>
              <a:rPr spc="-5" dirty="0"/>
              <a:t>Flow)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887" y="671337"/>
            <a:ext cx="8215630" cy="56343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2745" indent="-241935">
              <a:lnSpc>
                <a:spcPct val="100000"/>
              </a:lnSpc>
              <a:spcBef>
                <a:spcPts val="340"/>
              </a:spcBef>
              <a:buFont typeface="Arial MT"/>
              <a:buAutoNum type="romanLcParenR" startAt="2"/>
              <a:tabLst>
                <a:tab pos="373380" algn="l"/>
              </a:tabLst>
            </a:pPr>
            <a:r>
              <a:rPr sz="1800" b="1" spc="-5" dirty="0">
                <a:latin typeface="Arial"/>
                <a:cs typeface="Arial"/>
              </a:rPr>
              <a:t>Double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alternative: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</a:t>
            </a:r>
            <a:endParaRPr sz="1800">
              <a:latin typeface="Arial MT"/>
              <a:cs typeface="Arial MT"/>
            </a:endParaRPr>
          </a:p>
          <a:p>
            <a:pPr marL="870585" marR="6072505" indent="-281940">
              <a:lnSpc>
                <a:spcPct val="103299"/>
              </a:lnSpc>
              <a:spcBef>
                <a:spcPts val="150"/>
              </a:spcBef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condition,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then: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[Module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A]</a:t>
            </a:r>
            <a:endParaRPr sz="1600">
              <a:latin typeface="Arial MT"/>
              <a:cs typeface="Arial MT"/>
            </a:endParaRPr>
          </a:p>
          <a:p>
            <a:pPr marL="58864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Else:</a:t>
            </a:r>
            <a:endParaRPr sz="1600">
              <a:latin typeface="Arial MT"/>
              <a:cs typeface="Arial MT"/>
            </a:endParaRPr>
          </a:p>
          <a:p>
            <a:pPr marL="588645" marR="5904230" indent="281305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[Module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B]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[End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structure]</a:t>
            </a:r>
            <a:endParaRPr sz="1600">
              <a:latin typeface="Arial MT"/>
              <a:cs typeface="Arial MT"/>
            </a:endParaRPr>
          </a:p>
          <a:p>
            <a:pPr marL="131445" marR="31750">
              <a:lnSpc>
                <a:spcPct val="100499"/>
              </a:lnSpc>
              <a:spcBef>
                <a:spcPts val="340"/>
              </a:spcBef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logic,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condition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TRUE,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Module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executed;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FALSE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Module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</a:t>
            </a:r>
            <a:r>
              <a:rPr sz="1600" spc="-5" dirty="0">
                <a:latin typeface="Arial MT"/>
                <a:cs typeface="Arial MT"/>
              </a:rPr>
              <a:t> is executed.</a:t>
            </a:r>
            <a:endParaRPr sz="1600">
              <a:latin typeface="Arial MT"/>
              <a:cs typeface="Arial MT"/>
            </a:endParaRPr>
          </a:p>
          <a:p>
            <a:pPr marL="423545" indent="-292735">
              <a:lnSpc>
                <a:spcPct val="100000"/>
              </a:lnSpc>
              <a:spcBef>
                <a:spcPts val="385"/>
              </a:spcBef>
              <a:buFont typeface="Arial MT"/>
              <a:buAutoNum type="romanLcParenR" startAt="3"/>
              <a:tabLst>
                <a:tab pos="424180" algn="l"/>
              </a:tabLst>
            </a:pPr>
            <a:r>
              <a:rPr sz="1800" b="1" dirty="0">
                <a:latin typeface="Arial"/>
                <a:cs typeface="Arial"/>
              </a:rPr>
              <a:t>Multiple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alternatives: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form:</a:t>
            </a:r>
            <a:endParaRPr sz="1800">
              <a:latin typeface="Arial MT"/>
              <a:cs typeface="Arial MT"/>
            </a:endParaRPr>
          </a:p>
          <a:p>
            <a:pPr marL="870585" marR="5824220" indent="-281940">
              <a:lnSpc>
                <a:spcPct val="103299"/>
              </a:lnSpc>
              <a:spcBef>
                <a:spcPts val="165"/>
              </a:spcBef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condition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(1)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then: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[Module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</a:t>
            </a:r>
            <a:r>
              <a:rPr sz="1575" spc="7" baseline="-31746" dirty="0">
                <a:latin typeface="Arial MT"/>
                <a:cs typeface="Arial MT"/>
              </a:rPr>
              <a:t>1</a:t>
            </a:r>
            <a:r>
              <a:rPr sz="1600" spc="5" dirty="0">
                <a:latin typeface="Arial MT"/>
                <a:cs typeface="Arial MT"/>
              </a:rPr>
              <a:t>]</a:t>
            </a:r>
            <a:endParaRPr sz="1600">
              <a:latin typeface="Arial MT"/>
              <a:cs typeface="Arial MT"/>
            </a:endParaRPr>
          </a:p>
          <a:p>
            <a:pPr marL="870585" marR="5384800" indent="-281940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Else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condition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(2)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then: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[Module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</a:t>
            </a:r>
            <a:r>
              <a:rPr sz="1575" spc="7" baseline="-31746" dirty="0">
                <a:latin typeface="Arial MT"/>
                <a:cs typeface="Arial MT"/>
              </a:rPr>
              <a:t>2</a:t>
            </a:r>
            <a:r>
              <a:rPr sz="1600" spc="5" dirty="0">
                <a:latin typeface="Arial MT"/>
                <a:cs typeface="Arial MT"/>
              </a:rPr>
              <a:t>]</a:t>
            </a:r>
            <a:endParaRPr sz="1600">
              <a:latin typeface="Arial MT"/>
              <a:cs typeface="Arial MT"/>
            </a:endParaRPr>
          </a:p>
          <a:p>
            <a:pPr marL="58864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........</a:t>
            </a:r>
            <a:endParaRPr sz="1600">
              <a:latin typeface="Arial MT"/>
              <a:cs typeface="Arial MT"/>
            </a:endParaRPr>
          </a:p>
          <a:p>
            <a:pPr marL="870585" marR="5284470" indent="-281940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Else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Condition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(M)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then: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[Module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</a:t>
            </a:r>
            <a:r>
              <a:rPr sz="1575" spc="7" baseline="-31746" dirty="0">
                <a:latin typeface="Arial MT"/>
                <a:cs typeface="Arial MT"/>
              </a:rPr>
              <a:t>M</a:t>
            </a:r>
            <a:r>
              <a:rPr sz="1600" spc="5" dirty="0">
                <a:latin typeface="Arial MT"/>
                <a:cs typeface="Arial MT"/>
              </a:rPr>
              <a:t>]</a:t>
            </a:r>
            <a:endParaRPr sz="1600">
              <a:latin typeface="Arial MT"/>
              <a:cs typeface="Arial MT"/>
            </a:endParaRPr>
          </a:p>
          <a:p>
            <a:pPr marL="58864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Arial MT"/>
                <a:cs typeface="Arial MT"/>
              </a:rPr>
              <a:t>Else:</a:t>
            </a:r>
            <a:endParaRPr sz="1600">
              <a:latin typeface="Arial MT"/>
              <a:cs typeface="Arial MT"/>
            </a:endParaRPr>
          </a:p>
          <a:p>
            <a:pPr marL="588645" marR="5904230" indent="281305">
              <a:lnSpc>
                <a:spcPct val="101600"/>
              </a:lnSpc>
            </a:pPr>
            <a:r>
              <a:rPr sz="1600" spc="-5" dirty="0">
                <a:latin typeface="Arial MT"/>
                <a:cs typeface="Arial MT"/>
              </a:rPr>
              <a:t>[Module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B]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[End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structure]</a:t>
            </a:r>
            <a:endParaRPr sz="1600">
              <a:latin typeface="Arial MT"/>
              <a:cs typeface="Arial MT"/>
            </a:endParaRPr>
          </a:p>
          <a:p>
            <a:pPr marL="131445" marR="17780" indent="-106680" algn="just">
              <a:lnSpc>
                <a:spcPct val="98800"/>
              </a:lnSpc>
              <a:spcBef>
                <a:spcPts val="335"/>
              </a:spcBef>
            </a:pPr>
            <a:r>
              <a:rPr sz="1400" spc="-100" dirty="0">
                <a:latin typeface="Segoe UI Symbol"/>
                <a:cs typeface="Segoe UI Symbol"/>
              </a:rPr>
              <a:t>□</a:t>
            </a:r>
            <a:r>
              <a:rPr sz="1400" spc="-1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logic of this </a:t>
            </a:r>
            <a:r>
              <a:rPr sz="1400" dirty="0">
                <a:latin typeface="Arial MT"/>
                <a:cs typeface="Arial MT"/>
              </a:rPr>
              <a:t>structure </a:t>
            </a:r>
            <a:r>
              <a:rPr sz="1400" spc="-5" dirty="0">
                <a:latin typeface="Arial MT"/>
                <a:cs typeface="Arial MT"/>
              </a:rPr>
              <a:t>allows only one of the </a:t>
            </a:r>
            <a:r>
              <a:rPr sz="1400" dirty="0">
                <a:latin typeface="Arial MT"/>
                <a:cs typeface="Arial MT"/>
              </a:rPr>
              <a:t>modules </a:t>
            </a:r>
            <a:r>
              <a:rPr sz="1400" spc="-5" dirty="0">
                <a:latin typeface="Arial MT"/>
                <a:cs typeface="Arial MT"/>
              </a:rPr>
              <a:t>to be executed. If the </a:t>
            </a:r>
            <a:r>
              <a:rPr sz="1400" dirty="0">
                <a:latin typeface="Arial MT"/>
                <a:cs typeface="Arial MT"/>
              </a:rPr>
              <a:t>condition (1) </a:t>
            </a:r>
            <a:r>
              <a:rPr sz="1400" spc="-5" dirty="0">
                <a:latin typeface="Arial MT"/>
                <a:cs typeface="Arial MT"/>
              </a:rPr>
              <a:t>is TRUE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then </a:t>
            </a:r>
            <a:r>
              <a:rPr sz="1400" dirty="0">
                <a:latin typeface="Arial MT"/>
                <a:cs typeface="Arial MT"/>
              </a:rPr>
              <a:t>Module </a:t>
            </a:r>
            <a:r>
              <a:rPr sz="1400" spc="10" dirty="0">
                <a:latin typeface="Arial MT"/>
                <a:cs typeface="Arial MT"/>
              </a:rPr>
              <a:t>A</a:t>
            </a:r>
            <a:r>
              <a:rPr sz="1350" spc="15" baseline="-33950" dirty="0">
                <a:latin typeface="Arial MT"/>
                <a:cs typeface="Arial MT"/>
              </a:rPr>
              <a:t>1 </a:t>
            </a:r>
            <a:r>
              <a:rPr sz="1400" spc="-5" dirty="0">
                <a:latin typeface="Arial MT"/>
                <a:cs typeface="Arial MT"/>
              </a:rPr>
              <a:t>is executed, if it is false then </a:t>
            </a:r>
            <a:r>
              <a:rPr sz="1400" dirty="0">
                <a:latin typeface="Arial MT"/>
                <a:cs typeface="Arial MT"/>
              </a:rPr>
              <a:t>condition (2)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checked </a:t>
            </a:r>
            <a:r>
              <a:rPr sz="1400" spc="-5" dirty="0">
                <a:latin typeface="Arial MT"/>
                <a:cs typeface="Arial MT"/>
              </a:rPr>
              <a:t>and if it is TRUE, then </a:t>
            </a:r>
            <a:r>
              <a:rPr sz="1400" dirty="0">
                <a:latin typeface="Arial MT"/>
                <a:cs typeface="Arial MT"/>
              </a:rPr>
              <a:t>Module </a:t>
            </a:r>
            <a:r>
              <a:rPr sz="1400" spc="40" dirty="0">
                <a:latin typeface="Arial MT"/>
                <a:cs typeface="Arial MT"/>
              </a:rPr>
              <a:t>A</a:t>
            </a:r>
            <a:r>
              <a:rPr sz="1350" spc="60" baseline="-33950" dirty="0">
                <a:latin typeface="Arial MT"/>
                <a:cs typeface="Arial MT"/>
              </a:rPr>
              <a:t>2 </a:t>
            </a:r>
            <a:r>
              <a:rPr sz="1350" spc="67" baseline="-339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executed, and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5" dirty="0">
                <a:latin typeface="Arial MT"/>
                <a:cs typeface="Arial MT"/>
              </a:rPr>
              <a:t> on. If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 the </a:t>
            </a:r>
            <a:r>
              <a:rPr sz="1400" dirty="0">
                <a:latin typeface="Arial MT"/>
                <a:cs typeface="Arial MT"/>
              </a:rPr>
              <a:t>conditions</a:t>
            </a:r>
            <a:r>
              <a:rPr sz="1400" spc="-5" dirty="0">
                <a:latin typeface="Arial MT"/>
                <a:cs typeface="Arial MT"/>
              </a:rPr>
              <a:t> are FALSE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then </a:t>
            </a:r>
            <a:r>
              <a:rPr sz="1400" dirty="0">
                <a:latin typeface="Arial MT"/>
                <a:cs typeface="Arial MT"/>
              </a:rPr>
              <a:t>Module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5" dirty="0">
                <a:latin typeface="Arial MT"/>
                <a:cs typeface="Arial MT"/>
              </a:rPr>
              <a:t> is executed.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14" y="208374"/>
            <a:ext cx="37642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Quadratic</a:t>
            </a:r>
            <a:r>
              <a:rPr spc="-90" dirty="0"/>
              <a:t> </a:t>
            </a:r>
            <a:r>
              <a:rPr spc="-5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09" y="777240"/>
            <a:ext cx="8316595" cy="5457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marR="177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Algorithm: </a:t>
            </a:r>
            <a:r>
              <a:rPr sz="2000" dirty="0">
                <a:latin typeface="Arial MT"/>
                <a:cs typeface="Arial MT"/>
              </a:rPr>
              <a:t>(Quadratic </a:t>
            </a:r>
            <a:r>
              <a:rPr sz="2000" spc="-5" dirty="0">
                <a:latin typeface="Arial MT"/>
                <a:cs typeface="Arial MT"/>
              </a:rPr>
              <a:t>Equation) This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algorithm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inputs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coefficients </a:t>
            </a:r>
            <a:r>
              <a:rPr sz="2000" spc="-5" dirty="0">
                <a:latin typeface="Arial MT"/>
                <a:cs typeface="Arial MT"/>
              </a:rPr>
              <a:t>A,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quadratic equation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outputs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real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solutions,</a:t>
            </a:r>
            <a:r>
              <a:rPr sz="2000" spc="-5" dirty="0">
                <a:latin typeface="Arial MT"/>
                <a:cs typeface="Arial MT"/>
              </a:rPr>
              <a:t> if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any.</a:t>
            </a:r>
            <a:endParaRPr sz="2000" dirty="0">
              <a:latin typeface="Arial MT"/>
              <a:cs typeface="Arial MT"/>
            </a:endParaRPr>
          </a:p>
          <a:p>
            <a:pPr marL="245745" marR="5215255">
              <a:lnSpc>
                <a:spcPct val="115599"/>
              </a:lnSpc>
              <a:spcBef>
                <a:spcPts val="25"/>
              </a:spcBef>
            </a:pPr>
            <a:r>
              <a:rPr sz="2000" spc="-5" dirty="0">
                <a:latin typeface="Arial MT"/>
                <a:cs typeface="Arial MT"/>
              </a:rPr>
              <a:t>Step 1. Read: A, B, C.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Step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D:=</a:t>
            </a:r>
            <a:r>
              <a:rPr sz="2000" spc="20" dirty="0">
                <a:latin typeface="Arial MT"/>
                <a:cs typeface="Arial MT"/>
              </a:rPr>
              <a:t>B</a:t>
            </a:r>
            <a:r>
              <a:rPr sz="1950" spc="30" baseline="32051" dirty="0">
                <a:latin typeface="Arial MT"/>
                <a:cs typeface="Arial MT"/>
              </a:rPr>
              <a:t>2</a:t>
            </a:r>
            <a:r>
              <a:rPr sz="1950" spc="270" baseline="32051" dirty="0">
                <a:latin typeface="Arial MT"/>
                <a:cs typeface="Arial MT"/>
              </a:rPr>
              <a:t> </a:t>
            </a:r>
            <a:r>
              <a:rPr sz="2000" dirty="0">
                <a:latin typeface="MS PGothic"/>
                <a:cs typeface="MS PGothic"/>
              </a:rPr>
              <a:t>‑</a:t>
            </a:r>
            <a:r>
              <a:rPr sz="2000" spc="-70" dirty="0">
                <a:latin typeface="MS PGothic"/>
                <a:cs typeface="MS PGothic"/>
              </a:rPr>
              <a:t> </a:t>
            </a:r>
            <a:r>
              <a:rPr sz="2000" spc="-5" dirty="0">
                <a:latin typeface="Arial MT"/>
                <a:cs typeface="Arial MT"/>
              </a:rPr>
              <a:t>4AC.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Step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3.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&gt;</a:t>
            </a:r>
            <a:r>
              <a:rPr sz="2000" spc="-5" dirty="0">
                <a:latin typeface="Arial MT"/>
                <a:cs typeface="Arial MT"/>
              </a:rPr>
              <a:t>0,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then:</a:t>
            </a:r>
            <a:endParaRPr sz="2000" dirty="0">
              <a:latin typeface="Arial MT"/>
              <a:cs typeface="Arial MT"/>
            </a:endParaRPr>
          </a:p>
          <a:p>
            <a:pPr marL="1160145">
              <a:lnSpc>
                <a:spcPct val="100000"/>
              </a:lnSpc>
              <a:spcBef>
                <a:spcPts val="375"/>
              </a:spcBef>
            </a:pPr>
            <a:r>
              <a:rPr sz="2000" dirty="0">
                <a:latin typeface="Arial MT"/>
                <a:cs typeface="Arial MT"/>
              </a:rPr>
              <a:t>(a)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X1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:=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(</a:t>
            </a:r>
            <a:r>
              <a:rPr sz="2000" spc="5" dirty="0">
                <a:latin typeface="MS PGothic"/>
                <a:cs typeface="MS PGothic"/>
              </a:rPr>
              <a:t>‑</a:t>
            </a:r>
            <a:r>
              <a:rPr sz="2000" spc="5" dirty="0">
                <a:latin typeface="Arial MT"/>
                <a:cs typeface="Arial MT"/>
              </a:rPr>
              <a:t>B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√D)/2A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X2:=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(</a:t>
            </a:r>
            <a:r>
              <a:rPr sz="2000" spc="10" dirty="0">
                <a:latin typeface="MS PGothic"/>
                <a:cs typeface="MS PGothic"/>
              </a:rPr>
              <a:t>‑</a:t>
            </a:r>
            <a:r>
              <a:rPr sz="2000" spc="10" dirty="0">
                <a:latin typeface="Arial MT"/>
                <a:cs typeface="Arial MT"/>
              </a:rPr>
              <a:t>B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MS PGothic"/>
                <a:cs typeface="MS PGothic"/>
              </a:rPr>
              <a:t>‑</a:t>
            </a:r>
            <a:r>
              <a:rPr sz="2000" spc="-5" dirty="0">
                <a:latin typeface="Arial MT"/>
                <a:cs typeface="Arial MT"/>
              </a:rPr>
              <a:t>√D)/2A.</a:t>
            </a:r>
            <a:endParaRPr sz="2000" dirty="0">
              <a:latin typeface="Arial MT"/>
              <a:cs typeface="Arial MT"/>
            </a:endParaRPr>
          </a:p>
          <a:p>
            <a:pPr marL="702945" marR="5205730" indent="457200">
              <a:lnSpc>
                <a:spcPct val="115599"/>
              </a:lnSpc>
            </a:pPr>
            <a:r>
              <a:rPr sz="2000" dirty="0">
                <a:latin typeface="Arial MT"/>
                <a:cs typeface="Arial MT"/>
              </a:rPr>
              <a:t>(b)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Write: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X1,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X2.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then:</a:t>
            </a:r>
            <a:endParaRPr sz="2000" dirty="0">
              <a:latin typeface="Arial MT"/>
              <a:cs typeface="Arial MT"/>
            </a:endParaRPr>
          </a:p>
          <a:p>
            <a:pPr marL="1540510" indent="-381000">
              <a:lnSpc>
                <a:spcPct val="100000"/>
              </a:lnSpc>
              <a:spcBef>
                <a:spcPts val="375"/>
              </a:spcBef>
              <a:buAutoNum type="alphaLcParenBoth"/>
              <a:tabLst>
                <a:tab pos="1541145" algn="l"/>
              </a:tabLst>
            </a:pPr>
            <a:r>
              <a:rPr sz="2000" spc="-5" dirty="0">
                <a:latin typeface="Arial MT"/>
                <a:cs typeface="Arial MT"/>
              </a:rPr>
              <a:t>Set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X:=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MS PGothic"/>
                <a:cs typeface="MS PGothic"/>
              </a:rPr>
              <a:t>‑</a:t>
            </a:r>
            <a:r>
              <a:rPr sz="2000" spc="-5" dirty="0">
                <a:latin typeface="Arial MT"/>
                <a:cs typeface="Arial MT"/>
              </a:rPr>
              <a:t>B/2A.</a:t>
            </a:r>
            <a:endParaRPr sz="2000" dirty="0">
              <a:latin typeface="Arial MT"/>
              <a:cs typeface="Arial MT"/>
            </a:endParaRPr>
          </a:p>
          <a:p>
            <a:pPr marL="702945" marR="3210560" indent="457200">
              <a:lnSpc>
                <a:spcPct val="115599"/>
              </a:lnSpc>
              <a:buAutoNum type="alphaLcParenBoth"/>
              <a:tabLst>
                <a:tab pos="1541145" algn="l"/>
              </a:tabLst>
            </a:pPr>
            <a:r>
              <a:rPr sz="2000" spc="-5" dirty="0">
                <a:latin typeface="Arial MT"/>
                <a:cs typeface="Arial MT"/>
              </a:rPr>
              <a:t>Write: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'UNIQUE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SOLUTION',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X.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Else:</a:t>
            </a:r>
            <a:endParaRPr sz="2000" dirty="0">
              <a:latin typeface="Arial MT"/>
              <a:cs typeface="Arial MT"/>
            </a:endParaRPr>
          </a:p>
          <a:p>
            <a:pPr marL="116014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Arial MT"/>
                <a:cs typeface="Arial MT"/>
              </a:rPr>
              <a:t>Write: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'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SOLUTIONS'</a:t>
            </a:r>
            <a:endParaRPr sz="2000" dirty="0">
              <a:latin typeface="Arial MT"/>
              <a:cs typeface="Arial MT"/>
            </a:endParaRPr>
          </a:p>
          <a:p>
            <a:pPr marL="245745" marR="5462270" indent="457200">
              <a:lnSpc>
                <a:spcPct val="115599"/>
              </a:lnSpc>
            </a:pPr>
            <a:r>
              <a:rPr sz="2000" spc="-5" dirty="0">
                <a:latin typeface="Arial MT"/>
                <a:cs typeface="Arial MT"/>
              </a:rPr>
              <a:t>[End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structure]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Step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4.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Exit.</a:t>
            </a:r>
            <a:endParaRPr sz="2000" dirty="0">
              <a:latin typeface="Arial MT"/>
              <a:cs typeface="Arial MT"/>
            </a:endParaRPr>
          </a:p>
          <a:p>
            <a:pPr marL="246379" indent="-221615">
              <a:lnSpc>
                <a:spcPct val="100000"/>
              </a:lnSpc>
              <a:spcBef>
                <a:spcPts val="1800"/>
              </a:spcBef>
              <a:buSzPct val="95000"/>
              <a:buFont typeface="Segoe UI Symbol"/>
              <a:buChar char="❖"/>
              <a:tabLst>
                <a:tab pos="247015" algn="l"/>
              </a:tabLst>
            </a:pPr>
            <a:r>
              <a:rPr sz="2000" b="1" i="1" spc="-5" dirty="0">
                <a:latin typeface="Arial"/>
                <a:cs typeface="Arial"/>
              </a:rPr>
              <a:t>Home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task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Draw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flowchart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above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algorithm.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320" y="344106"/>
            <a:ext cx="6177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Iteration</a:t>
            </a:r>
            <a:r>
              <a:rPr spc="-35" dirty="0"/>
              <a:t> </a:t>
            </a:r>
            <a:r>
              <a:rPr spc="-10" dirty="0"/>
              <a:t>Logic</a:t>
            </a:r>
            <a:r>
              <a:rPr spc="-35" dirty="0"/>
              <a:t> </a:t>
            </a:r>
            <a:r>
              <a:rPr spc="-5" dirty="0"/>
              <a:t>(Repetitive</a:t>
            </a:r>
            <a:r>
              <a:rPr spc="-25" dirty="0"/>
              <a:t> </a:t>
            </a:r>
            <a:r>
              <a:rPr spc="-5" dirty="0"/>
              <a:t>Flow)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212" y="972501"/>
            <a:ext cx="8071484" cy="481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There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two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iteration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logic.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begins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Repeat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statement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followed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module,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body 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loop.</a:t>
            </a:r>
            <a:endParaRPr sz="2000">
              <a:latin typeface="Arial MT"/>
              <a:cs typeface="Arial MT"/>
            </a:endParaRPr>
          </a:p>
          <a:p>
            <a:pPr marL="223520" indent="-211454">
              <a:lnSpc>
                <a:spcPct val="100000"/>
              </a:lnSpc>
              <a:spcBef>
                <a:spcPts val="400"/>
              </a:spcBef>
              <a:buAutoNum type="romanLcParenR"/>
              <a:tabLst>
                <a:tab pos="224154" algn="l"/>
              </a:tabLst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repeat-for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loop:</a:t>
            </a:r>
            <a:endParaRPr sz="2000">
              <a:latin typeface="Arial"/>
              <a:cs typeface="Arial"/>
            </a:endParaRPr>
          </a:p>
          <a:p>
            <a:pPr marL="927100" marR="4543425" indent="-457200">
              <a:lnSpc>
                <a:spcPct val="115599"/>
              </a:lnSpc>
            </a:pPr>
            <a:r>
              <a:rPr sz="2000" spc="-5" dirty="0">
                <a:latin typeface="Arial MT"/>
                <a:cs typeface="Arial MT"/>
              </a:rPr>
              <a:t>Repeat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T: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[Module]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Arial MT"/>
                <a:cs typeface="Arial MT"/>
              </a:rPr>
              <a:t>[End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loop]</a:t>
            </a:r>
            <a:endParaRPr sz="2000">
              <a:latin typeface="Arial MT"/>
              <a:cs typeface="Arial MT"/>
            </a:endParaRPr>
          </a:p>
          <a:p>
            <a:pPr marL="317500">
              <a:lnSpc>
                <a:spcPts val="2390"/>
              </a:lnSpc>
              <a:spcBef>
                <a:spcPts val="375"/>
              </a:spcBef>
            </a:pPr>
            <a:r>
              <a:rPr sz="2000" spc="-5" dirty="0">
                <a:latin typeface="Arial MT"/>
                <a:cs typeface="Arial MT"/>
              </a:rPr>
              <a:t>Here,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2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initial</a:t>
            </a:r>
            <a:r>
              <a:rPr sz="2000" i="1" spc="28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value,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end</a:t>
            </a:r>
            <a:r>
              <a:rPr sz="2000" i="1" spc="28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value</a:t>
            </a:r>
            <a:r>
              <a:rPr sz="2000" i="1" spc="29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2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90"/>
              </a:lnSpc>
            </a:pPr>
            <a:r>
              <a:rPr sz="2000" i="1" spc="-5" dirty="0">
                <a:latin typeface="Arial"/>
                <a:cs typeface="Arial"/>
              </a:rPr>
              <a:t>increment</a:t>
            </a:r>
            <a:r>
              <a:rPr sz="2000" spc="-5" dirty="0">
                <a:latin typeface="Arial MT"/>
                <a:cs typeface="Arial MT"/>
              </a:rPr>
              <a:t>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control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variable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 MT"/>
              <a:cs typeface="Arial MT"/>
            </a:endParaRPr>
          </a:p>
          <a:p>
            <a:pPr marL="280670" marR="4968240" indent="-280670">
              <a:lnSpc>
                <a:spcPct val="115599"/>
              </a:lnSpc>
              <a:buAutoNum type="romanLcParenR" startAt="2"/>
              <a:tabLst>
                <a:tab pos="280670" algn="l"/>
              </a:tabLst>
            </a:pP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b="1" i="1" spc="-5" dirty="0">
                <a:latin typeface="Arial"/>
                <a:cs typeface="Arial"/>
              </a:rPr>
              <a:t>repeat-while loop</a:t>
            </a:r>
            <a:r>
              <a:rPr sz="2000" spc="-5" dirty="0">
                <a:latin typeface="Arial MT"/>
                <a:cs typeface="Arial MT"/>
              </a:rPr>
              <a:t>: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Repeat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while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condition:</a:t>
            </a:r>
            <a:endParaRPr sz="2000">
              <a:latin typeface="Arial MT"/>
              <a:cs typeface="Arial MT"/>
            </a:endParaRPr>
          </a:p>
          <a:p>
            <a:pPr marL="469900" marR="6163945" indent="457200">
              <a:lnSpc>
                <a:spcPct val="115599"/>
              </a:lnSpc>
            </a:pPr>
            <a:r>
              <a:rPr sz="2000" spc="-5" dirty="0">
                <a:latin typeface="Arial MT"/>
                <a:cs typeface="Arial MT"/>
              </a:rPr>
              <a:t>[Module]  [End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loop]</a:t>
            </a:r>
            <a:endParaRPr sz="2000">
              <a:latin typeface="Arial MT"/>
              <a:cs typeface="Arial MT"/>
            </a:endParaRPr>
          </a:p>
          <a:p>
            <a:pPr marL="36449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Arial MT"/>
                <a:cs typeface="Arial MT"/>
              </a:rPr>
              <a:t>Here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executed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until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FALSE.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320" y="344106"/>
            <a:ext cx="6177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Iteration</a:t>
            </a:r>
            <a:r>
              <a:rPr spc="-35" dirty="0"/>
              <a:t> </a:t>
            </a:r>
            <a:r>
              <a:rPr spc="-10" dirty="0"/>
              <a:t>Logic</a:t>
            </a:r>
            <a:r>
              <a:rPr spc="-35" dirty="0"/>
              <a:t> </a:t>
            </a:r>
            <a:r>
              <a:rPr spc="-5" dirty="0"/>
              <a:t>(Repetitive</a:t>
            </a:r>
            <a:r>
              <a:rPr spc="-25" dirty="0"/>
              <a:t> </a:t>
            </a:r>
            <a:r>
              <a:rPr spc="-5" dirty="0"/>
              <a:t>Flow)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98" y="1073854"/>
            <a:ext cx="6321896" cy="45470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827" y="208374"/>
            <a:ext cx="4823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Largest</a:t>
            </a:r>
            <a:r>
              <a:rPr spc="-35" dirty="0"/>
              <a:t> </a:t>
            </a:r>
            <a:r>
              <a:rPr spc="-10" dirty="0"/>
              <a:t>Element</a:t>
            </a:r>
            <a:r>
              <a:rPr spc="-35" dirty="0"/>
              <a:t> </a:t>
            </a:r>
            <a:r>
              <a:rPr spc="-5" dirty="0"/>
              <a:t>in</a:t>
            </a:r>
            <a:r>
              <a:rPr spc="-35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415" y="928623"/>
            <a:ext cx="8316595" cy="47231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54635" marR="5080" algn="just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Arial MT"/>
                <a:cs typeface="Arial MT"/>
              </a:rPr>
              <a:t>Algorithm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2.3:</a:t>
            </a:r>
            <a:r>
              <a:rPr sz="2200" dirty="0">
                <a:latin typeface="Arial MT"/>
                <a:cs typeface="Arial MT"/>
              </a:rPr>
              <a:t> (Largest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Element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Array)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given</a:t>
            </a:r>
            <a:r>
              <a:rPr sz="2200" spc="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6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nonempty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array DATA with </a:t>
            </a:r>
            <a:r>
              <a:rPr sz="2200" dirty="0">
                <a:latin typeface="Arial MT"/>
                <a:cs typeface="Arial MT"/>
              </a:rPr>
              <a:t>N </a:t>
            </a:r>
            <a:r>
              <a:rPr sz="2200" spc="-5" dirty="0">
                <a:latin typeface="Arial MT"/>
                <a:cs typeface="Arial MT"/>
              </a:rPr>
              <a:t>numerical </a:t>
            </a:r>
            <a:r>
              <a:rPr sz="2200" dirty="0">
                <a:latin typeface="Arial MT"/>
                <a:cs typeface="Arial MT"/>
              </a:rPr>
              <a:t>values, </a:t>
            </a:r>
            <a:r>
              <a:rPr sz="2200" spc="-5" dirty="0">
                <a:latin typeface="Arial MT"/>
                <a:cs typeface="Arial MT"/>
              </a:rPr>
              <a:t>this algorithm finds the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location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value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MAX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largest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element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DATA.</a:t>
            </a:r>
            <a:endParaRPr sz="2200">
              <a:latin typeface="Arial MT"/>
              <a:cs typeface="Arial MT"/>
            </a:endParaRPr>
          </a:p>
          <a:p>
            <a:pPr marL="565150" indent="-311150" algn="just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565785" algn="l"/>
              </a:tabLst>
            </a:pPr>
            <a:r>
              <a:rPr sz="2200" spc="-5" dirty="0">
                <a:latin typeface="Arial MT"/>
                <a:cs typeface="Arial MT"/>
              </a:rPr>
              <a:t>[Initialize]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K:=1,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LOC:=1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MAX:=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DATA[1].</a:t>
            </a:r>
            <a:endParaRPr sz="2200">
              <a:latin typeface="Arial MT"/>
              <a:cs typeface="Arial MT"/>
            </a:endParaRPr>
          </a:p>
          <a:p>
            <a:pPr marL="565150" indent="-311150" algn="just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565785" algn="l"/>
              </a:tabLst>
            </a:pPr>
            <a:r>
              <a:rPr sz="2200" spc="-5" dirty="0">
                <a:latin typeface="Arial MT"/>
                <a:cs typeface="Arial MT"/>
              </a:rPr>
              <a:t>Repeat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Steps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3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4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while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&lt;=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N:</a:t>
            </a:r>
            <a:endParaRPr sz="2200">
              <a:latin typeface="Arial MT"/>
              <a:cs typeface="Arial MT"/>
            </a:endParaRPr>
          </a:p>
          <a:p>
            <a:pPr marL="711835" indent="-457834" algn="just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712470" algn="l"/>
              </a:tabLst>
            </a:pP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MAX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&lt;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[K],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then:</a:t>
            </a:r>
            <a:endParaRPr sz="2200">
              <a:latin typeface="Arial MT"/>
              <a:cs typeface="Arial MT"/>
            </a:endParaRPr>
          </a:p>
          <a:p>
            <a:pPr marL="1169035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LOC: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MAX: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[K].</a:t>
            </a:r>
            <a:endParaRPr sz="2200">
              <a:latin typeface="Arial MT"/>
              <a:cs typeface="Arial MT"/>
            </a:endParaRPr>
          </a:p>
          <a:p>
            <a:pPr marL="711835" indent="-457834" algn="just">
              <a:lnSpc>
                <a:spcPct val="100000"/>
              </a:lnSpc>
              <a:spcBef>
                <a:spcPts val="434"/>
              </a:spcBef>
              <a:buAutoNum type="arabicPeriod" startAt="4"/>
              <a:tabLst>
                <a:tab pos="712470" algn="l"/>
              </a:tabLst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K: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K+1.</a:t>
            </a:r>
            <a:endParaRPr sz="2200">
              <a:latin typeface="Arial MT"/>
              <a:cs typeface="Arial MT"/>
            </a:endParaRPr>
          </a:p>
          <a:p>
            <a:pPr marL="564515">
              <a:lnSpc>
                <a:spcPct val="100000"/>
              </a:lnSpc>
              <a:spcBef>
                <a:spcPts val="434"/>
              </a:spcBef>
            </a:pPr>
            <a:r>
              <a:rPr sz="2200" spc="-5" dirty="0">
                <a:latin typeface="Arial MT"/>
                <a:cs typeface="Arial MT"/>
              </a:rPr>
              <a:t>[End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Step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loop.]</a:t>
            </a:r>
            <a:endParaRPr sz="2200">
              <a:latin typeface="Arial MT"/>
              <a:cs typeface="Arial MT"/>
            </a:endParaRPr>
          </a:p>
          <a:p>
            <a:pPr marL="565150" indent="-311150" algn="just">
              <a:lnSpc>
                <a:spcPct val="100000"/>
              </a:lnSpc>
              <a:spcBef>
                <a:spcPts val="434"/>
              </a:spcBef>
              <a:buAutoNum type="arabicPeriod" startAt="5"/>
              <a:tabLst>
                <a:tab pos="565785" algn="l"/>
              </a:tabLst>
            </a:pPr>
            <a:r>
              <a:rPr sz="2200" spc="-5" dirty="0">
                <a:latin typeface="Arial MT"/>
                <a:cs typeface="Arial MT"/>
              </a:rPr>
              <a:t>Write: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LOC,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MAX.</a:t>
            </a:r>
            <a:endParaRPr sz="2200">
              <a:latin typeface="Arial MT"/>
              <a:cs typeface="Arial MT"/>
            </a:endParaRPr>
          </a:p>
          <a:p>
            <a:pPr marL="565150" indent="-311150" algn="just">
              <a:lnSpc>
                <a:spcPct val="100000"/>
              </a:lnSpc>
              <a:spcBef>
                <a:spcPts val="434"/>
              </a:spcBef>
              <a:buAutoNum type="arabicPeriod" startAt="5"/>
              <a:tabLst>
                <a:tab pos="565785" algn="l"/>
              </a:tabLst>
            </a:pPr>
            <a:r>
              <a:rPr sz="2200" spc="-5" dirty="0">
                <a:latin typeface="Arial MT"/>
                <a:cs typeface="Arial MT"/>
              </a:rPr>
              <a:t>Exit.</a:t>
            </a:r>
            <a:endParaRPr sz="2200">
              <a:latin typeface="Arial MT"/>
              <a:cs typeface="Arial MT"/>
            </a:endParaRPr>
          </a:p>
          <a:p>
            <a:pPr marL="255904" indent="-243204">
              <a:lnSpc>
                <a:spcPct val="100000"/>
              </a:lnSpc>
              <a:spcBef>
                <a:spcPts val="1810"/>
              </a:spcBef>
              <a:buSzPct val="97727"/>
              <a:buFont typeface="Segoe UI Symbol"/>
              <a:buChar char="❖"/>
              <a:tabLst>
                <a:tab pos="255904" algn="l"/>
              </a:tabLst>
            </a:pPr>
            <a:r>
              <a:rPr sz="2200" b="1" i="1" spc="-5" dirty="0">
                <a:latin typeface="Arial"/>
                <a:cs typeface="Arial"/>
              </a:rPr>
              <a:t>Home</a:t>
            </a:r>
            <a:r>
              <a:rPr sz="2200" b="1" i="1" spc="-15" dirty="0">
                <a:latin typeface="Arial"/>
                <a:cs typeface="Arial"/>
              </a:rPr>
              <a:t> </a:t>
            </a:r>
            <a:r>
              <a:rPr sz="2200" b="1" i="1" dirty="0">
                <a:latin typeface="Arial"/>
                <a:cs typeface="Arial"/>
              </a:rPr>
              <a:t>task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Draw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flowchart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above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algorithm.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459" y="1234440"/>
            <a:ext cx="8160179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81280" indent="-3683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000" dirty="0">
                <a:cs typeface="Arial MT"/>
              </a:rPr>
              <a:t>A</a:t>
            </a:r>
            <a:r>
              <a:rPr sz="2000" spc="5" dirty="0">
                <a:cs typeface="Arial MT"/>
              </a:rPr>
              <a:t> </a:t>
            </a:r>
            <a:r>
              <a:rPr sz="2000" b="1" i="1" spc="-5" dirty="0">
                <a:cs typeface="Arial"/>
              </a:rPr>
              <a:t>subalgorithm</a:t>
            </a:r>
            <a:r>
              <a:rPr sz="2000" b="1" i="1" dirty="0">
                <a:cs typeface="Arial"/>
              </a:rPr>
              <a:t> </a:t>
            </a:r>
            <a:r>
              <a:rPr sz="2000" i="1" spc="-5" dirty="0">
                <a:cs typeface="Arial"/>
              </a:rPr>
              <a:t>is</a:t>
            </a:r>
            <a:r>
              <a:rPr sz="2000" i="1" dirty="0">
                <a:cs typeface="Arial"/>
              </a:rPr>
              <a:t> </a:t>
            </a:r>
            <a:r>
              <a:rPr sz="2000" dirty="0">
                <a:cs typeface="Arial MT"/>
              </a:rPr>
              <a:t>a</a:t>
            </a:r>
            <a:r>
              <a:rPr sz="2000" spc="560" dirty="0">
                <a:cs typeface="Arial MT"/>
              </a:rPr>
              <a:t> </a:t>
            </a:r>
            <a:r>
              <a:rPr sz="2000" dirty="0">
                <a:cs typeface="Arial MT"/>
              </a:rPr>
              <a:t>complete</a:t>
            </a:r>
            <a:r>
              <a:rPr sz="2000" spc="56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and</a:t>
            </a:r>
            <a:r>
              <a:rPr sz="2000" spc="55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independently</a:t>
            </a:r>
            <a:r>
              <a:rPr sz="2000" spc="55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defined 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algorithmic </a:t>
            </a:r>
            <a:r>
              <a:rPr sz="2000" dirty="0">
                <a:cs typeface="Arial MT"/>
              </a:rPr>
              <a:t>module </a:t>
            </a:r>
            <a:r>
              <a:rPr sz="2000" spc="-5" dirty="0">
                <a:cs typeface="Arial MT"/>
              </a:rPr>
              <a:t>which is used </a:t>
            </a:r>
            <a:r>
              <a:rPr sz="2000" dirty="0">
                <a:cs typeface="Arial MT"/>
              </a:rPr>
              <a:t>(or </a:t>
            </a:r>
            <a:r>
              <a:rPr sz="2000" i="1" spc="-5" dirty="0">
                <a:cs typeface="Arial"/>
              </a:rPr>
              <a:t>invoked or </a:t>
            </a:r>
            <a:r>
              <a:rPr sz="2000" i="1" dirty="0">
                <a:cs typeface="Arial"/>
              </a:rPr>
              <a:t>called</a:t>
            </a:r>
            <a:r>
              <a:rPr sz="2000" dirty="0">
                <a:cs typeface="Arial MT"/>
              </a:rPr>
              <a:t>) </a:t>
            </a:r>
            <a:r>
              <a:rPr sz="2000" spc="-5" dirty="0">
                <a:cs typeface="Arial MT"/>
              </a:rPr>
              <a:t>by </a:t>
            </a:r>
            <a:r>
              <a:rPr sz="2000" dirty="0">
                <a:cs typeface="Arial MT"/>
              </a:rPr>
              <a:t>some </a:t>
            </a:r>
            <a:r>
              <a:rPr sz="2000" spc="5" dirty="0">
                <a:cs typeface="Arial MT"/>
              </a:rPr>
              <a:t> </a:t>
            </a:r>
            <a:r>
              <a:rPr sz="2000" dirty="0">
                <a:cs typeface="Arial MT"/>
              </a:rPr>
              <a:t>main</a:t>
            </a:r>
            <a:r>
              <a:rPr sz="2000" spc="5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algorithm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or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by</a:t>
            </a:r>
            <a:r>
              <a:rPr sz="2000" dirty="0">
                <a:cs typeface="Arial MT"/>
              </a:rPr>
              <a:t> some</a:t>
            </a:r>
            <a:r>
              <a:rPr sz="2000" spc="5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other</a:t>
            </a:r>
            <a:r>
              <a:rPr sz="2000" dirty="0">
                <a:cs typeface="Arial MT"/>
              </a:rPr>
              <a:t> subalgorithm.</a:t>
            </a:r>
            <a:r>
              <a:rPr sz="2000" spc="5" dirty="0">
                <a:cs typeface="Arial MT"/>
              </a:rPr>
              <a:t> </a:t>
            </a:r>
            <a:endParaRPr lang="en-US" sz="2000" spc="5" dirty="0">
              <a:cs typeface="Arial MT"/>
            </a:endParaRPr>
          </a:p>
          <a:p>
            <a:pPr marL="405765" marR="81280" indent="-3683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000" dirty="0">
                <a:cs typeface="Arial MT"/>
              </a:rPr>
              <a:t>A</a:t>
            </a:r>
            <a:r>
              <a:rPr sz="2000" spc="5" dirty="0">
                <a:cs typeface="Arial MT"/>
              </a:rPr>
              <a:t> </a:t>
            </a:r>
            <a:r>
              <a:rPr sz="2000" dirty="0">
                <a:cs typeface="Arial MT"/>
              </a:rPr>
              <a:t>subalgorithm </a:t>
            </a:r>
            <a:r>
              <a:rPr sz="2000" spc="5" dirty="0">
                <a:cs typeface="Arial MT"/>
              </a:rPr>
              <a:t> </a:t>
            </a:r>
            <a:r>
              <a:rPr sz="2000" dirty="0">
                <a:cs typeface="Arial MT"/>
              </a:rPr>
              <a:t>receives</a:t>
            </a:r>
            <a:r>
              <a:rPr sz="2000" spc="5" dirty="0">
                <a:cs typeface="Arial MT"/>
              </a:rPr>
              <a:t> </a:t>
            </a:r>
            <a:r>
              <a:rPr sz="2000" dirty="0">
                <a:cs typeface="Arial MT"/>
              </a:rPr>
              <a:t>values,</a:t>
            </a:r>
            <a:r>
              <a:rPr sz="2000" spc="5" dirty="0">
                <a:cs typeface="Arial MT"/>
              </a:rPr>
              <a:t> </a:t>
            </a:r>
            <a:r>
              <a:rPr sz="2000" dirty="0">
                <a:cs typeface="Arial MT"/>
              </a:rPr>
              <a:t>called</a:t>
            </a:r>
            <a:r>
              <a:rPr sz="2000" spc="5" dirty="0">
                <a:cs typeface="Arial MT"/>
              </a:rPr>
              <a:t> </a:t>
            </a:r>
            <a:r>
              <a:rPr sz="2000" i="1" spc="-5" dirty="0">
                <a:cs typeface="Arial"/>
              </a:rPr>
              <a:t>arguments</a:t>
            </a:r>
            <a:r>
              <a:rPr sz="2000" spc="-5" dirty="0">
                <a:cs typeface="Arial MT"/>
              </a:rPr>
              <a:t>,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from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an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originating</a:t>
            </a:r>
            <a:r>
              <a:rPr sz="2000" dirty="0">
                <a:cs typeface="Arial MT"/>
              </a:rPr>
              <a:t> (calling) </a:t>
            </a:r>
            <a:r>
              <a:rPr sz="2000" spc="5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algorithm; performs </a:t>
            </a:r>
            <a:r>
              <a:rPr sz="2000" dirty="0">
                <a:cs typeface="Arial MT"/>
              </a:rPr>
              <a:t>computations; </a:t>
            </a:r>
            <a:r>
              <a:rPr sz="2000" spc="-5" dirty="0">
                <a:cs typeface="Arial MT"/>
              </a:rPr>
              <a:t>and then </a:t>
            </a:r>
            <a:r>
              <a:rPr sz="2000" dirty="0">
                <a:cs typeface="Arial MT"/>
              </a:rPr>
              <a:t>sends </a:t>
            </a:r>
            <a:r>
              <a:rPr sz="2000" spc="-5" dirty="0">
                <a:cs typeface="Arial MT"/>
              </a:rPr>
              <a:t>back the </a:t>
            </a:r>
            <a:r>
              <a:rPr sz="2000" dirty="0">
                <a:cs typeface="Arial MT"/>
              </a:rPr>
              <a:t>result </a:t>
            </a:r>
            <a:r>
              <a:rPr sz="2000" spc="-5" dirty="0">
                <a:cs typeface="Arial MT"/>
              </a:rPr>
              <a:t>to 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the </a:t>
            </a:r>
            <a:r>
              <a:rPr sz="2000" dirty="0">
                <a:cs typeface="Arial MT"/>
              </a:rPr>
              <a:t>calling </a:t>
            </a:r>
            <a:r>
              <a:rPr sz="2000" spc="-5" dirty="0">
                <a:cs typeface="Arial MT"/>
              </a:rPr>
              <a:t>algorithm. </a:t>
            </a:r>
            <a:endParaRPr lang="en-US" sz="2000" spc="-5" dirty="0">
              <a:cs typeface="Arial MT"/>
            </a:endParaRPr>
          </a:p>
          <a:p>
            <a:pPr marL="405765" marR="81280" indent="-3683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000" spc="-5" dirty="0">
                <a:cs typeface="Arial MT"/>
              </a:rPr>
              <a:t>The </a:t>
            </a:r>
            <a:r>
              <a:rPr sz="2000" dirty="0">
                <a:cs typeface="Arial MT"/>
              </a:rPr>
              <a:t>subalgorithm </a:t>
            </a:r>
            <a:r>
              <a:rPr sz="2000" spc="-5" dirty="0">
                <a:cs typeface="Arial MT"/>
              </a:rPr>
              <a:t>is defined independently </a:t>
            </a:r>
            <a:r>
              <a:rPr sz="2000" dirty="0">
                <a:cs typeface="Arial MT"/>
              </a:rPr>
              <a:t>so </a:t>
            </a:r>
            <a:r>
              <a:rPr sz="2000" spc="5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that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it</a:t>
            </a:r>
            <a:r>
              <a:rPr sz="2000" dirty="0">
                <a:cs typeface="Arial MT"/>
              </a:rPr>
              <a:t> may</a:t>
            </a:r>
            <a:r>
              <a:rPr sz="2000" spc="5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be</a:t>
            </a:r>
            <a:r>
              <a:rPr sz="2000" dirty="0">
                <a:cs typeface="Arial MT"/>
              </a:rPr>
              <a:t> called</a:t>
            </a:r>
            <a:r>
              <a:rPr sz="2000" spc="5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by</a:t>
            </a:r>
            <a:r>
              <a:rPr sz="2000" dirty="0">
                <a:cs typeface="Arial MT"/>
              </a:rPr>
              <a:t> many</a:t>
            </a:r>
            <a:r>
              <a:rPr sz="2000" spc="5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different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algorithms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or</a:t>
            </a:r>
            <a:r>
              <a:rPr sz="2000" dirty="0">
                <a:cs typeface="Arial MT"/>
              </a:rPr>
              <a:t> called</a:t>
            </a:r>
            <a:r>
              <a:rPr sz="2000" spc="5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at 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different times in the </a:t>
            </a:r>
            <a:r>
              <a:rPr sz="2000" dirty="0">
                <a:cs typeface="Arial MT"/>
              </a:rPr>
              <a:t>same </a:t>
            </a:r>
            <a:r>
              <a:rPr sz="2000" spc="-5" dirty="0">
                <a:cs typeface="Arial MT"/>
              </a:rPr>
              <a:t>algorithm. </a:t>
            </a:r>
            <a:endParaRPr lang="en-US" sz="2000" spc="-5" dirty="0">
              <a:cs typeface="Arial MT"/>
            </a:endParaRPr>
          </a:p>
          <a:p>
            <a:pPr marL="405765" marR="81280" indent="-3683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000" spc="-5" dirty="0">
                <a:cs typeface="Arial MT"/>
              </a:rPr>
              <a:t>The </a:t>
            </a:r>
            <a:r>
              <a:rPr sz="2000" dirty="0">
                <a:cs typeface="Arial MT"/>
              </a:rPr>
              <a:t>relationship </a:t>
            </a:r>
            <a:r>
              <a:rPr sz="2000" spc="-5" dirty="0">
                <a:cs typeface="Arial MT"/>
              </a:rPr>
              <a:t>between an </a:t>
            </a:r>
            <a:r>
              <a:rPr sz="200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algorithm and </a:t>
            </a:r>
            <a:r>
              <a:rPr sz="2000" dirty="0">
                <a:cs typeface="Arial MT"/>
              </a:rPr>
              <a:t>a subalgorithm </a:t>
            </a:r>
            <a:r>
              <a:rPr sz="2000" spc="-5" dirty="0">
                <a:cs typeface="Arial MT"/>
              </a:rPr>
              <a:t>is </a:t>
            </a:r>
            <a:r>
              <a:rPr sz="2000" dirty="0">
                <a:cs typeface="Arial MT"/>
              </a:rPr>
              <a:t>similar </a:t>
            </a:r>
            <a:r>
              <a:rPr sz="2000" spc="-5" dirty="0">
                <a:cs typeface="Arial MT"/>
              </a:rPr>
              <a:t>to the </a:t>
            </a:r>
            <a:r>
              <a:rPr sz="2000" dirty="0">
                <a:cs typeface="Arial MT"/>
              </a:rPr>
              <a:t>relationship </a:t>
            </a:r>
            <a:r>
              <a:rPr sz="2000" spc="-5" dirty="0">
                <a:cs typeface="Arial MT"/>
              </a:rPr>
              <a:t>between </a:t>
            </a:r>
            <a:r>
              <a:rPr sz="2000" dirty="0">
                <a:cs typeface="Arial MT"/>
              </a:rPr>
              <a:t>a </a:t>
            </a:r>
            <a:r>
              <a:rPr sz="2000" spc="5" dirty="0">
                <a:cs typeface="Arial MT"/>
              </a:rPr>
              <a:t> </a:t>
            </a:r>
            <a:r>
              <a:rPr sz="2000" dirty="0">
                <a:cs typeface="Arial MT"/>
              </a:rPr>
              <a:t>main</a:t>
            </a:r>
            <a:r>
              <a:rPr sz="2000" spc="-1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program</a:t>
            </a:r>
            <a:r>
              <a:rPr sz="2000" spc="-1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and</a:t>
            </a:r>
            <a:r>
              <a:rPr sz="2000" spc="-10" dirty="0">
                <a:cs typeface="Arial MT"/>
              </a:rPr>
              <a:t> </a:t>
            </a:r>
            <a:r>
              <a:rPr sz="2000" dirty="0">
                <a:cs typeface="Arial MT"/>
              </a:rPr>
              <a:t>a</a:t>
            </a:r>
            <a:r>
              <a:rPr sz="2000" spc="-10" dirty="0">
                <a:cs typeface="Arial MT"/>
              </a:rPr>
              <a:t> </a:t>
            </a:r>
            <a:r>
              <a:rPr sz="2000" dirty="0">
                <a:cs typeface="Arial MT"/>
              </a:rPr>
              <a:t>subprogram</a:t>
            </a:r>
            <a:r>
              <a:rPr sz="2000" spc="-1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in </a:t>
            </a:r>
            <a:r>
              <a:rPr sz="2000" dirty="0">
                <a:cs typeface="Arial MT"/>
              </a:rPr>
              <a:t>a</a:t>
            </a:r>
            <a:r>
              <a:rPr sz="2000" spc="-1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programming</a:t>
            </a:r>
            <a:r>
              <a:rPr sz="2000" spc="-10" dirty="0">
                <a:cs typeface="Arial MT"/>
              </a:rPr>
              <a:t> </a:t>
            </a:r>
            <a:r>
              <a:rPr sz="2000" spc="-5" dirty="0">
                <a:cs typeface="Arial MT"/>
              </a:rPr>
              <a:t>language.</a:t>
            </a:r>
            <a:endParaRPr sz="2000" dirty="0"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527" y="364743"/>
            <a:ext cx="7245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35" dirty="0"/>
              <a:t> </a:t>
            </a:r>
            <a:r>
              <a:rPr spc="-5" dirty="0"/>
              <a:t>Notation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114" y="1413933"/>
            <a:ext cx="8009890" cy="40119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Arial"/>
                <a:cs typeface="Arial"/>
              </a:rPr>
              <a:t>Floor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Ceiling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Functions</a:t>
            </a:r>
            <a:endParaRPr sz="2000" dirty="0">
              <a:latin typeface="Arial"/>
              <a:cs typeface="Arial"/>
            </a:endParaRPr>
          </a:p>
          <a:p>
            <a:pPr marL="264795" marR="428625" indent="-252729">
              <a:lnSpc>
                <a:spcPct val="100499"/>
              </a:lnSpc>
              <a:spcBef>
                <a:spcPts val="450"/>
              </a:spcBef>
              <a:buSzPct val="95833"/>
              <a:buFont typeface="Segoe UI Symbol"/>
              <a:buChar char="❑"/>
              <a:tabLst>
                <a:tab pos="266065" algn="l"/>
              </a:tabLst>
            </a:pPr>
            <a:r>
              <a:rPr sz="2400" spc="20" dirty="0">
                <a:latin typeface="Arial MT"/>
                <a:cs typeface="Arial MT"/>
              </a:rPr>
              <a:t>∟x</a:t>
            </a:r>
            <a:r>
              <a:rPr sz="2400" spc="20" dirty="0">
                <a:latin typeface="Tahoma"/>
                <a:cs typeface="Tahoma"/>
              </a:rPr>
              <a:t>⅃</a:t>
            </a:r>
            <a:r>
              <a:rPr sz="2400" spc="20" dirty="0">
                <a:latin typeface="Arial MT"/>
                <a:cs typeface="Arial MT"/>
              </a:rPr>
              <a:t>, </a:t>
            </a:r>
            <a:r>
              <a:rPr sz="2400" dirty="0">
                <a:latin typeface="Arial MT"/>
                <a:cs typeface="Arial MT"/>
              </a:rPr>
              <a:t>called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i="1" spc="-5" dirty="0">
                <a:latin typeface="Arial"/>
                <a:cs typeface="Arial"/>
              </a:rPr>
              <a:t>floor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x, </a:t>
            </a:r>
            <a:r>
              <a:rPr sz="2400" spc="-5" dirty="0">
                <a:latin typeface="Arial MT"/>
                <a:cs typeface="Arial MT"/>
              </a:rPr>
              <a:t>denotes the greatest integer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does not exceed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x.</a:t>
            </a:r>
          </a:p>
          <a:p>
            <a:pPr marL="264795" marR="154305" indent="-252729">
              <a:lnSpc>
                <a:spcPct val="100499"/>
              </a:lnSpc>
              <a:spcBef>
                <a:spcPts val="434"/>
              </a:spcBef>
              <a:buSzPct val="95833"/>
              <a:buChar char="❑"/>
              <a:tabLst>
                <a:tab pos="266065" algn="l"/>
              </a:tabLst>
            </a:pPr>
            <a:r>
              <a:rPr sz="2400" spc="40" dirty="0">
                <a:latin typeface="Segoe UI Symbol"/>
                <a:cs typeface="Segoe UI Symbol"/>
              </a:rPr>
              <a:t>ℾ</a:t>
            </a:r>
            <a:r>
              <a:rPr sz="2400" spc="40" dirty="0">
                <a:latin typeface="Arial MT"/>
                <a:cs typeface="Arial MT"/>
              </a:rPr>
              <a:t>x</a:t>
            </a:r>
            <a:r>
              <a:rPr sz="2400" spc="40" dirty="0">
                <a:latin typeface="Tahoma"/>
                <a:cs typeface="Tahoma"/>
              </a:rPr>
              <a:t>⅂</a:t>
            </a:r>
            <a:r>
              <a:rPr sz="2400" spc="40" dirty="0">
                <a:latin typeface="Arial MT"/>
                <a:cs typeface="Arial MT"/>
              </a:rPr>
              <a:t>, </a:t>
            </a:r>
            <a:r>
              <a:rPr sz="2400" dirty="0">
                <a:latin typeface="Arial MT"/>
                <a:cs typeface="Arial MT"/>
              </a:rPr>
              <a:t>called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i="1" dirty="0">
                <a:latin typeface="Arial"/>
                <a:cs typeface="Arial"/>
              </a:rPr>
              <a:t>ceiling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x, </a:t>
            </a:r>
            <a:r>
              <a:rPr sz="2400" spc="-5" dirty="0">
                <a:latin typeface="Arial MT"/>
                <a:cs typeface="Arial MT"/>
              </a:rPr>
              <a:t>denotes the least integer that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 less than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Arial MT"/>
              <a:cs typeface="Arial MT"/>
            </a:endParaRPr>
          </a:p>
          <a:p>
            <a:pPr marL="8191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 i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 itsel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5" dirty="0">
                <a:latin typeface="Arial MT"/>
                <a:cs typeface="Arial MT"/>
              </a:rPr>
              <a:t> a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 integer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5" dirty="0">
                <a:latin typeface="Arial MT"/>
                <a:cs typeface="Arial MT"/>
              </a:rPr>
              <a:t> the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700" dirty="0">
                <a:latin typeface="Arial MT"/>
                <a:cs typeface="Arial MT"/>
              </a:rPr>
              <a:t>└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700" dirty="0">
                <a:latin typeface="Arial MT"/>
                <a:cs typeface="Arial MT"/>
              </a:rPr>
              <a:t>┘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700" dirty="0">
                <a:latin typeface="Arial MT"/>
                <a:cs typeface="Arial MT"/>
              </a:rPr>
              <a:t>┌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555" dirty="0">
                <a:latin typeface="Arial MT"/>
                <a:cs typeface="Arial MT"/>
              </a:rPr>
              <a:t>┐</a:t>
            </a:r>
            <a:r>
              <a:rPr sz="2400" spc="-155" dirty="0">
                <a:latin typeface="Arial MT"/>
                <a:cs typeface="Arial MT"/>
              </a:rPr>
              <a:t>;</a:t>
            </a:r>
            <a:r>
              <a:rPr sz="2400" spc="-5" dirty="0">
                <a:latin typeface="Arial MT"/>
                <a:cs typeface="Arial MT"/>
              </a:rPr>
              <a:t> otherwise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55" dirty="0">
                <a:latin typeface="Arial MT"/>
                <a:cs typeface="Arial MT"/>
              </a:rPr>
              <a:t>∟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</a:p>
          <a:p>
            <a:pPr marL="264795">
              <a:lnSpc>
                <a:spcPct val="100000"/>
              </a:lnSpc>
              <a:spcBef>
                <a:spcPts val="15"/>
              </a:spcBef>
            </a:pPr>
            <a:r>
              <a:rPr sz="2400" spc="140" dirty="0">
                <a:latin typeface="Tahoma"/>
                <a:cs typeface="Tahoma"/>
              </a:rPr>
              <a:t>⅃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 </a:t>
            </a:r>
            <a:r>
              <a:rPr sz="2400" spc="35" dirty="0">
                <a:latin typeface="Segoe UI Symbol"/>
                <a:cs typeface="Segoe UI Symbol"/>
              </a:rPr>
              <a:t>ℾ</a:t>
            </a:r>
            <a:r>
              <a:rPr sz="2400" spc="-10" dirty="0">
                <a:latin typeface="Segoe UI Symbol"/>
                <a:cs typeface="Segoe UI Symbol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70" dirty="0">
                <a:latin typeface="Tahoma"/>
                <a:cs typeface="Tahoma"/>
              </a:rPr>
              <a:t>⅂</a:t>
            </a:r>
            <a:r>
              <a:rPr sz="2400" spc="7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81915">
              <a:lnSpc>
                <a:spcPct val="100000"/>
              </a:lnSpc>
              <a:spcBef>
                <a:spcPts val="450"/>
              </a:spcBef>
              <a:tabLst>
                <a:tab pos="2181860" algn="l"/>
                <a:tab pos="3966210" algn="l"/>
                <a:tab pos="5918200" algn="l"/>
              </a:tabLst>
            </a:pPr>
            <a:r>
              <a:rPr sz="2400" spc="-80" dirty="0">
                <a:latin typeface="Arial MT"/>
                <a:cs typeface="Arial MT"/>
              </a:rPr>
              <a:t>∟3.14</a:t>
            </a:r>
            <a:r>
              <a:rPr sz="2400" spc="-80" dirty="0">
                <a:latin typeface="Tahoma"/>
                <a:cs typeface="Tahoma"/>
              </a:rPr>
              <a:t>⅃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3;	</a:t>
            </a:r>
            <a:r>
              <a:rPr sz="2400" spc="25" dirty="0">
                <a:latin typeface="Segoe UI Symbol"/>
                <a:cs typeface="Segoe UI Symbol"/>
              </a:rPr>
              <a:t>ℾ</a:t>
            </a:r>
            <a:r>
              <a:rPr sz="2400" spc="25" dirty="0">
                <a:latin typeface="Arial MT"/>
                <a:cs typeface="Arial MT"/>
              </a:rPr>
              <a:t>3.14</a:t>
            </a:r>
            <a:r>
              <a:rPr sz="2400" spc="25" dirty="0">
                <a:latin typeface="Tahoma"/>
                <a:cs typeface="Tahoma"/>
              </a:rPr>
              <a:t>⅂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4;	</a:t>
            </a:r>
            <a:r>
              <a:rPr sz="2400" spc="15" dirty="0">
                <a:latin typeface="Arial MT"/>
                <a:cs typeface="Arial MT"/>
              </a:rPr>
              <a:t>∟-8.5</a:t>
            </a:r>
            <a:r>
              <a:rPr sz="2400" spc="15" dirty="0">
                <a:latin typeface="Tahoma"/>
                <a:cs typeface="Tahoma"/>
              </a:rPr>
              <a:t>⅃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-9;	</a:t>
            </a:r>
            <a:r>
              <a:rPr sz="2400" spc="25" dirty="0">
                <a:latin typeface="Segoe UI Symbol"/>
                <a:cs typeface="Segoe UI Symbol"/>
              </a:rPr>
              <a:t>ℾ</a:t>
            </a:r>
            <a:r>
              <a:rPr sz="2400" spc="25" dirty="0">
                <a:latin typeface="Arial MT"/>
                <a:cs typeface="Arial MT"/>
              </a:rPr>
              <a:t>-8.5</a:t>
            </a:r>
            <a:r>
              <a:rPr sz="2400" spc="25" dirty="0">
                <a:latin typeface="Tahoma"/>
                <a:cs typeface="Tahoma"/>
              </a:rPr>
              <a:t>⅂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-8;</a:t>
            </a:r>
          </a:p>
          <a:p>
            <a:pPr marL="264795">
              <a:lnSpc>
                <a:spcPct val="100000"/>
              </a:lnSpc>
              <a:spcBef>
                <a:spcPts val="15"/>
              </a:spcBef>
              <a:tabLst>
                <a:tab pos="1758314" algn="l"/>
              </a:tabLst>
            </a:pPr>
            <a:r>
              <a:rPr sz="2400" spc="30" dirty="0">
                <a:latin typeface="Arial MT"/>
                <a:cs typeface="Arial MT"/>
              </a:rPr>
              <a:t>∟7</a:t>
            </a:r>
            <a:r>
              <a:rPr sz="2400" spc="30" dirty="0">
                <a:latin typeface="Tahoma"/>
                <a:cs typeface="Tahoma"/>
              </a:rPr>
              <a:t>⅃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7;	</a:t>
            </a:r>
            <a:r>
              <a:rPr sz="2400" spc="55" dirty="0">
                <a:latin typeface="Segoe UI Symbol"/>
                <a:cs typeface="Segoe UI Symbol"/>
              </a:rPr>
              <a:t>ℾ</a:t>
            </a:r>
            <a:r>
              <a:rPr sz="2400" spc="55" dirty="0">
                <a:latin typeface="Arial MT"/>
                <a:cs typeface="Arial MT"/>
              </a:rPr>
              <a:t>x</a:t>
            </a:r>
            <a:r>
              <a:rPr sz="2400" spc="55" dirty="0">
                <a:latin typeface="Tahoma"/>
                <a:cs typeface="Tahoma"/>
              </a:rPr>
              <a:t>⅂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7.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139F-146F-4209-8D2A-BDAB4815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B1EC-C84A-42C4-B69C-44FC5CCD0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664" y="1403858"/>
            <a:ext cx="8126670" cy="2513509"/>
          </a:xfrm>
        </p:spPr>
        <p:txBody>
          <a:bodyPr/>
          <a:lstStyle/>
          <a:p>
            <a:pPr marL="405765" marR="86360" indent="-306070" algn="just">
              <a:lnSpc>
                <a:spcPct val="99500"/>
              </a:lnSpc>
              <a:spcBef>
                <a:spcPts val="409"/>
              </a:spcBef>
              <a:buFont typeface="Segoe UI Symbol"/>
              <a:buChar char="▪"/>
              <a:tabLst>
                <a:tab pos="406400" algn="l"/>
              </a:tabLst>
            </a:pPr>
            <a:r>
              <a:rPr lang="en-US" b="0" spc="-5" dirty="0">
                <a:latin typeface="+mn-lt"/>
                <a:cs typeface="Arial MT"/>
              </a:rPr>
              <a:t>The </a:t>
            </a:r>
            <a:r>
              <a:rPr lang="en-US" b="0" dirty="0">
                <a:latin typeface="+mn-lt"/>
                <a:cs typeface="Arial MT"/>
              </a:rPr>
              <a:t>main</a:t>
            </a:r>
            <a:r>
              <a:rPr lang="en-US" b="0" spc="555" dirty="0">
                <a:latin typeface="+mn-lt"/>
                <a:cs typeface="Arial MT"/>
              </a:rPr>
              <a:t> </a:t>
            </a:r>
            <a:r>
              <a:rPr lang="en-US" b="0" i="1" spc="-5" dirty="0">
                <a:latin typeface="+mn-lt"/>
              </a:rPr>
              <a:t>difference </a:t>
            </a:r>
            <a:r>
              <a:rPr lang="en-US" b="0" spc="-5" dirty="0">
                <a:latin typeface="+mn-lt"/>
                <a:cs typeface="Arial MT"/>
              </a:rPr>
              <a:t>between the format of </a:t>
            </a:r>
            <a:r>
              <a:rPr lang="en-US" b="0" dirty="0">
                <a:latin typeface="+mn-lt"/>
                <a:cs typeface="Arial MT"/>
              </a:rPr>
              <a:t>a sub-algorithm </a:t>
            </a:r>
            <a:r>
              <a:rPr lang="en-US" b="0" spc="-5" dirty="0">
                <a:latin typeface="+mn-lt"/>
                <a:cs typeface="Arial MT"/>
              </a:rPr>
              <a:t>and that </a:t>
            </a:r>
            <a:r>
              <a:rPr lang="en-US" b="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of</a:t>
            </a:r>
            <a:r>
              <a:rPr lang="en-US" b="0" spc="17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an</a:t>
            </a:r>
            <a:r>
              <a:rPr lang="en-US" b="0" spc="17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algorithm</a:t>
            </a:r>
            <a:r>
              <a:rPr lang="en-US" b="0" spc="17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is</a:t>
            </a:r>
            <a:r>
              <a:rPr lang="en-US" b="0" spc="17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that</a:t>
            </a:r>
            <a:r>
              <a:rPr lang="en-US" b="0" spc="165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the</a:t>
            </a:r>
            <a:r>
              <a:rPr lang="en-US" b="0" spc="165" dirty="0">
                <a:latin typeface="+mn-lt"/>
                <a:cs typeface="Arial MT"/>
              </a:rPr>
              <a:t> </a:t>
            </a:r>
            <a:r>
              <a:rPr lang="en-US" b="0" dirty="0">
                <a:latin typeface="+mn-lt"/>
                <a:cs typeface="Arial MT"/>
              </a:rPr>
              <a:t>sub-algorithm</a:t>
            </a:r>
            <a:r>
              <a:rPr lang="en-US" b="0" spc="17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will</a:t>
            </a:r>
            <a:r>
              <a:rPr lang="en-US" b="0" spc="17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usually</a:t>
            </a:r>
            <a:r>
              <a:rPr lang="en-US" b="0" spc="17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have</a:t>
            </a:r>
            <a:r>
              <a:rPr lang="en-US" b="0" spc="170" dirty="0">
                <a:latin typeface="+mn-lt"/>
                <a:cs typeface="Arial MT"/>
              </a:rPr>
              <a:t> </a:t>
            </a:r>
            <a:r>
              <a:rPr lang="en-US" b="0" dirty="0">
                <a:latin typeface="+mn-lt"/>
                <a:cs typeface="Arial MT"/>
              </a:rPr>
              <a:t>a</a:t>
            </a:r>
            <a:r>
              <a:rPr lang="en-US" b="0" spc="17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heading </a:t>
            </a:r>
            <a:r>
              <a:rPr lang="en-US" b="0" spc="-545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of</a:t>
            </a:r>
            <a:r>
              <a:rPr lang="en-US" b="0" spc="-1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the form NAME </a:t>
            </a:r>
            <a:r>
              <a:rPr lang="en-US" b="0" spc="5" dirty="0">
                <a:latin typeface="+mn-lt"/>
                <a:cs typeface="Arial MT"/>
              </a:rPr>
              <a:t>(PAR</a:t>
            </a:r>
            <a:r>
              <a:rPr lang="en-US" b="0" spc="7" baseline="-32051" dirty="0">
                <a:latin typeface="+mn-lt"/>
                <a:cs typeface="Arial MT"/>
              </a:rPr>
              <a:t>1</a:t>
            </a:r>
            <a:r>
              <a:rPr lang="en-US" b="0" spc="5" dirty="0">
                <a:latin typeface="+mn-lt"/>
                <a:cs typeface="Arial MT"/>
              </a:rPr>
              <a:t>,</a:t>
            </a:r>
            <a:r>
              <a:rPr lang="en-US" b="0" spc="-5" dirty="0">
                <a:latin typeface="+mn-lt"/>
                <a:cs typeface="Arial MT"/>
              </a:rPr>
              <a:t> </a:t>
            </a:r>
            <a:r>
              <a:rPr lang="en-US" b="0" dirty="0">
                <a:latin typeface="+mn-lt"/>
                <a:cs typeface="Arial MT"/>
              </a:rPr>
              <a:t>PAR</a:t>
            </a:r>
            <a:r>
              <a:rPr lang="en-US" b="0" baseline="-32051" dirty="0">
                <a:latin typeface="+mn-lt"/>
                <a:cs typeface="Arial MT"/>
              </a:rPr>
              <a:t>2</a:t>
            </a:r>
            <a:r>
              <a:rPr lang="en-US" b="0" dirty="0">
                <a:latin typeface="+mn-lt"/>
                <a:cs typeface="Arial MT"/>
              </a:rPr>
              <a:t>,</a:t>
            </a:r>
            <a:r>
              <a:rPr lang="en-US" b="0" spc="-10" dirty="0">
                <a:latin typeface="+mn-lt"/>
                <a:cs typeface="Arial MT"/>
              </a:rPr>
              <a:t> </a:t>
            </a:r>
            <a:r>
              <a:rPr lang="en-US" b="0" dirty="0">
                <a:latin typeface="+mn-lt"/>
                <a:cs typeface="Arial MT"/>
              </a:rPr>
              <a:t>…</a:t>
            </a:r>
            <a:r>
              <a:rPr lang="en-US" b="0" spc="-5" dirty="0">
                <a:latin typeface="+mn-lt"/>
                <a:cs typeface="Arial MT"/>
              </a:rPr>
              <a:t> </a:t>
            </a:r>
            <a:r>
              <a:rPr lang="en-US" b="0" dirty="0">
                <a:latin typeface="+mn-lt"/>
                <a:cs typeface="Arial MT"/>
              </a:rPr>
              <a:t>,</a:t>
            </a:r>
            <a:r>
              <a:rPr lang="en-US" b="0" spc="-5" dirty="0">
                <a:latin typeface="+mn-lt"/>
                <a:cs typeface="Arial MT"/>
              </a:rPr>
              <a:t> </a:t>
            </a:r>
            <a:r>
              <a:rPr lang="en-US" b="0" dirty="0">
                <a:latin typeface="+mn-lt"/>
                <a:cs typeface="Arial MT"/>
              </a:rPr>
              <a:t>PAR</a:t>
            </a:r>
            <a:r>
              <a:rPr lang="en-US" b="0" baseline="-32051" dirty="0">
                <a:latin typeface="+mn-lt"/>
                <a:cs typeface="Arial MT"/>
              </a:rPr>
              <a:t>K</a:t>
            </a:r>
            <a:r>
              <a:rPr lang="en-US" b="0" dirty="0">
                <a:latin typeface="+mn-lt"/>
                <a:cs typeface="Arial MT"/>
              </a:rPr>
              <a:t>).</a:t>
            </a:r>
          </a:p>
          <a:p>
            <a:pPr marL="405765" indent="-306070">
              <a:lnSpc>
                <a:spcPts val="2390"/>
              </a:lnSpc>
              <a:spcBef>
                <a:spcPts val="400"/>
              </a:spcBef>
              <a:buFont typeface="Segoe UI Symbol"/>
              <a:buChar char="▪"/>
              <a:tabLst>
                <a:tab pos="405765" algn="l"/>
                <a:tab pos="406400" algn="l"/>
                <a:tab pos="1446530" algn="l"/>
                <a:tab pos="2715895" algn="l"/>
                <a:tab pos="3053080" algn="l"/>
                <a:tab pos="3629660" algn="l"/>
                <a:tab pos="4135754" algn="l"/>
                <a:tab pos="5744845" algn="l"/>
                <a:tab pos="6251575" algn="l"/>
                <a:tab pos="6956425" algn="l"/>
                <a:tab pos="7261225" algn="l"/>
              </a:tabLst>
            </a:pPr>
            <a:r>
              <a:rPr lang="en-US" b="0" spc="-5" dirty="0">
                <a:latin typeface="+mn-lt"/>
                <a:cs typeface="Arial MT"/>
              </a:rPr>
              <a:t>Another	difference	is	that	the	</a:t>
            </a:r>
            <a:r>
              <a:rPr lang="en-US" b="0" dirty="0">
                <a:latin typeface="+mn-lt"/>
                <a:cs typeface="Arial MT"/>
              </a:rPr>
              <a:t>sub-algorithm	 </a:t>
            </a:r>
            <a:r>
              <a:rPr lang="en-US" b="0" spc="-5" dirty="0">
                <a:latin typeface="+mn-lt"/>
                <a:cs typeface="Arial MT"/>
              </a:rPr>
              <a:t>will	have	</a:t>
            </a:r>
            <a:r>
              <a:rPr lang="en-US" b="0" dirty="0">
                <a:latin typeface="+mn-lt"/>
                <a:cs typeface="Arial MT"/>
              </a:rPr>
              <a:t>a </a:t>
            </a:r>
            <a:r>
              <a:rPr lang="en-US" b="0" i="1" spc="-5" dirty="0">
                <a:latin typeface="+mn-lt"/>
              </a:rPr>
              <a:t>Return </a:t>
            </a:r>
            <a:r>
              <a:rPr lang="en-US" b="0" dirty="0">
                <a:latin typeface="+mn-lt"/>
                <a:cs typeface="Arial MT"/>
              </a:rPr>
              <a:t>statement</a:t>
            </a:r>
            <a:r>
              <a:rPr lang="en-US" b="0" spc="-20" dirty="0">
                <a:latin typeface="+mn-lt"/>
                <a:cs typeface="Arial MT"/>
              </a:rPr>
              <a:t> </a:t>
            </a:r>
            <a:r>
              <a:rPr lang="en-US" b="0" dirty="0">
                <a:latin typeface="+mn-lt"/>
                <a:cs typeface="Arial MT"/>
              </a:rPr>
              <a:t>rather</a:t>
            </a:r>
            <a:r>
              <a:rPr lang="en-US" b="0" spc="-2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than</a:t>
            </a:r>
            <a:r>
              <a:rPr lang="en-US" b="0" spc="-20" dirty="0">
                <a:latin typeface="+mn-lt"/>
                <a:cs typeface="Arial MT"/>
              </a:rPr>
              <a:t> </a:t>
            </a:r>
            <a:r>
              <a:rPr lang="en-US" b="0" spc="-5" dirty="0">
                <a:latin typeface="+mn-lt"/>
                <a:cs typeface="Arial MT"/>
              </a:rPr>
              <a:t>an</a:t>
            </a:r>
            <a:r>
              <a:rPr lang="en-US" b="0" dirty="0">
                <a:latin typeface="+mn-lt"/>
                <a:cs typeface="Arial MT"/>
              </a:rPr>
              <a:t> </a:t>
            </a:r>
            <a:r>
              <a:rPr lang="en-US" b="0" i="1" spc="-5" dirty="0">
                <a:latin typeface="+mn-lt"/>
              </a:rPr>
              <a:t>Exit</a:t>
            </a:r>
            <a:r>
              <a:rPr lang="en-US" b="0" i="1" spc="-15" dirty="0">
                <a:latin typeface="+mn-lt"/>
              </a:rPr>
              <a:t> </a:t>
            </a:r>
            <a:r>
              <a:rPr lang="en-US" b="0" dirty="0">
                <a:latin typeface="+mn-lt"/>
                <a:cs typeface="Arial MT"/>
              </a:rPr>
              <a:t>statement.</a:t>
            </a:r>
          </a:p>
          <a:p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42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SUBALGORITHMS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19200"/>
            <a:ext cx="7543799" cy="4876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SUBALGORITHMS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846" y="1225550"/>
            <a:ext cx="7041952" cy="17253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3346450"/>
            <a:ext cx="7099338" cy="2749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175" y="477709"/>
            <a:ext cx="2879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Arial MT"/>
                <a:cs typeface="Arial MT"/>
              </a:rPr>
              <a:t>Home</a:t>
            </a:r>
            <a:r>
              <a:rPr sz="4400" b="0" spc="-100" dirty="0">
                <a:latin typeface="Arial MT"/>
                <a:cs typeface="Arial MT"/>
              </a:rPr>
              <a:t> </a:t>
            </a:r>
            <a:r>
              <a:rPr sz="4400" b="0" spc="-5" dirty="0">
                <a:latin typeface="Arial MT"/>
                <a:cs typeface="Arial MT"/>
              </a:rPr>
              <a:t>Task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976" y="1529969"/>
            <a:ext cx="8462010" cy="31927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725"/>
              </a:spcBef>
            </a:pPr>
            <a:r>
              <a:rPr sz="3200" b="1" spc="-5" dirty="0">
                <a:latin typeface="Arial"/>
                <a:cs typeface="Arial"/>
              </a:rPr>
              <a:t>Problem</a:t>
            </a:r>
            <a:r>
              <a:rPr sz="3200" spc="-5" dirty="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 marL="376555" marR="30480" indent="-339090" algn="just">
              <a:lnSpc>
                <a:spcPct val="100099"/>
              </a:lnSpc>
              <a:spcBef>
                <a:spcPts val="620"/>
              </a:spcBef>
              <a:buSzPct val="96875"/>
              <a:buAutoNum type="arabicPeriod"/>
              <a:tabLst>
                <a:tab pos="377825" algn="l"/>
              </a:tabLst>
            </a:pPr>
            <a:r>
              <a:rPr sz="3200" spc="-10" dirty="0">
                <a:latin typeface="Arial MT"/>
                <a:cs typeface="Arial MT"/>
              </a:rPr>
              <a:t>Write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program to </a:t>
            </a:r>
            <a:r>
              <a:rPr sz="3200" dirty="0">
                <a:latin typeface="Arial MT"/>
                <a:cs typeface="Arial MT"/>
              </a:rPr>
              <a:t>calculate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roots of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 quadratic equation </a:t>
            </a:r>
            <a:r>
              <a:rPr sz="3200" spc="5" dirty="0">
                <a:latin typeface="Arial MT"/>
                <a:cs typeface="Arial MT"/>
              </a:rPr>
              <a:t>ax</a:t>
            </a:r>
            <a:r>
              <a:rPr sz="3150" spc="7" baseline="31746" dirty="0">
                <a:latin typeface="Arial MT"/>
                <a:cs typeface="Arial MT"/>
              </a:rPr>
              <a:t>2 </a:t>
            </a:r>
            <a:r>
              <a:rPr sz="3200" dirty="0">
                <a:latin typeface="Arial MT"/>
                <a:cs typeface="Arial MT"/>
              </a:rPr>
              <a:t>+ </a:t>
            </a:r>
            <a:r>
              <a:rPr sz="3200" spc="-5" dirty="0">
                <a:latin typeface="Arial MT"/>
                <a:cs typeface="Arial MT"/>
              </a:rPr>
              <a:t>bx </a:t>
            </a:r>
            <a:r>
              <a:rPr sz="3200" dirty="0">
                <a:latin typeface="Arial MT"/>
                <a:cs typeface="Arial MT"/>
              </a:rPr>
              <a:t>+ c = 0 </a:t>
            </a:r>
            <a:r>
              <a:rPr sz="3200" spc="-5" dirty="0">
                <a:latin typeface="Arial MT"/>
                <a:cs typeface="Arial MT"/>
              </a:rPr>
              <a:t>where a, </a:t>
            </a:r>
            <a:r>
              <a:rPr sz="3200" dirty="0">
                <a:latin typeface="Arial MT"/>
                <a:cs typeface="Arial MT"/>
              </a:rPr>
              <a:t> b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dirty="0">
                <a:latin typeface="Arial MT"/>
                <a:cs typeface="Arial MT"/>
              </a:rPr>
              <a:t>c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 </a:t>
            </a:r>
            <a:r>
              <a:rPr sz="3200" dirty="0">
                <a:latin typeface="Arial MT"/>
                <a:cs typeface="Arial MT"/>
              </a:rPr>
              <a:t>known.</a:t>
            </a:r>
            <a:endParaRPr sz="3200">
              <a:latin typeface="Arial MT"/>
              <a:cs typeface="Arial MT"/>
            </a:endParaRPr>
          </a:p>
          <a:p>
            <a:pPr marL="376555" marR="33020" indent="-339090" algn="just">
              <a:lnSpc>
                <a:spcPct val="100499"/>
              </a:lnSpc>
              <a:spcBef>
                <a:spcPts val="605"/>
              </a:spcBef>
              <a:buSzPct val="96875"/>
              <a:buAutoNum type="arabicPeriod"/>
              <a:tabLst>
                <a:tab pos="377825" algn="l"/>
              </a:tabLst>
            </a:pPr>
            <a:r>
              <a:rPr sz="3200" spc="-10" dirty="0">
                <a:latin typeface="Arial MT"/>
                <a:cs typeface="Arial MT"/>
              </a:rPr>
              <a:t>Write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program to </a:t>
            </a:r>
            <a:r>
              <a:rPr sz="3200" spc="-10" dirty="0">
                <a:latin typeface="Arial MT"/>
                <a:cs typeface="Arial MT"/>
              </a:rPr>
              <a:t>find the </a:t>
            </a:r>
            <a:r>
              <a:rPr sz="3200" spc="-5" dirty="0">
                <a:latin typeface="Arial MT"/>
                <a:cs typeface="Arial MT"/>
              </a:rPr>
              <a:t>largest number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from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given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list 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integers.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527" y="364743"/>
            <a:ext cx="7245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35" dirty="0"/>
              <a:t> </a:t>
            </a:r>
            <a:r>
              <a:rPr spc="-5" dirty="0"/>
              <a:t>Notation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403858"/>
            <a:ext cx="8027670" cy="434862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550"/>
              </a:spcBef>
            </a:pPr>
            <a:r>
              <a:rPr sz="2400" b="1" spc="-5" dirty="0">
                <a:latin typeface="Arial"/>
                <a:cs typeface="Arial"/>
              </a:rPr>
              <a:t>Remainder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  <a:p>
            <a:pPr marL="195580" marR="5080" indent="-183515" algn="just">
              <a:lnSpc>
                <a:spcPct val="99700"/>
              </a:lnSpc>
              <a:spcBef>
                <a:spcPts val="455"/>
              </a:spcBef>
            </a:pPr>
            <a:r>
              <a:rPr sz="2400" spc="-160" dirty="0">
                <a:latin typeface="Arial MT"/>
                <a:cs typeface="Arial MT"/>
              </a:rPr>
              <a:t>Let </a:t>
            </a:r>
            <a:r>
              <a:rPr sz="2400" b="1" dirty="0">
                <a:latin typeface="Arial"/>
                <a:cs typeface="Arial"/>
              </a:rPr>
              <a:t>k </a:t>
            </a:r>
            <a:r>
              <a:rPr sz="2400" spc="-5" dirty="0">
                <a:latin typeface="Arial MT"/>
                <a:cs typeface="Arial MT"/>
              </a:rPr>
              <a:t>be any integer and let </a:t>
            </a:r>
            <a:r>
              <a:rPr sz="2400" b="1" dirty="0">
                <a:latin typeface="Arial"/>
                <a:cs typeface="Arial"/>
              </a:rPr>
              <a:t>M </a:t>
            </a:r>
            <a:r>
              <a:rPr sz="2400" spc="-5" dirty="0">
                <a:latin typeface="Arial MT"/>
                <a:cs typeface="Arial MT"/>
              </a:rPr>
              <a:t>be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positive integer. Then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k (mod M) </a:t>
            </a:r>
            <a:r>
              <a:rPr sz="2400" spc="-5" dirty="0">
                <a:latin typeface="Arial MT"/>
                <a:cs typeface="Arial MT"/>
              </a:rPr>
              <a:t>will denote the integer </a:t>
            </a:r>
            <a:r>
              <a:rPr sz="2400" dirty="0">
                <a:latin typeface="Arial MT"/>
                <a:cs typeface="Arial MT"/>
              </a:rPr>
              <a:t>remainder </a:t>
            </a:r>
            <a:r>
              <a:rPr sz="2400" spc="-5" dirty="0">
                <a:latin typeface="Arial MT"/>
                <a:cs typeface="Arial MT"/>
              </a:rPr>
              <a:t>when </a:t>
            </a:r>
            <a:r>
              <a:rPr sz="2400" b="1" dirty="0">
                <a:latin typeface="Arial"/>
                <a:cs typeface="Arial"/>
              </a:rPr>
              <a:t>k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divided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dirty="0">
                <a:latin typeface="Arial MT"/>
                <a:cs typeface="Arial MT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2400" b="1" spc="-315" dirty="0">
                <a:latin typeface="Arial"/>
                <a:cs typeface="Arial"/>
              </a:rPr>
              <a:t>k</a:t>
            </a:r>
            <a:r>
              <a:rPr sz="2400" b="1" spc="1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(mod</a:t>
            </a:r>
            <a:r>
              <a:rPr sz="2400" b="1" spc="1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M)</a:t>
            </a:r>
            <a:r>
              <a:rPr sz="2400" b="1" spc="17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unique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integer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16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such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spc="101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spc="1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1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1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q</a:t>
            </a:r>
            <a:r>
              <a:rPr sz="2400" b="1" spc="1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1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 marR="5344160" algn="r">
              <a:lnSpc>
                <a:spcPct val="100000"/>
              </a:lnSpc>
              <a:spcBef>
                <a:spcPts val="15"/>
              </a:spcBef>
              <a:tabLst>
                <a:tab pos="1168400" algn="l"/>
              </a:tabLst>
            </a:pPr>
            <a:r>
              <a:rPr sz="2400" spc="-5" dirty="0">
                <a:latin typeface="Arial MT"/>
                <a:cs typeface="Arial MT"/>
              </a:rPr>
              <a:t>where	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≤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&lt;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spc="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5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(mod</a:t>
            </a:r>
            <a:r>
              <a:rPr sz="2400" spc="-5" dirty="0">
                <a:latin typeface="Arial MT"/>
                <a:cs typeface="Arial MT"/>
              </a:rPr>
              <a:t> 7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   </a:t>
            </a:r>
            <a:r>
              <a:rPr sz="2400" spc="-3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5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(mod</a:t>
            </a:r>
            <a:r>
              <a:rPr sz="2400" spc="-5" dirty="0">
                <a:latin typeface="Arial MT"/>
                <a:cs typeface="Arial MT"/>
              </a:rPr>
              <a:t> 5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   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(mod</a:t>
            </a:r>
            <a:r>
              <a:rPr sz="2400" spc="-5" dirty="0">
                <a:latin typeface="Arial MT"/>
                <a:cs typeface="Arial MT"/>
              </a:rPr>
              <a:t> 8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</a:p>
          <a:p>
            <a:pPr marL="195580">
              <a:lnSpc>
                <a:spcPct val="100000"/>
              </a:lnSpc>
              <a:spcBef>
                <a:spcPts val="2145"/>
              </a:spcBef>
            </a:pPr>
            <a:r>
              <a:rPr sz="2400" b="1" i="1" spc="-5" dirty="0">
                <a:latin typeface="Arial"/>
                <a:cs typeface="Arial"/>
              </a:rPr>
              <a:t>Congruence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lang="en-US" sz="2450" spc="-670" dirty="0">
                <a:latin typeface="Segoe UI Symbol"/>
                <a:cs typeface="Segoe UI Symbol"/>
              </a:rPr>
              <a:t>□</a:t>
            </a:r>
            <a:r>
              <a:rPr lang="en-US" sz="2400" b="1" i="1" spc="-670" dirty="0">
                <a:latin typeface="Arial"/>
                <a:cs typeface="Arial"/>
              </a:rPr>
              <a:t>a     </a:t>
            </a:r>
            <a:r>
              <a:rPr lang="en-US" sz="2400" b="1" i="1" spc="-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≡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b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(mod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M)</a:t>
            </a:r>
            <a:r>
              <a:rPr sz="2400" b="1" i="1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5" dirty="0">
                <a:latin typeface="Arial MT"/>
                <a:cs typeface="Arial MT"/>
              </a:rPr>
              <a:t> an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 onl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 i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M </a:t>
            </a:r>
            <a:r>
              <a:rPr sz="2400" i="1" spc="-5" dirty="0">
                <a:latin typeface="Arial"/>
                <a:cs typeface="Arial"/>
              </a:rPr>
              <a:t>divide</a:t>
            </a:r>
            <a:r>
              <a:rPr sz="2400" i="1" dirty="0">
                <a:latin typeface="Arial"/>
                <a:cs typeface="Arial"/>
              </a:rPr>
              <a:t>s </a:t>
            </a:r>
            <a:r>
              <a:rPr sz="2400" b="1" i="1" dirty="0">
                <a:latin typeface="Arial"/>
                <a:cs typeface="Arial"/>
              </a:rPr>
              <a:t>a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–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b</a:t>
            </a:r>
            <a:endParaRPr sz="2400" dirty="0">
              <a:latin typeface="Arial"/>
              <a:cs typeface="Arial"/>
            </a:endParaRPr>
          </a:p>
          <a:p>
            <a:pPr marR="5376545" algn="r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latin typeface="Arial MT"/>
                <a:cs typeface="Arial MT"/>
              </a:rPr>
              <a:t>22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≡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(mod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5)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527" y="364743"/>
            <a:ext cx="7245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35" dirty="0"/>
              <a:t> </a:t>
            </a:r>
            <a:r>
              <a:rPr spc="-5" dirty="0"/>
              <a:t>Notation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403858"/>
            <a:ext cx="8031480" cy="4535857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550"/>
              </a:spcBef>
            </a:pPr>
            <a:r>
              <a:rPr sz="2400" b="1" spc="-5" dirty="0">
                <a:latin typeface="Arial"/>
                <a:cs typeface="Arial"/>
              </a:rPr>
              <a:t>Integer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Absolute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Value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  <a:p>
            <a:pPr marL="354965" marR="10795" indent="-342900" algn="just">
              <a:lnSpc>
                <a:spcPct val="99700"/>
              </a:lnSpc>
              <a:spcBef>
                <a:spcPts val="455"/>
              </a:spcBef>
              <a:buFont typeface="Arial" panose="020B0604020202020204" pitchFamily="34" charset="0"/>
              <a:buChar char="•"/>
            </a:pPr>
            <a:r>
              <a:rPr sz="2400" spc="-160" dirty="0">
                <a:latin typeface="Arial MT"/>
                <a:cs typeface="Arial MT"/>
              </a:rPr>
              <a:t>Let </a:t>
            </a:r>
            <a:r>
              <a:rPr sz="2400" b="1" dirty="0">
                <a:latin typeface="Arial"/>
                <a:cs typeface="Arial"/>
              </a:rPr>
              <a:t>x </a:t>
            </a:r>
            <a:r>
              <a:rPr sz="2400" spc="-5" dirty="0">
                <a:latin typeface="Arial MT"/>
                <a:cs typeface="Arial MT"/>
              </a:rPr>
              <a:t>be any </a:t>
            </a:r>
            <a:r>
              <a:rPr sz="2400" dirty="0">
                <a:latin typeface="Arial MT"/>
                <a:cs typeface="Arial MT"/>
              </a:rPr>
              <a:t>real </a:t>
            </a:r>
            <a:r>
              <a:rPr sz="2400" spc="-5" dirty="0">
                <a:latin typeface="Arial MT"/>
                <a:cs typeface="Arial MT"/>
              </a:rPr>
              <a:t>number. The integer </a:t>
            </a:r>
            <a:r>
              <a:rPr sz="2400" dirty="0">
                <a:latin typeface="Arial MT"/>
                <a:cs typeface="Arial MT"/>
              </a:rPr>
              <a:t>value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dirty="0">
                <a:latin typeface="Arial MT"/>
                <a:cs typeface="Arial MT"/>
              </a:rPr>
              <a:t>, </a:t>
            </a:r>
            <a:r>
              <a:rPr sz="2400" spc="-5" dirty="0">
                <a:latin typeface="Arial MT"/>
                <a:cs typeface="Arial MT"/>
              </a:rPr>
              <a:t>written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I</a:t>
            </a:r>
            <a:r>
              <a:rPr sz="2400" b="1" i="1" spc="-5" dirty="0">
                <a:latin typeface="Arial"/>
                <a:cs typeface="Arial"/>
              </a:rPr>
              <a:t>NT(x)</a:t>
            </a:r>
            <a:r>
              <a:rPr sz="2400" i="1" spc="-5" dirty="0">
                <a:latin typeface="Arial"/>
                <a:cs typeface="Arial"/>
              </a:rPr>
              <a:t>, </a:t>
            </a:r>
            <a:r>
              <a:rPr sz="2400" dirty="0">
                <a:latin typeface="Arial MT"/>
                <a:cs typeface="Arial MT"/>
              </a:rPr>
              <a:t>converts </a:t>
            </a:r>
            <a:r>
              <a:rPr sz="2400" b="1" dirty="0">
                <a:latin typeface="Arial"/>
                <a:cs typeface="Arial"/>
              </a:rPr>
              <a:t>x </a:t>
            </a:r>
            <a:r>
              <a:rPr sz="2400" spc="-5" dirty="0">
                <a:latin typeface="Arial MT"/>
                <a:cs typeface="Arial MT"/>
              </a:rPr>
              <a:t>into an integer </a:t>
            </a:r>
            <a:r>
              <a:rPr sz="2400" b="1" dirty="0">
                <a:latin typeface="Arial"/>
                <a:cs typeface="Arial"/>
              </a:rPr>
              <a:t>y </a:t>
            </a:r>
            <a:r>
              <a:rPr sz="2400" spc="-5" dirty="0">
                <a:latin typeface="Arial MT"/>
                <a:cs typeface="Arial MT"/>
              </a:rPr>
              <a:t>deleting </a:t>
            </a:r>
            <a:r>
              <a:rPr sz="2400" dirty="0">
                <a:latin typeface="Arial MT"/>
                <a:cs typeface="Arial MT"/>
              </a:rPr>
              <a:t>(truncating)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fractional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 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number.</a:t>
            </a:r>
            <a:endParaRPr sz="2400" dirty="0">
              <a:latin typeface="Arial MT"/>
              <a:cs typeface="Arial MT"/>
            </a:endParaRPr>
          </a:p>
          <a:p>
            <a:pPr marL="1091565" algn="just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latin typeface="Arial MT"/>
                <a:cs typeface="Arial MT"/>
              </a:rPr>
              <a:t>INT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(3.14)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  </a:t>
            </a:r>
            <a:r>
              <a:rPr sz="2400" spc="4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(-8.5)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-8   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(7)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7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160" dirty="0">
                <a:latin typeface="Arial MT"/>
                <a:cs typeface="Arial MT"/>
              </a:rPr>
              <a:t>The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absolute</a:t>
            </a:r>
            <a:r>
              <a:rPr sz="2400" b="1" i="1" spc="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value</a:t>
            </a:r>
            <a:r>
              <a:rPr sz="2400" b="1" i="1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real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written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ABS(x)</a:t>
            </a:r>
            <a:endParaRPr sz="2400" dirty="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b="1" spc="-5" dirty="0">
                <a:latin typeface="Arial"/>
                <a:cs typeface="Arial"/>
              </a:rPr>
              <a:t>|x|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defined 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greater of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b="1" spc="-5" dirty="0">
                <a:latin typeface="Arial"/>
                <a:cs typeface="Arial"/>
              </a:rPr>
              <a:t>–x</a:t>
            </a:r>
            <a:r>
              <a:rPr sz="2400" spc="-5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  <a:p>
            <a:pPr marL="652780">
              <a:lnSpc>
                <a:spcPct val="100000"/>
              </a:lnSpc>
              <a:spcBef>
                <a:spcPts val="450"/>
              </a:spcBef>
              <a:tabLst>
                <a:tab pos="2357755" algn="l"/>
                <a:tab pos="3706495" algn="l"/>
                <a:tab pos="5581015" algn="l"/>
              </a:tabLst>
            </a:pPr>
            <a:r>
              <a:rPr sz="2400" dirty="0">
                <a:latin typeface="Arial MT"/>
                <a:cs typeface="Arial MT"/>
              </a:rPr>
              <a:t>|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-15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15	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	|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-8.5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8.5	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8.5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8.5</a:t>
            </a:r>
            <a:endParaRPr sz="2400" dirty="0">
              <a:latin typeface="Arial MT"/>
              <a:cs typeface="Arial MT"/>
            </a:endParaRPr>
          </a:p>
          <a:p>
            <a:pPr marL="65278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Arial MT"/>
                <a:cs typeface="Arial MT"/>
              </a:rPr>
              <a:t>|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527" y="364743"/>
            <a:ext cx="7245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35" dirty="0"/>
              <a:t> </a:t>
            </a:r>
            <a:r>
              <a:rPr spc="-5" dirty="0"/>
              <a:t>Notation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08664" y="1403858"/>
            <a:ext cx="8126670" cy="3797193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550"/>
              </a:spcBef>
            </a:pPr>
            <a:r>
              <a:rPr spc="-5" dirty="0"/>
              <a:t>Factorial</a:t>
            </a:r>
            <a:r>
              <a:rPr spc="-55" dirty="0"/>
              <a:t> </a:t>
            </a:r>
            <a:r>
              <a:rPr spc="-5" dirty="0"/>
              <a:t>Function</a:t>
            </a:r>
          </a:p>
          <a:p>
            <a:pPr marL="79375">
              <a:lnSpc>
                <a:spcPct val="100000"/>
              </a:lnSpc>
              <a:spcBef>
                <a:spcPts val="450"/>
              </a:spcBef>
            </a:pPr>
            <a:r>
              <a:rPr b="0" spc="-5" dirty="0">
                <a:latin typeface="Arial MT"/>
                <a:cs typeface="Arial MT"/>
              </a:rPr>
              <a:t>n</a:t>
            </a:r>
            <a:r>
              <a:rPr b="0" dirty="0">
                <a:latin typeface="Arial MT"/>
                <a:cs typeface="Arial MT"/>
              </a:rPr>
              <a:t>!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=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1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2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3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….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(n-2)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(n-1)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</a:t>
            </a:r>
          </a:p>
          <a:p>
            <a:pPr marL="79375">
              <a:lnSpc>
                <a:spcPct val="100000"/>
              </a:lnSpc>
              <a:spcBef>
                <a:spcPts val="495"/>
              </a:spcBef>
              <a:tabLst>
                <a:tab pos="3005455" algn="l"/>
              </a:tabLst>
            </a:pPr>
            <a:r>
              <a:rPr b="0" spc="-215" dirty="0">
                <a:latin typeface="Arial MT"/>
                <a:cs typeface="Arial MT"/>
              </a:rPr>
              <a:t>4!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=</a:t>
            </a:r>
            <a:r>
              <a:rPr b="0" spc="-5" dirty="0">
                <a:latin typeface="Arial MT"/>
                <a:cs typeface="Arial MT"/>
              </a:rPr>
              <a:t> 1.2.3.4</a:t>
            </a:r>
            <a:r>
              <a:rPr b="0" dirty="0">
                <a:latin typeface="Arial MT"/>
                <a:cs typeface="Arial MT"/>
              </a:rPr>
              <a:t> =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24	0!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=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1</a:t>
            </a:r>
          </a:p>
          <a:p>
            <a:pPr marL="262255">
              <a:lnSpc>
                <a:spcPct val="100000"/>
              </a:lnSpc>
            </a:pPr>
            <a:endParaRPr lang="en-US" sz="3350" dirty="0">
              <a:latin typeface="Arial MT"/>
            </a:endParaRPr>
          </a:p>
          <a:p>
            <a:pPr marL="262255">
              <a:lnSpc>
                <a:spcPct val="100000"/>
              </a:lnSpc>
            </a:pPr>
            <a:r>
              <a:rPr spc="-5" dirty="0"/>
              <a:t>Fibonacci</a:t>
            </a:r>
            <a:r>
              <a:rPr spc="-55" dirty="0"/>
              <a:t> </a:t>
            </a:r>
            <a:r>
              <a:rPr spc="-5" dirty="0"/>
              <a:t>Function</a:t>
            </a:r>
          </a:p>
          <a:p>
            <a:pPr marL="79375">
              <a:lnSpc>
                <a:spcPct val="100000"/>
              </a:lnSpc>
              <a:spcBef>
                <a:spcPts val="495"/>
              </a:spcBef>
            </a:pPr>
            <a:r>
              <a:rPr b="0" spc="-160" dirty="0">
                <a:latin typeface="Arial MT"/>
                <a:cs typeface="Arial MT"/>
              </a:rPr>
              <a:t>The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Fibonacci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sequence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is</a:t>
            </a:r>
            <a:r>
              <a:rPr b="0" spc="204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as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follows: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0,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1,</a:t>
            </a:r>
            <a:r>
              <a:rPr b="0" spc="204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1,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2,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3,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5,</a:t>
            </a:r>
            <a:r>
              <a:rPr b="0" spc="204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8,13,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21,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34,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55,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…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…</a:t>
            </a:r>
            <a:endParaRPr lang="en-US" b="0" dirty="0">
              <a:latin typeface="Arial MT"/>
              <a:cs typeface="Arial MT"/>
            </a:endParaRPr>
          </a:p>
          <a:p>
            <a:pPr marL="79375">
              <a:lnSpc>
                <a:spcPct val="100000"/>
              </a:lnSpc>
              <a:spcBef>
                <a:spcPts val="495"/>
              </a:spcBef>
            </a:pPr>
            <a:r>
              <a:rPr b="0" spc="-5" dirty="0">
                <a:latin typeface="Arial MT"/>
                <a:cs typeface="Arial MT"/>
              </a:rPr>
              <a:t>Here,</a:t>
            </a:r>
            <a:r>
              <a:rPr b="0" spc="114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</a:t>
            </a:r>
            <a:r>
              <a:rPr sz="2400" b="0" baseline="-31250" dirty="0">
                <a:latin typeface="Arial MT"/>
                <a:cs typeface="Arial MT"/>
              </a:rPr>
              <a:t>0</a:t>
            </a:r>
            <a:r>
              <a:rPr sz="2400" b="0" spc="502" baseline="-3125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=</a:t>
            </a:r>
            <a:r>
              <a:rPr sz="2400" b="0" spc="11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0</a:t>
            </a:r>
            <a:r>
              <a:rPr sz="2400" b="0" spc="114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and</a:t>
            </a:r>
            <a:r>
              <a:rPr sz="2400" b="0" spc="114" dirty="0">
                <a:latin typeface="Arial MT"/>
                <a:cs typeface="Arial MT"/>
              </a:rPr>
              <a:t> </a:t>
            </a:r>
            <a:r>
              <a:rPr sz="2400" b="0" spc="10" dirty="0">
                <a:latin typeface="Arial MT"/>
                <a:cs typeface="Arial MT"/>
              </a:rPr>
              <a:t>F</a:t>
            </a:r>
            <a:r>
              <a:rPr sz="2400" b="0" spc="15" baseline="-31250" dirty="0">
                <a:latin typeface="Arial MT"/>
                <a:cs typeface="Arial MT"/>
              </a:rPr>
              <a:t>1</a:t>
            </a:r>
            <a:r>
              <a:rPr sz="2400" b="0" spc="509" baseline="-3125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=</a:t>
            </a:r>
            <a:r>
              <a:rPr sz="2400" b="0" spc="11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1</a:t>
            </a:r>
            <a:r>
              <a:rPr sz="2400" b="0" spc="114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and</a:t>
            </a:r>
            <a:r>
              <a:rPr sz="2400" b="0" spc="114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each</a:t>
            </a:r>
            <a:r>
              <a:rPr sz="2400" b="0" spc="114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succeeding</a:t>
            </a:r>
            <a:r>
              <a:rPr sz="2400" b="0" spc="114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term</a:t>
            </a:r>
            <a:r>
              <a:rPr sz="2400" b="0" spc="1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is</a:t>
            </a:r>
            <a:r>
              <a:rPr sz="2400" b="0" spc="114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the </a:t>
            </a:r>
            <a:r>
              <a:rPr sz="2400" b="0" spc="-65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sum</a:t>
            </a:r>
            <a:r>
              <a:rPr sz="2400" b="0" spc="-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of two</a:t>
            </a:r>
            <a:r>
              <a:rPr sz="2400" b="0" spc="-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preceding</a:t>
            </a:r>
            <a:r>
              <a:rPr sz="2400" b="0" spc="-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terms.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527" y="364743"/>
            <a:ext cx="7245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35" dirty="0"/>
              <a:t> </a:t>
            </a:r>
            <a:r>
              <a:rPr spc="-5" dirty="0"/>
              <a:t>Notation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825" y="1461008"/>
            <a:ext cx="4369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Permutation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Combination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515" y="1821052"/>
            <a:ext cx="676910" cy="8826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</a:pPr>
            <a:r>
              <a:rPr lang="en-US" sz="2400" spc="-944" baseline="31250" dirty="0">
                <a:latin typeface="Arial MT"/>
                <a:cs typeface="Segoe UI Symbol"/>
              </a:rPr>
              <a:t>n</a:t>
            </a:r>
            <a:r>
              <a:rPr sz="2400" spc="330" baseline="312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</a:t>
            </a: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sz="2400" spc="-944" baseline="31250" dirty="0">
                <a:latin typeface="Arial MT"/>
                <a:cs typeface="Arial MT"/>
              </a:rPr>
              <a:t>n</a:t>
            </a:r>
            <a:r>
              <a:rPr sz="2400" spc="330" baseline="312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4182" y="2075687"/>
            <a:ext cx="93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8565" y="1821052"/>
            <a:ext cx="1742439" cy="8826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n!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(n-r)!</a:t>
            </a:r>
            <a:endParaRPr sz="2400">
              <a:latin typeface="Arial MT"/>
              <a:cs typeface="Arial MT"/>
            </a:endParaRPr>
          </a:p>
          <a:p>
            <a:pPr marL="29209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n!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r!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(n-r)!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527" y="2442508"/>
            <a:ext cx="93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5915" y="3106927"/>
            <a:ext cx="4931410" cy="8826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latin typeface="Arial"/>
                <a:cs typeface="Arial"/>
              </a:rPr>
              <a:t>Summation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143250" algn="l"/>
              </a:tabLst>
            </a:pPr>
            <a:r>
              <a:rPr sz="2400" b="1" spc="-315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3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…….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	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+1)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527" y="364743"/>
            <a:ext cx="7245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</a:t>
            </a:r>
            <a:r>
              <a:rPr spc="-35" dirty="0"/>
              <a:t> </a:t>
            </a:r>
            <a:r>
              <a:rPr spc="-5" dirty="0"/>
              <a:t>Notation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515" y="1403858"/>
            <a:ext cx="4179570" cy="1306768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550"/>
              </a:spcBef>
            </a:pPr>
            <a:r>
              <a:rPr sz="2400" b="1" spc="-5" dirty="0">
                <a:latin typeface="Arial"/>
                <a:cs typeface="Arial"/>
              </a:rPr>
              <a:t>Exponents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Logarithms</a:t>
            </a:r>
            <a:endParaRPr sz="24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q"/>
            </a:pPr>
            <a:r>
              <a:rPr sz="2400" spc="-210" dirty="0">
                <a:latin typeface="Arial MT"/>
                <a:cs typeface="Arial MT"/>
              </a:rPr>
              <a:t>a</a:t>
            </a:r>
            <a:r>
              <a:rPr sz="2400" spc="-315" baseline="31250" dirty="0">
                <a:latin typeface="Arial MT"/>
                <a:cs typeface="Arial MT"/>
              </a:rPr>
              <a:t>m</a:t>
            </a:r>
            <a:r>
              <a:rPr sz="2400" spc="-37" baseline="312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…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times).</a:t>
            </a:r>
            <a:endParaRPr sz="240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495"/>
              </a:spcBef>
              <a:buFont typeface="Wingdings" panose="05000000000000000000" pitchFamily="2" charset="2"/>
              <a:buChar char="q"/>
            </a:pPr>
            <a:r>
              <a:rPr sz="2400" spc="-210" dirty="0">
                <a:latin typeface="Arial MT"/>
                <a:cs typeface="Arial MT"/>
              </a:rPr>
              <a:t>a</a:t>
            </a:r>
            <a:r>
              <a:rPr sz="2400" spc="-315" baseline="31250" dirty="0">
                <a:latin typeface="Arial MT"/>
                <a:cs typeface="Arial MT"/>
              </a:rPr>
              <a:t>0</a:t>
            </a:r>
            <a:r>
              <a:rPr sz="2400" spc="-60" baseline="312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4420" y="338569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b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515" y="3169792"/>
            <a:ext cx="251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34745" algn="l"/>
                <a:tab pos="2323465" algn="l"/>
              </a:tabLst>
            </a:pPr>
            <a:r>
              <a:rPr sz="2400" spc="-210" dirty="0">
                <a:latin typeface="Segoe UI Symbol"/>
                <a:cs typeface="Segoe UI Symbol"/>
              </a:rPr>
              <a:t>□</a:t>
            </a:r>
            <a:r>
              <a:rPr sz="2400" spc="-210" dirty="0">
                <a:latin typeface="Arial MT"/>
                <a:cs typeface="Arial MT"/>
              </a:rPr>
              <a:t>b</a:t>
            </a:r>
            <a:r>
              <a:rPr sz="2400" spc="-315" baseline="31250" dirty="0">
                <a:latin typeface="Arial MT"/>
                <a:cs typeface="Arial MT"/>
              </a:rPr>
              <a:t>y</a:t>
            </a:r>
            <a:r>
              <a:rPr sz="2400" spc="330" baseline="312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	</a:t>
            </a:r>
            <a:r>
              <a:rPr lang="en-US" sz="2400" dirty="0">
                <a:latin typeface="Arial MT"/>
                <a:cs typeface="Arial MT"/>
              </a:rPr>
              <a:t>;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	</a:t>
            </a:r>
            <a:r>
              <a:rPr sz="2400" dirty="0">
                <a:latin typeface="Arial MT"/>
                <a:cs typeface="Arial MT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5115" y="3598417"/>
            <a:ext cx="8075930" cy="2357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2531745" algn="l"/>
              </a:tabLst>
            </a:pPr>
            <a:r>
              <a:rPr sz="2400" spc="-160" dirty="0">
                <a:latin typeface="Arial MT"/>
                <a:cs typeface="Arial MT"/>
              </a:rPr>
              <a:t>log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aseline="-31250" dirty="0">
                <a:latin typeface="Arial MT"/>
                <a:cs typeface="Arial MT"/>
              </a:rPr>
              <a:t>2</a:t>
            </a:r>
            <a:r>
              <a:rPr sz="2400" spc="330" baseline="-312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	</a:t>
            </a:r>
            <a:r>
              <a:rPr sz="2400" spc="-5" dirty="0">
                <a:latin typeface="Arial MT"/>
                <a:cs typeface="Arial MT"/>
              </a:rPr>
              <a:t>log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7" baseline="-31250" dirty="0">
                <a:latin typeface="Arial MT"/>
                <a:cs typeface="Arial MT"/>
              </a:rPr>
              <a:t>10</a:t>
            </a:r>
            <a:r>
              <a:rPr sz="2400" spc="300" baseline="-31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100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Wingdings" panose="05000000000000000000" pitchFamily="2" charset="2"/>
              <a:buChar char="q"/>
            </a:pPr>
            <a:endParaRPr sz="3250" dirty="0">
              <a:latin typeface="Arial MT"/>
              <a:cs typeface="Arial MT"/>
            </a:endParaRPr>
          </a:p>
          <a:p>
            <a:pPr marL="421640" indent="-342900">
              <a:lnSpc>
                <a:spcPts val="2690"/>
              </a:lnSpc>
              <a:buFont typeface="Wingdings" panose="05000000000000000000" pitchFamily="2" charset="2"/>
              <a:buChar char="q"/>
              <a:tabLst>
                <a:tab pos="1555750" algn="l"/>
                <a:tab pos="2882900" algn="l"/>
                <a:tab pos="3759200" algn="l"/>
                <a:tab pos="4418330" algn="l"/>
                <a:tab pos="5495925" algn="l"/>
                <a:tab pos="6823075" algn="l"/>
                <a:tab pos="7698740" algn="l"/>
              </a:tabLst>
            </a:pPr>
            <a:r>
              <a:rPr sz="2200" i="1" spc="-95" dirty="0">
                <a:latin typeface="Arial"/>
                <a:cs typeface="Arial"/>
              </a:rPr>
              <a:t>Common	</a:t>
            </a:r>
            <a:r>
              <a:rPr sz="2200" i="1" spc="-5" dirty="0">
                <a:latin typeface="Arial"/>
                <a:cs typeface="Arial"/>
              </a:rPr>
              <a:t>logarithm	</a:t>
            </a:r>
            <a:r>
              <a:rPr sz="2200" dirty="0">
                <a:latin typeface="Arial MT"/>
                <a:cs typeface="Arial MT"/>
              </a:rPr>
              <a:t>(base	</a:t>
            </a:r>
            <a:r>
              <a:rPr sz="2200" spc="-5" dirty="0">
                <a:latin typeface="Arial MT"/>
                <a:cs typeface="Arial MT"/>
              </a:rPr>
              <a:t>10),	</a:t>
            </a:r>
            <a:endParaRPr lang="en-US" sz="2200" spc="-5" dirty="0">
              <a:latin typeface="Arial MT"/>
              <a:cs typeface="Arial MT"/>
            </a:endParaRPr>
          </a:p>
          <a:p>
            <a:pPr marL="421640" indent="-342900">
              <a:lnSpc>
                <a:spcPts val="2690"/>
              </a:lnSpc>
              <a:buFont typeface="Wingdings" panose="05000000000000000000" pitchFamily="2" charset="2"/>
              <a:buChar char="q"/>
              <a:tabLst>
                <a:tab pos="1555750" algn="l"/>
                <a:tab pos="2882900" algn="l"/>
                <a:tab pos="3759200" algn="l"/>
                <a:tab pos="4418330" algn="l"/>
                <a:tab pos="5495925" algn="l"/>
                <a:tab pos="6823075" algn="l"/>
                <a:tab pos="7698740" algn="l"/>
              </a:tabLst>
            </a:pPr>
            <a:r>
              <a:rPr sz="2200" i="1" spc="-5" dirty="0">
                <a:latin typeface="Arial"/>
                <a:cs typeface="Arial"/>
              </a:rPr>
              <a:t>Natural	logarithm	</a:t>
            </a:r>
            <a:r>
              <a:rPr sz="2200" dirty="0">
                <a:latin typeface="Arial MT"/>
                <a:cs typeface="Arial MT"/>
              </a:rPr>
              <a:t>(base	</a:t>
            </a:r>
            <a:r>
              <a:rPr sz="2200" spc="-5" dirty="0">
                <a:latin typeface="Arial MT"/>
                <a:cs typeface="Arial MT"/>
              </a:rPr>
              <a:t>e),</a:t>
            </a:r>
            <a:endParaRPr lang="en-US" sz="2200" dirty="0">
              <a:latin typeface="Arial MT"/>
              <a:cs typeface="Arial MT"/>
            </a:endParaRPr>
          </a:p>
          <a:p>
            <a:pPr marL="421640" indent="-342900">
              <a:lnSpc>
                <a:spcPts val="2690"/>
              </a:lnSpc>
              <a:buFont typeface="Wingdings" panose="05000000000000000000" pitchFamily="2" charset="2"/>
              <a:buChar char="q"/>
              <a:tabLst>
                <a:tab pos="1555750" algn="l"/>
                <a:tab pos="2882900" algn="l"/>
                <a:tab pos="3759200" algn="l"/>
                <a:tab pos="4418330" algn="l"/>
                <a:tab pos="5495925" algn="l"/>
                <a:tab pos="6823075" algn="l"/>
                <a:tab pos="7698740" algn="l"/>
              </a:tabLst>
            </a:pPr>
            <a:r>
              <a:rPr lang="en-US" sz="2200" i="1" spc="-5" dirty="0">
                <a:latin typeface="Arial"/>
                <a:cs typeface="Arial"/>
              </a:rPr>
              <a:t>Binary</a:t>
            </a:r>
            <a:r>
              <a:rPr lang="en-US" sz="2200" i="1" spc="-35" dirty="0">
                <a:latin typeface="Arial"/>
                <a:cs typeface="Arial"/>
              </a:rPr>
              <a:t> </a:t>
            </a:r>
            <a:r>
              <a:rPr lang="en-US" sz="2200" i="1" spc="-5" dirty="0">
                <a:latin typeface="Arial"/>
                <a:cs typeface="Arial"/>
              </a:rPr>
              <a:t>logarithm</a:t>
            </a:r>
            <a:r>
              <a:rPr lang="en-US" sz="2200" i="1" spc="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 MT"/>
                <a:cs typeface="Arial MT"/>
              </a:rPr>
              <a:t>(base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2)</a:t>
            </a:r>
            <a:endParaRPr lang="en-US" sz="2200" dirty="0">
              <a:latin typeface="Arial MT"/>
              <a:cs typeface="Arial MT"/>
            </a:endParaRPr>
          </a:p>
          <a:p>
            <a:pPr marL="436880" indent="-342900">
              <a:lnSpc>
                <a:spcPct val="100000"/>
              </a:lnSpc>
              <a:spcBef>
                <a:spcPts val="855"/>
              </a:spcBef>
              <a:buFont typeface="Wingdings" panose="05000000000000000000" pitchFamily="2" charset="2"/>
              <a:buChar char="q"/>
            </a:pPr>
            <a:r>
              <a:rPr sz="2000" i="1" spc="-5" dirty="0">
                <a:latin typeface="Arial"/>
                <a:cs typeface="Arial"/>
              </a:rPr>
              <a:t>Th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5" dirty="0">
                <a:latin typeface="Arial"/>
                <a:cs typeface="Arial"/>
              </a:rPr>
              <a:t> ter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2000" i="1" spc="-5" dirty="0">
                <a:latin typeface="Arial"/>
                <a:cs typeface="Arial"/>
              </a:rPr>
              <a:t> lo</a:t>
            </a:r>
            <a:r>
              <a:rPr sz="2000" i="1" dirty="0">
                <a:latin typeface="Arial"/>
                <a:cs typeface="Arial"/>
              </a:rPr>
              <a:t>g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shall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mean</a:t>
            </a:r>
            <a:r>
              <a:rPr sz="2000" i="1" spc="-5" dirty="0">
                <a:latin typeface="Arial"/>
                <a:cs typeface="Arial"/>
              </a:rPr>
              <a:t> lo</a:t>
            </a:r>
            <a:r>
              <a:rPr sz="2000" i="1" dirty="0">
                <a:latin typeface="Arial"/>
                <a:cs typeface="Arial"/>
              </a:rPr>
              <a:t>g</a:t>
            </a:r>
            <a:r>
              <a:rPr sz="2000" i="1" spc="25" dirty="0">
                <a:latin typeface="Arial"/>
                <a:cs typeface="Arial"/>
              </a:rPr>
              <a:t> </a:t>
            </a:r>
            <a:r>
              <a:rPr sz="1950" i="1" spc="22" baseline="-32051" dirty="0">
                <a:latin typeface="Arial"/>
                <a:cs typeface="Arial"/>
              </a:rPr>
              <a:t>2</a:t>
            </a:r>
            <a:r>
              <a:rPr sz="1950" i="1" baseline="-32051" dirty="0">
                <a:latin typeface="Arial"/>
                <a:cs typeface="Arial"/>
              </a:rPr>
              <a:t> </a:t>
            </a:r>
            <a:r>
              <a:rPr sz="1950" i="1" spc="-254" baseline="-32051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2000" i="1" spc="-5" dirty="0">
                <a:latin typeface="Arial"/>
                <a:cs typeface="Arial"/>
              </a:rPr>
              <a:t> unles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-5" dirty="0">
                <a:latin typeface="Arial"/>
                <a:cs typeface="Arial"/>
              </a:rPr>
              <a:t> otherwis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specified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0511" y="301243"/>
            <a:ext cx="404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Algorithmic</a:t>
            </a:r>
            <a:r>
              <a:rPr spc="-85" dirty="0"/>
              <a:t> </a:t>
            </a:r>
            <a:r>
              <a:rPr spc="-5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496" y="886776"/>
            <a:ext cx="8230870" cy="539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8255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following</a:t>
            </a:r>
            <a:r>
              <a:rPr sz="2000" dirty="0">
                <a:latin typeface="Arial MT"/>
                <a:cs typeface="Arial MT"/>
              </a:rPr>
              <a:t> summarizes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certain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conventions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will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presenting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our algorithms.</a:t>
            </a:r>
            <a:endParaRPr sz="2000" dirty="0">
              <a:latin typeface="Arial MT"/>
              <a:cs typeface="Arial MT"/>
            </a:endParaRPr>
          </a:p>
          <a:p>
            <a:pPr marL="164465" marR="7620" indent="-152400" algn="just">
              <a:lnSpc>
                <a:spcPct val="100299"/>
              </a:lnSpc>
              <a:spcBef>
                <a:spcPts val="390"/>
              </a:spcBef>
            </a:pPr>
            <a:r>
              <a:rPr sz="2000" b="1" spc="-80" dirty="0">
                <a:latin typeface="Arial"/>
                <a:cs typeface="Arial"/>
              </a:rPr>
              <a:t>Steps, </a:t>
            </a:r>
            <a:r>
              <a:rPr sz="2000" b="1" spc="-5" dirty="0">
                <a:latin typeface="Arial"/>
                <a:cs typeface="Arial"/>
              </a:rPr>
              <a:t>Control, Exit: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steps </a:t>
            </a:r>
            <a:r>
              <a:rPr sz="1800" spc="-5" dirty="0">
                <a:latin typeface="Arial MT"/>
                <a:cs typeface="Arial MT"/>
              </a:rPr>
              <a:t>of the algorithm are executed one after 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beginning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unless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indicated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otherwise.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Control</a:t>
            </a:r>
            <a:r>
              <a:rPr sz="1800" dirty="0">
                <a:latin typeface="Arial MT"/>
                <a:cs typeface="Arial MT"/>
              </a:rPr>
              <a:t> may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transferred to Step </a:t>
            </a:r>
            <a:r>
              <a:rPr sz="1800" dirty="0">
                <a:latin typeface="Arial MT"/>
                <a:cs typeface="Arial MT"/>
              </a:rPr>
              <a:t>n </a:t>
            </a:r>
            <a:r>
              <a:rPr sz="1800" spc="-5" dirty="0">
                <a:latin typeface="Arial MT"/>
                <a:cs typeface="Arial MT"/>
              </a:rPr>
              <a:t>of the algorithm by the </a:t>
            </a:r>
            <a:r>
              <a:rPr sz="1800" dirty="0">
                <a:latin typeface="Arial MT"/>
                <a:cs typeface="Arial MT"/>
              </a:rPr>
              <a:t>statement “Go </a:t>
            </a:r>
            <a:r>
              <a:rPr sz="1800" spc="-5" dirty="0">
                <a:latin typeface="Arial MT"/>
                <a:cs typeface="Arial MT"/>
              </a:rPr>
              <a:t>to Step n”. If </a:t>
            </a:r>
            <a:r>
              <a:rPr sz="1800" dirty="0">
                <a:latin typeface="Arial MT"/>
                <a:cs typeface="Arial MT"/>
              </a:rPr>
              <a:t>several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statements </a:t>
            </a:r>
            <a:r>
              <a:rPr sz="1800" spc="-5" dirty="0">
                <a:latin typeface="Arial MT"/>
                <a:cs typeface="Arial MT"/>
              </a:rPr>
              <a:t>appear in the </a:t>
            </a:r>
            <a:r>
              <a:rPr sz="1800" dirty="0">
                <a:latin typeface="Arial MT"/>
                <a:cs typeface="Arial MT"/>
              </a:rPr>
              <a:t>same step, </a:t>
            </a:r>
            <a:r>
              <a:rPr sz="1800" spc="-5" dirty="0">
                <a:latin typeface="Arial MT"/>
                <a:cs typeface="Arial MT"/>
              </a:rPr>
              <a:t>then they are executed from left to </a:t>
            </a:r>
            <a:r>
              <a:rPr sz="1800" dirty="0">
                <a:latin typeface="Arial MT"/>
                <a:cs typeface="Arial MT"/>
              </a:rPr>
              <a:t>right.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 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completed</a:t>
            </a:r>
            <a:r>
              <a:rPr sz="1800" spc="-5" dirty="0">
                <a:latin typeface="Arial MT"/>
                <a:cs typeface="Arial MT"/>
              </a:rPr>
              <a:t> when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statement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Exit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encountered.</a:t>
            </a:r>
            <a:endParaRPr sz="1800" dirty="0">
              <a:latin typeface="Arial MT"/>
              <a:cs typeface="Arial MT"/>
            </a:endParaRPr>
          </a:p>
          <a:p>
            <a:pPr marL="164465" marR="40005" indent="-152400" algn="just">
              <a:lnSpc>
                <a:spcPts val="2380"/>
              </a:lnSpc>
              <a:spcBef>
                <a:spcPts val="505"/>
              </a:spcBef>
            </a:pPr>
            <a:r>
              <a:rPr sz="2000" b="1" spc="-60" dirty="0">
                <a:latin typeface="Arial"/>
                <a:cs typeface="Arial"/>
              </a:rPr>
              <a:t>Comments: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dirty="0">
                <a:latin typeface="Arial MT"/>
                <a:cs typeface="Arial MT"/>
              </a:rPr>
              <a:t> step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contain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comment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brackets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which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indicates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5" dirty="0">
                <a:latin typeface="Arial MT"/>
                <a:cs typeface="Arial MT"/>
              </a:rPr>
              <a:t> purpose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the </a:t>
            </a:r>
            <a:r>
              <a:rPr sz="2000" dirty="0">
                <a:latin typeface="Arial MT"/>
                <a:cs typeface="Arial MT"/>
              </a:rPr>
              <a:t>step.</a:t>
            </a:r>
          </a:p>
          <a:p>
            <a:pPr marL="164465" marR="5080" indent="-152400" algn="just">
              <a:lnSpc>
                <a:spcPct val="99500"/>
              </a:lnSpc>
              <a:spcBef>
                <a:spcPts val="330"/>
              </a:spcBef>
            </a:pPr>
            <a:r>
              <a:rPr sz="2000" b="1" spc="-65" dirty="0">
                <a:latin typeface="Arial"/>
                <a:cs typeface="Arial"/>
              </a:rPr>
              <a:t>Variable </a:t>
            </a:r>
            <a:r>
              <a:rPr sz="2000" b="1" spc="-5" dirty="0">
                <a:latin typeface="Arial"/>
                <a:cs typeface="Arial"/>
              </a:rPr>
              <a:t>Name: </a:t>
            </a:r>
            <a:r>
              <a:rPr sz="2000" spc="-5" dirty="0">
                <a:latin typeface="Arial MT"/>
                <a:cs typeface="Arial MT"/>
              </a:rPr>
              <a:t>Variable names will use </a:t>
            </a:r>
            <a:r>
              <a:rPr sz="2000" dirty="0">
                <a:latin typeface="Arial MT"/>
                <a:cs typeface="Arial MT"/>
              </a:rPr>
              <a:t>capital </a:t>
            </a:r>
            <a:r>
              <a:rPr sz="2000" spc="-5" dirty="0">
                <a:latin typeface="Arial MT"/>
                <a:cs typeface="Arial MT"/>
              </a:rPr>
              <a:t>letters. Single-letter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[both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uppercase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lowercase]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names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variables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used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counters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subscripts.</a:t>
            </a:r>
          </a:p>
          <a:p>
            <a:pPr marL="164465" marR="5715" indent="-152400" algn="just">
              <a:lnSpc>
                <a:spcPct val="99500"/>
              </a:lnSpc>
              <a:spcBef>
                <a:spcPts val="409"/>
              </a:spcBef>
            </a:pPr>
            <a:r>
              <a:rPr sz="2000" b="1" spc="-55" dirty="0">
                <a:latin typeface="Arial"/>
                <a:cs typeface="Arial"/>
              </a:rPr>
              <a:t>Assignment </a:t>
            </a:r>
            <a:r>
              <a:rPr sz="2000" b="1" spc="-5" dirty="0">
                <a:latin typeface="Arial"/>
                <a:cs typeface="Arial"/>
              </a:rPr>
              <a:t>statement: </a:t>
            </a:r>
            <a:r>
              <a:rPr sz="2000" spc="-5" dirty="0">
                <a:latin typeface="Arial MT"/>
                <a:cs typeface="Arial MT"/>
              </a:rPr>
              <a:t>Dots-equal notation </a:t>
            </a:r>
            <a:r>
              <a:rPr sz="2000" dirty="0">
                <a:latin typeface="Arial MT"/>
                <a:cs typeface="Arial MT"/>
              </a:rPr>
              <a:t>: = </a:t>
            </a:r>
            <a:r>
              <a:rPr sz="2000" spc="-5" dirty="0">
                <a:latin typeface="Arial MT"/>
                <a:cs typeface="Arial MT"/>
              </a:rPr>
              <a:t>is used as assignment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operation.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Some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texts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backward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arrow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←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equal</a:t>
            </a:r>
            <a:r>
              <a:rPr sz="2000" spc="2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2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operation.</a:t>
            </a:r>
            <a:endParaRPr sz="2000" dirty="0">
              <a:latin typeface="Arial MT"/>
              <a:cs typeface="Arial MT"/>
            </a:endParaRPr>
          </a:p>
          <a:p>
            <a:pPr marL="164465" marR="38100" indent="-152400" algn="just">
              <a:lnSpc>
                <a:spcPts val="2370"/>
              </a:lnSpc>
              <a:spcBef>
                <a:spcPts val="505"/>
              </a:spcBef>
            </a:pPr>
            <a:r>
              <a:rPr sz="2000" b="1" spc="-95" dirty="0">
                <a:latin typeface="Arial"/>
                <a:cs typeface="Arial"/>
              </a:rPr>
              <a:t>Input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Output: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input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Read:</a:t>
            </a:r>
            <a:r>
              <a:rPr sz="2000" b="1" i="1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variables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used.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writing, </a:t>
            </a:r>
            <a:r>
              <a:rPr sz="2000" b="1" i="1" spc="-5" dirty="0">
                <a:latin typeface="Arial"/>
                <a:cs typeface="Arial"/>
              </a:rPr>
              <a:t>Write:</a:t>
            </a:r>
            <a:r>
              <a:rPr sz="2000" b="1" i="1" spc="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Messages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and/or </a:t>
            </a:r>
            <a:r>
              <a:rPr sz="2000" dirty="0">
                <a:latin typeface="Arial MT"/>
                <a:cs typeface="Arial MT"/>
              </a:rPr>
              <a:t>variable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0511" y="43274"/>
            <a:ext cx="404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Algorithmic</a:t>
            </a:r>
            <a:r>
              <a:rPr spc="-85" dirty="0"/>
              <a:t> </a:t>
            </a:r>
            <a:r>
              <a:rPr spc="-5" dirty="0"/>
              <a:t>Notation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538287"/>
            <a:ext cx="7620000" cy="2971800"/>
          </a:xfrm>
          <a:custGeom>
            <a:avLst/>
            <a:gdLst/>
            <a:ahLst/>
            <a:cxnLst/>
            <a:rect l="l" t="t" r="r" b="b"/>
            <a:pathLst>
              <a:path w="7620000" h="2971800">
                <a:moveTo>
                  <a:pt x="0" y="0"/>
                </a:moveTo>
                <a:lnTo>
                  <a:pt x="7619999" y="0"/>
                </a:lnTo>
                <a:lnTo>
                  <a:pt x="7619999" y="2971799"/>
                </a:lnTo>
                <a:lnTo>
                  <a:pt x="0" y="297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292" y="777240"/>
            <a:ext cx="7983220" cy="523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133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algorithm</a:t>
            </a:r>
            <a:r>
              <a:rPr sz="2000" b="1" spc="26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finite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step</a:t>
            </a:r>
            <a:r>
              <a:rPr sz="2000" dirty="0">
                <a:latin typeface="MS PGothic"/>
                <a:cs typeface="MS PGothic"/>
              </a:rPr>
              <a:t>‑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dirty="0">
                <a:latin typeface="MS PGothic"/>
                <a:cs typeface="MS PGothic"/>
              </a:rPr>
              <a:t>‑</a:t>
            </a:r>
            <a:r>
              <a:rPr sz="2000" dirty="0">
                <a:latin typeface="Arial MT"/>
                <a:cs typeface="Arial MT"/>
              </a:rPr>
              <a:t>step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list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well</a:t>
            </a:r>
            <a:r>
              <a:rPr sz="2000" spc="-5" dirty="0">
                <a:latin typeface="MS PGothic"/>
                <a:cs typeface="MS PGothic"/>
              </a:rPr>
              <a:t>‑</a:t>
            </a:r>
            <a:r>
              <a:rPr sz="2000" spc="-5" dirty="0">
                <a:latin typeface="Arial MT"/>
                <a:cs typeface="Arial MT"/>
              </a:rPr>
              <a:t>defined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instructions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solving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particular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problem.</a:t>
            </a:r>
            <a:endParaRPr sz="2000" dirty="0">
              <a:latin typeface="Arial MT"/>
              <a:cs typeface="Arial MT"/>
            </a:endParaRPr>
          </a:p>
          <a:p>
            <a:pPr marL="232410" marR="307340" algn="just">
              <a:lnSpc>
                <a:spcPct val="101600"/>
              </a:lnSpc>
              <a:spcBef>
                <a:spcPts val="1295"/>
              </a:spcBef>
            </a:pPr>
            <a:r>
              <a:rPr sz="1600" spc="-5" dirty="0">
                <a:latin typeface="Tahoma"/>
                <a:cs typeface="Tahoma"/>
              </a:rPr>
              <a:t>Algorithm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2.1: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(Largest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Element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Array)</a:t>
            </a:r>
            <a:r>
              <a:rPr sz="1600" dirty="0">
                <a:latin typeface="Tahoma"/>
                <a:cs typeface="Tahoma"/>
              </a:rPr>
              <a:t> 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nonempty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array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with</a:t>
            </a:r>
            <a:r>
              <a:rPr sz="1600" spc="4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numerical values is given. This algorithm finds the location LOC and the value MAX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 largest element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 DATA. The variable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</a:t>
            </a:r>
            <a:r>
              <a:rPr sz="1600" spc="-5" dirty="0">
                <a:latin typeface="Tahoma"/>
                <a:cs typeface="Tahoma"/>
              </a:rPr>
              <a:t> is used as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</a:t>
            </a:r>
            <a:r>
              <a:rPr sz="1600" spc="-5" dirty="0">
                <a:latin typeface="Tahoma"/>
                <a:cs typeface="Tahoma"/>
              </a:rPr>
              <a:t> counter.</a:t>
            </a:r>
            <a:endParaRPr sz="1600" dirty="0">
              <a:latin typeface="Tahoma"/>
              <a:cs typeface="Tahoma"/>
            </a:endParaRPr>
          </a:p>
          <a:p>
            <a:pPr marL="689610" marR="1849755" algn="just">
              <a:lnSpc>
                <a:spcPct val="101600"/>
              </a:lnSpc>
            </a:pPr>
            <a:r>
              <a:rPr sz="1600" spc="-5" dirty="0">
                <a:latin typeface="Tahoma"/>
                <a:cs typeface="Tahoma"/>
              </a:rPr>
              <a:t>Step 1. [Initialize] Set K:= 1, LOC:= </a:t>
            </a:r>
            <a:r>
              <a:rPr sz="1600" dirty="0">
                <a:latin typeface="Tahoma"/>
                <a:cs typeface="Tahoma"/>
              </a:rPr>
              <a:t>1 </a:t>
            </a:r>
            <a:r>
              <a:rPr sz="1600" spc="-5" dirty="0">
                <a:latin typeface="Tahoma"/>
                <a:cs typeface="Tahoma"/>
              </a:rPr>
              <a:t>and MAX: </a:t>
            </a:r>
            <a:r>
              <a:rPr sz="1600" dirty="0">
                <a:latin typeface="Tahoma"/>
                <a:cs typeface="Tahoma"/>
              </a:rPr>
              <a:t>= </a:t>
            </a:r>
            <a:r>
              <a:rPr sz="1600" spc="-5" dirty="0">
                <a:latin typeface="Tahoma"/>
                <a:cs typeface="Tahoma"/>
              </a:rPr>
              <a:t>DATA[1].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Step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2. [Increment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counter] Set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K:= </a:t>
            </a:r>
            <a:r>
              <a:rPr sz="1600" dirty="0">
                <a:latin typeface="Tahoma"/>
                <a:cs typeface="Tahoma"/>
              </a:rPr>
              <a:t>K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+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1.</a:t>
            </a:r>
            <a:endParaRPr sz="1600" dirty="0">
              <a:latin typeface="Tahoma"/>
              <a:cs typeface="Tahoma"/>
            </a:endParaRPr>
          </a:p>
          <a:p>
            <a:pPr marL="1604010" marR="3913504" indent="-914400" algn="just">
              <a:lnSpc>
                <a:spcPct val="101600"/>
              </a:lnSpc>
            </a:pPr>
            <a:r>
              <a:rPr sz="1600" spc="-5" dirty="0">
                <a:latin typeface="Tahoma"/>
                <a:cs typeface="Tahoma"/>
              </a:rPr>
              <a:t>Step 3. [Test counter] If </a:t>
            </a:r>
            <a:r>
              <a:rPr sz="1600" dirty="0">
                <a:latin typeface="Tahoma"/>
                <a:cs typeface="Tahoma"/>
              </a:rPr>
              <a:t>K &gt; </a:t>
            </a:r>
            <a:r>
              <a:rPr sz="1600" spc="-5" dirty="0">
                <a:latin typeface="Tahoma"/>
                <a:cs typeface="Tahoma"/>
              </a:rPr>
              <a:t>N, then: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Write: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LOC,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MAX,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Exit.</a:t>
            </a:r>
            <a:endParaRPr sz="1600" dirty="0">
              <a:latin typeface="Tahoma"/>
              <a:cs typeface="Tahoma"/>
            </a:endParaRPr>
          </a:p>
          <a:p>
            <a:pPr marL="1513205" marR="2245995" indent="-824230">
              <a:lnSpc>
                <a:spcPct val="101600"/>
              </a:lnSpc>
            </a:pPr>
            <a:r>
              <a:rPr sz="1600" spc="-5" dirty="0">
                <a:latin typeface="Tahoma"/>
                <a:cs typeface="Tahoma"/>
              </a:rPr>
              <a:t>Step 4. [Compare and update] If MAX </a:t>
            </a:r>
            <a:r>
              <a:rPr sz="1600" dirty="0">
                <a:latin typeface="Tahoma"/>
                <a:cs typeface="Tahoma"/>
              </a:rPr>
              <a:t>&lt; </a:t>
            </a:r>
            <a:r>
              <a:rPr sz="1600" spc="-5" dirty="0">
                <a:latin typeface="Tahoma"/>
                <a:cs typeface="Tahoma"/>
              </a:rPr>
              <a:t>DATA[K], then: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Set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LOC:=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K</a:t>
            </a:r>
            <a:r>
              <a:rPr sz="1600" spc="-5" dirty="0">
                <a:latin typeface="Tahoma"/>
                <a:cs typeface="Tahoma"/>
              </a:rPr>
              <a:t> and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MAX:=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 [K].</a:t>
            </a:r>
            <a:endParaRPr sz="1600" dirty="0">
              <a:latin typeface="Tahoma"/>
              <a:cs typeface="Tahoma"/>
            </a:endParaRPr>
          </a:p>
          <a:p>
            <a:pPr marL="689610" algn="just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Tahoma"/>
                <a:cs typeface="Tahoma"/>
              </a:rPr>
              <a:t>Step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5.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[Repeat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loop]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Go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to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Step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2.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Tahoma"/>
              <a:cs typeface="Tahoma"/>
            </a:endParaRPr>
          </a:p>
          <a:p>
            <a:pPr marL="297815" marR="5080" indent="-285750" algn="just">
              <a:lnSpc>
                <a:spcPct val="100899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sz="1800" spc="-125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format for the formal presentation of an algorithm </a:t>
            </a:r>
            <a:r>
              <a:rPr sz="1800" dirty="0">
                <a:latin typeface="Arial MT"/>
                <a:cs typeface="Arial MT"/>
              </a:rPr>
              <a:t>consists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i="1" spc="-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 MT"/>
                <a:cs typeface="Arial MT"/>
              </a:rPr>
              <a:t>parts.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first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part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paragraph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tells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purpose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identifies the </a:t>
            </a:r>
            <a:r>
              <a:rPr sz="1800" dirty="0">
                <a:latin typeface="Arial MT"/>
                <a:cs typeface="Arial MT"/>
              </a:rPr>
              <a:t>variables </a:t>
            </a:r>
            <a:r>
              <a:rPr sz="1800" spc="-5" dirty="0">
                <a:latin typeface="Arial MT"/>
                <a:cs typeface="Arial MT"/>
              </a:rPr>
              <a:t>which occur in the algorithm and lists the input data.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i="1" dirty="0">
                <a:latin typeface="Arial"/>
                <a:cs typeface="Arial"/>
              </a:rPr>
              <a:t>second </a:t>
            </a:r>
            <a:r>
              <a:rPr sz="1800" i="1" spc="-5" dirty="0">
                <a:latin typeface="Arial"/>
                <a:cs typeface="Arial"/>
              </a:rPr>
              <a:t>part </a:t>
            </a:r>
            <a:r>
              <a:rPr sz="1800" spc="-5" dirty="0">
                <a:latin typeface="Arial MT"/>
                <a:cs typeface="Arial MT"/>
              </a:rPr>
              <a:t>of the algorithm </a:t>
            </a:r>
            <a:r>
              <a:rPr sz="1800" dirty="0">
                <a:latin typeface="Arial MT"/>
                <a:cs typeface="Arial MT"/>
              </a:rPr>
              <a:t>consists </a:t>
            </a:r>
            <a:r>
              <a:rPr sz="1800" spc="-5" dirty="0">
                <a:latin typeface="Arial MT"/>
                <a:cs typeface="Arial MT"/>
              </a:rPr>
              <a:t>of the </a:t>
            </a:r>
            <a:r>
              <a:rPr sz="1800" b="1" i="1" spc="-5" dirty="0">
                <a:latin typeface="Arial"/>
                <a:cs typeface="Arial"/>
              </a:rPr>
              <a:t>list of steps </a:t>
            </a:r>
            <a:r>
              <a:rPr sz="1800" spc="-5" dirty="0">
                <a:latin typeface="Arial MT"/>
                <a:cs typeface="Arial MT"/>
              </a:rPr>
              <a:t>that is to be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1778</Words>
  <Application>Microsoft Office PowerPoint</Application>
  <PresentationFormat>On-screen Show (4:3)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MS PGothic</vt:lpstr>
      <vt:lpstr>Arial</vt:lpstr>
      <vt:lpstr>Arial MT</vt:lpstr>
      <vt:lpstr>Segoe UI Symbol</vt:lpstr>
      <vt:lpstr>Tahoma</vt:lpstr>
      <vt:lpstr>Times New Roman</vt:lpstr>
      <vt:lpstr>Wingdings</vt:lpstr>
      <vt:lpstr>Office Theme</vt:lpstr>
      <vt:lpstr>PowerPoint Presentation</vt:lpstr>
      <vt:lpstr>Mathematical Notation and Functions</vt:lpstr>
      <vt:lpstr>Mathematical Notation and Functions</vt:lpstr>
      <vt:lpstr>Mathematical Notation and Functions</vt:lpstr>
      <vt:lpstr>Mathematical Notation and Functions</vt:lpstr>
      <vt:lpstr>Mathematical Notation and Functions</vt:lpstr>
      <vt:lpstr>Mathematical Notation and Functions</vt:lpstr>
      <vt:lpstr>Algorithmic Notation</vt:lpstr>
      <vt:lpstr>Algorithmic Notation</vt:lpstr>
      <vt:lpstr>PowerPoint Presentation</vt:lpstr>
      <vt:lpstr>CONTROL STRUCTURES</vt:lpstr>
      <vt:lpstr>Sequence Logic (Sequential Flow)</vt:lpstr>
      <vt:lpstr>Selection Logic (Conditional Flow)</vt:lpstr>
      <vt:lpstr>Selection Logic (Conditional Flow)</vt:lpstr>
      <vt:lpstr>Quadratic Equation</vt:lpstr>
      <vt:lpstr>Iteration Logic (Repetitive Flow)</vt:lpstr>
      <vt:lpstr>Iteration Logic (Repetitive Flow)</vt:lpstr>
      <vt:lpstr>Largest Element in Array</vt:lpstr>
      <vt:lpstr>SUBALGORITHMS</vt:lpstr>
      <vt:lpstr>PowerPoint Presentation</vt:lpstr>
      <vt:lpstr>SUBALGORITHMS</vt:lpstr>
      <vt:lpstr>SUBALGORITHMS</vt:lpstr>
      <vt:lpstr>Home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Asmaul Hosna Sadika</cp:lastModifiedBy>
  <cp:revision>6</cp:revision>
  <dcterms:created xsi:type="dcterms:W3CDTF">2024-07-13T17:08:13Z</dcterms:created>
  <dcterms:modified xsi:type="dcterms:W3CDTF">2024-07-14T21:59:06Z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