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87" d="100"/>
          <a:sy n="87" d="100"/>
        </p:scale>
        <p:origin x="61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2B6C-FCE6-44D5-A337-1254742DD86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98A7D73-E6D3-42E0-B4ED-DAFBB5019A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Date Placeholder 6">
            <a:extLst>
              <a:ext uri="{FF2B5EF4-FFF2-40B4-BE49-F238E27FC236}">
                <a16:creationId xmlns:a16="http://schemas.microsoft.com/office/drawing/2014/main" id="{4984D159-5107-4D6E-9B2A-0F44E3EB5141}"/>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8" name="Footer Placeholder 7">
            <a:extLst>
              <a:ext uri="{FF2B5EF4-FFF2-40B4-BE49-F238E27FC236}">
                <a16:creationId xmlns:a16="http://schemas.microsoft.com/office/drawing/2014/main" id="{41C9F826-B1A5-43A2-818F-8A1D97132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D6C1F-5D92-4F79-A933-2CFC7B536934}"/>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21910363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E564-F3A1-44B1-9378-7406E80B10AA}"/>
              </a:ext>
            </a:extLst>
          </p:cNvPr>
          <p:cNvSpPr>
            <a:spLocks noGrp="1"/>
          </p:cNvSpPr>
          <p:nvPr>
            <p:ph type="title"/>
          </p:nvPr>
        </p:nvSpPr>
        <p:spPr>
          <a:xfrm>
            <a:off x="304800" y="18255"/>
            <a:ext cx="78867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0D9EB-DABF-41D2-A250-767B1E0552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87B4-45F0-424A-8AA1-5DB82326BCB6}"/>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5" name="Footer Placeholder 4">
            <a:extLst>
              <a:ext uri="{FF2B5EF4-FFF2-40B4-BE49-F238E27FC236}">
                <a16:creationId xmlns:a16="http://schemas.microsoft.com/office/drawing/2014/main" id="{70858898-5E8F-46E5-9D64-36F2D1DE7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DDBA7-5E64-42F0-991B-23D741490D3C}"/>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128769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33060-D45E-4A32-B99C-589F9F674201}"/>
              </a:ext>
            </a:extLst>
          </p:cNvPr>
          <p:cNvSpPr>
            <a:spLocks noGrp="1"/>
          </p:cNvSpPr>
          <p:nvPr>
            <p:ph type="title" orient="vert"/>
          </p:nvPr>
        </p:nvSpPr>
        <p:spPr>
          <a:xfrm>
            <a:off x="6705600" y="1371600"/>
            <a:ext cx="1809750" cy="4648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197C1-BE86-4044-8460-8204C3B11B83}"/>
              </a:ext>
            </a:extLst>
          </p:cNvPr>
          <p:cNvSpPr>
            <a:spLocks noGrp="1"/>
          </p:cNvSpPr>
          <p:nvPr>
            <p:ph type="body" orient="vert" idx="1"/>
          </p:nvPr>
        </p:nvSpPr>
        <p:spPr>
          <a:xfrm>
            <a:off x="628651" y="1447799"/>
            <a:ext cx="5695950" cy="4729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AE8E-095B-4095-BB5C-2602DB3E2B3E}"/>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5" name="Footer Placeholder 4">
            <a:extLst>
              <a:ext uri="{FF2B5EF4-FFF2-40B4-BE49-F238E27FC236}">
                <a16:creationId xmlns:a16="http://schemas.microsoft.com/office/drawing/2014/main" id="{8E5AF3AC-C2AE-490C-8EFD-6BEDC1C8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926EA-7E29-440E-95EA-FE0200D60E5E}"/>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76418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49358">
              <a:srgbClr val="C5CEE6">
                <a:alpha val="77000"/>
              </a:srgbClr>
            </a:gs>
            <a:gs pos="0">
              <a:schemeClr val="accent1">
                <a:lumMod val="5000"/>
                <a:lumOff val="95000"/>
              </a:schemeClr>
            </a:gs>
            <a:gs pos="59000">
              <a:schemeClr val="accent3">
                <a:lumMod val="60000"/>
                <a:lumOff val="4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BEA6-254B-4D39-93D7-03F96D1F5DD1}"/>
              </a:ext>
            </a:extLst>
          </p:cNvPr>
          <p:cNvSpPr>
            <a:spLocks noGrp="1"/>
          </p:cNvSpPr>
          <p:nvPr>
            <p:ph type="title"/>
          </p:nvPr>
        </p:nvSpPr>
        <p:spPr>
          <a:xfrm>
            <a:off x="228600" y="136524"/>
            <a:ext cx="78867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99B738E-AA3F-442A-8B89-A39B2F5BF9BE}"/>
              </a:ext>
            </a:extLst>
          </p:cNvPr>
          <p:cNvSpPr>
            <a:spLocks noGrp="1"/>
          </p:cNvSpPr>
          <p:nvPr>
            <p:ph idx="1"/>
          </p:nvPr>
        </p:nvSpPr>
        <p:spPr>
          <a:xfrm>
            <a:off x="228600" y="1524000"/>
            <a:ext cx="8286750" cy="465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8A3B9-54A5-4E09-A031-0215A6C46507}"/>
              </a:ext>
            </a:extLst>
          </p:cNvPr>
          <p:cNvSpPr>
            <a:spLocks noGrp="1"/>
          </p:cNvSpPr>
          <p:nvPr>
            <p:ph type="dt" sz="half" idx="10"/>
          </p:nvPr>
        </p:nvSpPr>
        <p:spPr/>
        <p:txBody>
          <a:bodyPr/>
          <a:lstStyle/>
          <a:p>
            <a:fld id="{1D8BD707-D9CF-40AE-B4C6-C98DA3205C09}" type="datetimeFigureOut">
              <a:rPr lang="en-US" smtClean="0"/>
              <a:t>15-Sep-24</a:t>
            </a:fld>
            <a:endParaRPr lang="en-US"/>
          </a:p>
        </p:txBody>
      </p:sp>
      <p:sp>
        <p:nvSpPr>
          <p:cNvPr id="5" name="Footer Placeholder 4">
            <a:extLst>
              <a:ext uri="{FF2B5EF4-FFF2-40B4-BE49-F238E27FC236}">
                <a16:creationId xmlns:a16="http://schemas.microsoft.com/office/drawing/2014/main" id="{1C7D8B02-AFC6-4656-9AD1-810775192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C8423-F949-441F-8FE4-8D821E7917EB}"/>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219221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4C3A-6C7A-4A5D-B8A2-4C35D20B76E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1C9ED90-76A2-44CD-BCDE-52F99EA122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815D05-D028-4441-9A91-00DD487BBFA0}"/>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5" name="Footer Placeholder 4">
            <a:extLst>
              <a:ext uri="{FF2B5EF4-FFF2-40B4-BE49-F238E27FC236}">
                <a16:creationId xmlns:a16="http://schemas.microsoft.com/office/drawing/2014/main" id="{BBD6ADE3-3978-4D74-917C-EED88351B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34D89-C7EC-4B95-AAC4-9F42D71C6653}"/>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364431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841-B6E9-4BFC-9577-EFB054404171}"/>
              </a:ext>
            </a:extLst>
          </p:cNvPr>
          <p:cNvSpPr>
            <a:spLocks noGrp="1"/>
          </p:cNvSpPr>
          <p:nvPr>
            <p:ph type="title"/>
          </p:nvPr>
        </p:nvSpPr>
        <p:spPr>
          <a:xfrm>
            <a:off x="304800" y="18255"/>
            <a:ext cx="78867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B721B7C-9080-40FB-85EB-6B4C5A4039B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AB3C6B-D28F-4E9B-83C0-0383261A67B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2BE045-3E67-40D2-B268-5259729A33E9}"/>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6" name="Footer Placeholder 5">
            <a:extLst>
              <a:ext uri="{FF2B5EF4-FFF2-40B4-BE49-F238E27FC236}">
                <a16:creationId xmlns:a16="http://schemas.microsoft.com/office/drawing/2014/main" id="{4356C7CF-5DB5-442C-9E9A-61E4FAD7D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3FE87-5997-4046-A17C-D60812596D1B}"/>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153384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4690-94EE-4411-8C7D-689D243A906C}"/>
              </a:ext>
            </a:extLst>
          </p:cNvPr>
          <p:cNvSpPr>
            <a:spLocks noGrp="1"/>
          </p:cNvSpPr>
          <p:nvPr>
            <p:ph type="title"/>
          </p:nvPr>
        </p:nvSpPr>
        <p:spPr>
          <a:xfrm>
            <a:off x="228600" y="555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9BA23-0A67-48A4-A316-DCA6E124A05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AEC4CB1-817F-4CCD-84AD-587A105765D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C4E1B-AB3C-46D5-AF94-D6DB4ECFFFB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DA90F82-7E96-4B54-9568-8AECF079A1C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3C7511-8FB7-4014-B591-90BFD754215C}"/>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8" name="Footer Placeholder 7">
            <a:extLst>
              <a:ext uri="{FF2B5EF4-FFF2-40B4-BE49-F238E27FC236}">
                <a16:creationId xmlns:a16="http://schemas.microsoft.com/office/drawing/2014/main" id="{3324A29B-5736-456E-B7FA-1B7C7C9C4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705AC-6D1F-429E-8A09-E17E5DC79888}"/>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211973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53AE-3B20-49FC-828C-2EC88AC3F19E}"/>
              </a:ext>
            </a:extLst>
          </p:cNvPr>
          <p:cNvSpPr>
            <a:spLocks noGrp="1"/>
          </p:cNvSpPr>
          <p:nvPr>
            <p:ph type="title"/>
          </p:nvPr>
        </p:nvSpPr>
        <p:spPr>
          <a:xfrm>
            <a:off x="304800" y="5862"/>
            <a:ext cx="78867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A54B72F6-C050-4AAF-81CB-CAC92C8B9068}"/>
              </a:ext>
            </a:extLst>
          </p:cNvPr>
          <p:cNvSpPr>
            <a:spLocks noGrp="1"/>
          </p:cNvSpPr>
          <p:nvPr>
            <p:ph type="dt" sz="half" idx="10"/>
          </p:nvPr>
        </p:nvSpPr>
        <p:spPr/>
        <p:txBody>
          <a:bodyPr/>
          <a:lstStyle/>
          <a:p>
            <a:fld id="{1D8BD707-D9CF-40AE-B4C6-C98DA3205C09}" type="datetimeFigureOut">
              <a:rPr lang="en-US" smtClean="0"/>
              <a:t>15-Sep-24</a:t>
            </a:fld>
            <a:endParaRPr lang="en-US"/>
          </a:p>
        </p:txBody>
      </p:sp>
      <p:sp>
        <p:nvSpPr>
          <p:cNvPr id="4" name="Footer Placeholder 3">
            <a:extLst>
              <a:ext uri="{FF2B5EF4-FFF2-40B4-BE49-F238E27FC236}">
                <a16:creationId xmlns:a16="http://schemas.microsoft.com/office/drawing/2014/main" id="{6172DD0E-F88C-40EC-B5E9-BDE9F03EE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6DA6E2-92EE-4524-B000-2385CFE86386}"/>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195715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580EF-033B-4B50-88D7-31EF5ED5A434}"/>
              </a:ext>
            </a:extLst>
          </p:cNvPr>
          <p:cNvSpPr>
            <a:spLocks noGrp="1"/>
          </p:cNvSpPr>
          <p:nvPr>
            <p:ph type="dt" sz="half" idx="10"/>
          </p:nvPr>
        </p:nvSpPr>
        <p:spPr/>
        <p:txBody>
          <a:bodyPr/>
          <a:lstStyle/>
          <a:p>
            <a:fld id="{1D8BD707-D9CF-40AE-B4C6-C98DA3205C09}" type="datetimeFigureOut">
              <a:rPr lang="en-US" smtClean="0"/>
              <a:t>15-Sep-24</a:t>
            </a:fld>
            <a:endParaRPr lang="en-US"/>
          </a:p>
        </p:txBody>
      </p:sp>
      <p:sp>
        <p:nvSpPr>
          <p:cNvPr id="3" name="Footer Placeholder 2">
            <a:extLst>
              <a:ext uri="{FF2B5EF4-FFF2-40B4-BE49-F238E27FC236}">
                <a16:creationId xmlns:a16="http://schemas.microsoft.com/office/drawing/2014/main" id="{E3DE4BB9-9563-41E6-BC6E-96C0FDBC3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D44D5D-F673-496E-A911-54BEAF5CA143}"/>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259372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C8DF-2238-47B0-BF75-251FD31A210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0F7BD11-0DD4-4151-9315-8E5DABBBF80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6AFE6-3A11-45CF-8A23-32AC40507CA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48AA41A-5B35-4C8E-A30E-9F83555CEA85}"/>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6" name="Footer Placeholder 5">
            <a:extLst>
              <a:ext uri="{FF2B5EF4-FFF2-40B4-BE49-F238E27FC236}">
                <a16:creationId xmlns:a16="http://schemas.microsoft.com/office/drawing/2014/main" id="{E0858C1A-5220-4E36-A63C-5B6354D1A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1B456-ACC7-4C2C-A03D-D23003494DB8}"/>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124907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6D6D-F1E0-473B-ADF4-C07D70C1A3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9924E9A-7AEF-4977-8A57-A165DF6FCC7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0ECDDC2E-22C7-4723-98A9-69CF935686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8A19917-DCE8-4762-AF17-B2FDAB2DE124}"/>
              </a:ext>
            </a:extLst>
          </p:cNvPr>
          <p:cNvSpPr>
            <a:spLocks noGrp="1"/>
          </p:cNvSpPr>
          <p:nvPr>
            <p:ph type="dt" sz="half" idx="10"/>
          </p:nvPr>
        </p:nvSpPr>
        <p:spPr/>
        <p:txBody>
          <a:bodyPr/>
          <a:lstStyle/>
          <a:p>
            <a:fld id="{78531059-5EE1-4E6D-8E39-67A29FBBEC8A}" type="datetimeFigureOut">
              <a:rPr lang="en-US" smtClean="0"/>
              <a:t>15-Sep-24</a:t>
            </a:fld>
            <a:endParaRPr lang="en-US"/>
          </a:p>
        </p:txBody>
      </p:sp>
      <p:sp>
        <p:nvSpPr>
          <p:cNvPr id="6" name="Footer Placeholder 5">
            <a:extLst>
              <a:ext uri="{FF2B5EF4-FFF2-40B4-BE49-F238E27FC236}">
                <a16:creationId xmlns:a16="http://schemas.microsoft.com/office/drawing/2014/main" id="{1E0B8FC1-BDF3-45EA-A680-5E76DF136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6D404-F348-4811-99BC-6AED54BB901E}"/>
              </a:ext>
            </a:extLst>
          </p:cNvPr>
          <p:cNvSpPr>
            <a:spLocks noGrp="1"/>
          </p:cNvSpPr>
          <p:nvPr>
            <p:ph type="sldNum" sz="quarter" idx="12"/>
          </p:nvPr>
        </p:nvSpPr>
        <p:spPr/>
        <p:txBody>
          <a:bodyPr/>
          <a:lstStyle/>
          <a:p>
            <a:pPr marL="38100">
              <a:lnSpc>
                <a:spcPts val="1645"/>
              </a:lnSpc>
            </a:pPr>
            <a:fld id="{81D60167-4931-47E6-BA6A-407CBD079E47}" type="slidenum">
              <a:rPr lang="en-US" smtClean="0"/>
              <a:t>‹#›</a:t>
            </a:fld>
            <a:endParaRPr lang="en-US" dirty="0"/>
          </a:p>
        </p:txBody>
      </p:sp>
    </p:spTree>
    <p:extLst>
      <p:ext uri="{BB962C8B-B14F-4D97-AF65-F5344CB8AC3E}">
        <p14:creationId xmlns:p14="http://schemas.microsoft.com/office/powerpoint/2010/main" val="229889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358">
              <a:srgbClr val="C5CEE6">
                <a:alpha val="77000"/>
              </a:srgbClr>
            </a:gs>
            <a:gs pos="0">
              <a:schemeClr val="accent1">
                <a:lumMod val="5000"/>
                <a:lumOff val="95000"/>
              </a:schemeClr>
            </a:gs>
            <a:gs pos="59000">
              <a:schemeClr val="accent3">
                <a:lumMod val="60000"/>
                <a:lumOff val="40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A3485-A2DE-4EFC-BC7C-FB5AA5C7C3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6A867-7812-434F-B123-C193D01A0C0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F885E-34DE-4CF1-B776-8A0B3D6B8F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531059-5EE1-4E6D-8E39-67A29FBBEC8A}" type="datetimeFigureOut">
              <a:rPr lang="en-US" smtClean="0"/>
              <a:t>15-Sep-24</a:t>
            </a:fld>
            <a:endParaRPr lang="en-US"/>
          </a:p>
        </p:txBody>
      </p:sp>
      <p:sp>
        <p:nvSpPr>
          <p:cNvPr id="5" name="Footer Placeholder 4">
            <a:extLst>
              <a:ext uri="{FF2B5EF4-FFF2-40B4-BE49-F238E27FC236}">
                <a16:creationId xmlns:a16="http://schemas.microsoft.com/office/drawing/2014/main" id="{3F9F45A0-6121-4D3C-89E1-4EA50FF6F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7FB10-53EF-40AB-A05B-A19DB427835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ts val="1645"/>
              </a:lnSpc>
            </a:pPr>
            <a:fld id="{81D60167-4931-47E6-BA6A-407CBD079E47}" type="slidenum">
              <a:rPr lang="en-US" smtClean="0"/>
              <a:t>‹#›</a:t>
            </a:fld>
            <a:endParaRPr lang="en-US" dirty="0"/>
          </a:p>
        </p:txBody>
      </p:sp>
      <p:pic>
        <p:nvPicPr>
          <p:cNvPr id="7" name="Picture 6">
            <a:extLst>
              <a:ext uri="{FF2B5EF4-FFF2-40B4-BE49-F238E27FC236}">
                <a16:creationId xmlns:a16="http://schemas.microsoft.com/office/drawing/2014/main" id="{E468DB76-4570-42D9-9FC0-01955CC2100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65318" y="0"/>
            <a:ext cx="778682" cy="914400"/>
          </a:xfrm>
          <a:prstGeom prst="rect">
            <a:avLst/>
          </a:prstGeom>
        </p:spPr>
      </p:pic>
      <p:cxnSp>
        <p:nvCxnSpPr>
          <p:cNvPr id="8" name="Straight Connector 7">
            <a:extLst>
              <a:ext uri="{FF2B5EF4-FFF2-40B4-BE49-F238E27FC236}">
                <a16:creationId xmlns:a16="http://schemas.microsoft.com/office/drawing/2014/main" id="{C808E3B0-F7C2-41A0-BA07-9675BD271B09}"/>
              </a:ext>
            </a:extLst>
          </p:cNvPr>
          <p:cNvCxnSpPr>
            <a:cxnSpLocks/>
          </p:cNvCxnSpPr>
          <p:nvPr userDrawn="1"/>
        </p:nvCxnSpPr>
        <p:spPr>
          <a:xfrm>
            <a:off x="152400" y="1143000"/>
            <a:ext cx="89154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030921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5000" y="1752600"/>
            <a:ext cx="5638165" cy="2513893"/>
          </a:xfrm>
          <a:prstGeom prst="rect">
            <a:avLst/>
          </a:prstGeom>
        </p:spPr>
        <p:txBody>
          <a:bodyPr vert="horz" wrap="square" lIns="0" tIns="12700" rIns="0" bIns="0" rtlCol="0">
            <a:spAutoFit/>
          </a:bodyPr>
          <a:lstStyle/>
          <a:p>
            <a:pPr marL="12700" marR="5080" indent="6985" algn="ctr">
              <a:lnSpc>
                <a:spcPct val="116300"/>
              </a:lnSpc>
              <a:spcBef>
                <a:spcPts val="100"/>
              </a:spcBef>
            </a:pPr>
            <a:r>
              <a:rPr sz="2400" b="1" spc="-5" dirty="0">
                <a:latin typeface="Arial"/>
                <a:cs typeface="Arial"/>
              </a:rPr>
              <a:t>Data</a:t>
            </a:r>
            <a:r>
              <a:rPr sz="2400" b="1" spc="-30" dirty="0">
                <a:latin typeface="Arial"/>
                <a:cs typeface="Arial"/>
              </a:rPr>
              <a:t> </a:t>
            </a:r>
            <a:r>
              <a:rPr sz="2400" b="1" spc="-5" dirty="0">
                <a:latin typeface="Arial"/>
                <a:cs typeface="Arial"/>
              </a:rPr>
              <a:t>Structures</a:t>
            </a:r>
            <a:br>
              <a:rPr lang="en-US" sz="2400" b="1" spc="-5" dirty="0">
                <a:latin typeface="Arial"/>
                <a:cs typeface="Arial"/>
              </a:rPr>
            </a:br>
            <a:r>
              <a:rPr lang="en-US" sz="2400" b="1" spc="-5" dirty="0">
                <a:latin typeface="Arial"/>
                <a:cs typeface="Arial"/>
              </a:rPr>
              <a:t>Chapter 4 </a:t>
            </a:r>
            <a:br>
              <a:rPr lang="en-US" sz="2400" b="1" spc="-5" dirty="0">
                <a:latin typeface="Arial"/>
                <a:cs typeface="Arial"/>
              </a:rPr>
            </a:br>
            <a:r>
              <a:rPr lang="en-US" sz="2400" b="1" spc="-5" dirty="0">
                <a:latin typeface="Arial"/>
                <a:cs typeface="Arial"/>
              </a:rPr>
              <a:t>Arrays</a:t>
            </a:r>
            <a:endParaRPr sz="2400" b="1" dirty="0">
              <a:latin typeface="Arial"/>
              <a:cs typeface="Arial"/>
            </a:endParaRPr>
          </a:p>
          <a:p>
            <a:pPr algn="ctr">
              <a:lnSpc>
                <a:spcPct val="100000"/>
              </a:lnSpc>
              <a:spcBef>
                <a:spcPts val="595"/>
              </a:spcBef>
            </a:pPr>
            <a:r>
              <a:rPr lang="en-US" sz="2000" spc="-10" dirty="0">
                <a:latin typeface="Arial MT"/>
                <a:cs typeface="Arial MT"/>
              </a:rPr>
              <a:t>Presented by</a:t>
            </a:r>
          </a:p>
          <a:p>
            <a:pPr algn="ctr">
              <a:lnSpc>
                <a:spcPct val="100000"/>
              </a:lnSpc>
              <a:spcBef>
                <a:spcPts val="595"/>
              </a:spcBef>
            </a:pPr>
            <a:r>
              <a:rPr lang="en-US" sz="2400" b="1" spc="-10" dirty="0">
                <a:latin typeface="Arial MT"/>
                <a:cs typeface="Arial MT"/>
              </a:rPr>
              <a:t>Asmaul Hosna Sadika</a:t>
            </a:r>
          </a:p>
          <a:p>
            <a:pPr algn="ctr">
              <a:lnSpc>
                <a:spcPct val="100000"/>
              </a:lnSpc>
              <a:spcBef>
                <a:spcPts val="595"/>
              </a:spcBef>
            </a:pPr>
            <a:r>
              <a:rPr lang="en-US" sz="2000" spc="-10" dirty="0">
                <a:latin typeface="Arial MT"/>
                <a:cs typeface="Arial MT"/>
              </a:rPr>
              <a:t>Adjunct Faculty</a:t>
            </a:r>
            <a:r>
              <a:rPr sz="2000" spc="-10" dirty="0">
                <a:latin typeface="Arial MT"/>
                <a:cs typeface="Arial MT"/>
              </a:rPr>
              <a:t>,</a:t>
            </a:r>
            <a:r>
              <a:rPr sz="2000" spc="-25" dirty="0">
                <a:latin typeface="Arial MT"/>
                <a:cs typeface="Arial MT"/>
              </a:rPr>
              <a:t> </a:t>
            </a:r>
            <a:r>
              <a:rPr sz="2000" spc="-5" dirty="0">
                <a:latin typeface="Arial MT"/>
                <a:cs typeface="Arial MT"/>
              </a:rPr>
              <a:t>Dept.</a:t>
            </a:r>
            <a:r>
              <a:rPr sz="2000" spc="-20" dirty="0">
                <a:latin typeface="Arial MT"/>
                <a:cs typeface="Arial MT"/>
              </a:rPr>
              <a:t> </a:t>
            </a:r>
            <a:r>
              <a:rPr sz="2000" spc="-5" dirty="0">
                <a:latin typeface="Arial MT"/>
                <a:cs typeface="Arial MT"/>
              </a:rPr>
              <a:t>of</a:t>
            </a:r>
            <a:r>
              <a:rPr sz="2000" spc="-20" dirty="0">
                <a:latin typeface="Arial MT"/>
                <a:cs typeface="Arial MT"/>
              </a:rPr>
              <a:t> </a:t>
            </a:r>
            <a:r>
              <a:rPr sz="2000" spc="-5" dirty="0">
                <a:latin typeface="Arial MT"/>
                <a:cs typeface="Arial MT"/>
              </a:rPr>
              <a:t>CSE,</a:t>
            </a:r>
            <a:r>
              <a:rPr sz="2000" spc="-20" dirty="0">
                <a:latin typeface="Arial MT"/>
                <a:cs typeface="Arial MT"/>
              </a:rPr>
              <a:t> </a:t>
            </a:r>
            <a:r>
              <a:rPr sz="2000" spc="-5" dirty="0">
                <a:latin typeface="Arial MT"/>
                <a:cs typeface="Arial MT"/>
              </a:rPr>
              <a:t>IIUC</a:t>
            </a:r>
            <a:endParaRPr sz="2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7055-B26C-4408-9820-50A95A99806F}"/>
              </a:ext>
            </a:extLst>
          </p:cNvPr>
          <p:cNvSpPr>
            <a:spLocks noGrp="1"/>
          </p:cNvSpPr>
          <p:nvPr>
            <p:ph type="title"/>
          </p:nvPr>
        </p:nvSpPr>
        <p:spPr/>
        <p:txBody>
          <a:bodyPr/>
          <a:lstStyle/>
          <a:p>
            <a:r>
              <a:rPr lang="en-US" dirty="0"/>
              <a:t>Deleting from a Linear Array</a:t>
            </a:r>
          </a:p>
        </p:txBody>
      </p:sp>
      <p:sp>
        <p:nvSpPr>
          <p:cNvPr id="3" name="Content Placeholder 2">
            <a:extLst>
              <a:ext uri="{FF2B5EF4-FFF2-40B4-BE49-F238E27FC236}">
                <a16:creationId xmlns:a16="http://schemas.microsoft.com/office/drawing/2014/main" id="{631BE3A3-E8ED-44E1-A241-70686A1C7D01}"/>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dirty="0"/>
              <a:t>Let A be a collection of data elements in the memory of the computer. </a:t>
            </a:r>
            <a:r>
              <a:rPr lang="en-US" b="1" dirty="0"/>
              <a:t>“Deleting” </a:t>
            </a:r>
            <a:r>
              <a:rPr lang="en-US" dirty="0"/>
              <a:t>refers to the operation of removing one of the elements from A. Deleting an element at the "end" of an array presents no difficulties, but deleting an element somewhere in the middle of the array would require that each subsequent element be moved one location upward in order to "fill up" the array.</a:t>
            </a:r>
          </a:p>
          <a:p>
            <a:pPr marL="0" indent="0" algn="just">
              <a:buNone/>
            </a:pPr>
            <a:r>
              <a:rPr lang="en-US" b="1" dirty="0"/>
              <a:t>(Deleting from a Linear Array) </a:t>
            </a:r>
            <a:r>
              <a:rPr lang="en-US" dirty="0"/>
              <a:t>DELETE (LA, N, K. ITEM) </a:t>
            </a:r>
          </a:p>
          <a:p>
            <a:pPr marL="0" indent="0" algn="just">
              <a:buNone/>
            </a:pPr>
            <a:r>
              <a:rPr lang="en-US" dirty="0"/>
              <a:t>Here LA is a linear array with N elements and K is a positive integer such that K ≤ N. This algorithm deletes the Kth clement from LA. </a:t>
            </a:r>
          </a:p>
          <a:p>
            <a:pPr marL="457200" indent="-457200" algn="just">
              <a:buAutoNum type="arabicPeriod"/>
            </a:pPr>
            <a:r>
              <a:rPr lang="en-US" dirty="0"/>
              <a:t>Set ITEM := LA [K] </a:t>
            </a:r>
          </a:p>
          <a:p>
            <a:pPr marL="457200" indent="-457200" algn="just">
              <a:buAutoNum type="arabicPeriod"/>
            </a:pPr>
            <a:r>
              <a:rPr lang="en-US" dirty="0"/>
              <a:t>Repeat for J = K to N ‑ 1: </a:t>
            </a:r>
          </a:p>
          <a:p>
            <a:pPr marL="0" indent="0" algn="just">
              <a:buNone/>
            </a:pPr>
            <a:r>
              <a:rPr lang="en-US" dirty="0"/>
              <a:t>             Set LA[J] := LA[J + 1]</a:t>
            </a:r>
          </a:p>
          <a:p>
            <a:pPr marL="457200" indent="-457200" algn="just">
              <a:buAutoNum type="arabicPeriod" startAt="3"/>
            </a:pPr>
            <a:r>
              <a:rPr lang="en-US" dirty="0"/>
              <a:t>Set N := N ‑ 1. </a:t>
            </a:r>
          </a:p>
          <a:p>
            <a:pPr marL="457200" indent="-457200" algn="just">
              <a:buAutoNum type="arabicPeriod" startAt="3"/>
            </a:pPr>
            <a:r>
              <a:rPr lang="en-US" dirty="0"/>
              <a:t>Exit</a:t>
            </a:r>
          </a:p>
        </p:txBody>
      </p:sp>
    </p:spTree>
    <p:extLst>
      <p:ext uri="{BB962C8B-B14F-4D97-AF65-F5344CB8AC3E}">
        <p14:creationId xmlns:p14="http://schemas.microsoft.com/office/powerpoint/2010/main" val="23150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70C9-57CA-405B-BC41-882ACCF090CB}"/>
              </a:ext>
            </a:extLst>
          </p:cNvPr>
          <p:cNvSpPr>
            <a:spLocks noGrp="1"/>
          </p:cNvSpPr>
          <p:nvPr>
            <p:ph type="title"/>
          </p:nvPr>
        </p:nvSpPr>
        <p:spPr/>
        <p:txBody>
          <a:bodyPr/>
          <a:lstStyle/>
          <a:p>
            <a:r>
              <a:rPr lang="en-US" dirty="0"/>
              <a:t>Sorting: Bubble Sort</a:t>
            </a:r>
          </a:p>
        </p:txBody>
      </p:sp>
      <p:sp>
        <p:nvSpPr>
          <p:cNvPr id="3" name="Content Placeholder 2">
            <a:extLst>
              <a:ext uri="{FF2B5EF4-FFF2-40B4-BE49-F238E27FC236}">
                <a16:creationId xmlns:a16="http://schemas.microsoft.com/office/drawing/2014/main" id="{C39EFFD0-A9E1-4A6A-92B7-860E3345D262}"/>
              </a:ext>
            </a:extLst>
          </p:cNvPr>
          <p:cNvSpPr>
            <a:spLocks noGrp="1"/>
          </p:cNvSpPr>
          <p:nvPr>
            <p:ph idx="1"/>
          </p:nvPr>
        </p:nvSpPr>
        <p:spPr>
          <a:xfrm>
            <a:off x="228600" y="1524000"/>
            <a:ext cx="8763000" cy="5029200"/>
          </a:xfrm>
        </p:spPr>
        <p:txBody>
          <a:bodyPr>
            <a:normAutofit fontScale="92500" lnSpcReduction="10000"/>
          </a:bodyPr>
          <a:lstStyle/>
          <a:p>
            <a:pPr marL="0" indent="0" algn="just">
              <a:buNone/>
            </a:pPr>
            <a:r>
              <a:rPr lang="en-US" dirty="0"/>
              <a:t>Let A be a list of n numbers. Sorting A refers to the operation of rearranging the elements of A so they are in increasing order, i.e., so that A[1] &lt; A[2] &lt; A[3] &lt; . . . &lt; A[N] </a:t>
            </a:r>
          </a:p>
          <a:p>
            <a:pPr marL="0" indent="0" algn="just">
              <a:buNone/>
            </a:pPr>
            <a:r>
              <a:rPr lang="en-US" dirty="0"/>
              <a:t>For example, suppose A originally is the list </a:t>
            </a:r>
          </a:p>
          <a:p>
            <a:pPr marL="0" indent="0" algn="just">
              <a:buNone/>
            </a:pPr>
            <a:r>
              <a:rPr lang="en-US" dirty="0"/>
              <a:t>8, 4, 19, 2, 7, 13, 5, 16 </a:t>
            </a:r>
          </a:p>
          <a:p>
            <a:pPr marL="0" indent="0" algn="just">
              <a:buNone/>
            </a:pPr>
            <a:r>
              <a:rPr lang="en-US" dirty="0"/>
              <a:t>After sorting, A is the list 2, 4, 5, 7, 3, 13, 16, 19. </a:t>
            </a:r>
          </a:p>
          <a:p>
            <a:pPr marL="0" indent="0" algn="just">
              <a:buNone/>
            </a:pPr>
            <a:r>
              <a:rPr lang="en-US" b="1" dirty="0"/>
              <a:t>(Bubble Sort) BUBBLE (DATA, N) </a:t>
            </a:r>
          </a:p>
          <a:p>
            <a:pPr marL="0" indent="0" algn="just">
              <a:buNone/>
            </a:pPr>
            <a:r>
              <a:rPr lang="en-US" dirty="0"/>
              <a:t>Here DATA is an array with N elements. This algorithm sorts the elements in DATA. </a:t>
            </a:r>
          </a:p>
          <a:p>
            <a:pPr marL="457200" indent="-457200" algn="just">
              <a:buAutoNum type="arabicPeriod"/>
            </a:pPr>
            <a:r>
              <a:rPr lang="en-US" dirty="0"/>
              <a:t>Repeat Steps 2 and 3 for K = 1 to N ‑ 1 </a:t>
            </a:r>
          </a:p>
          <a:p>
            <a:pPr marL="457200" indent="-457200" algn="just">
              <a:buAutoNum type="arabicPeriod"/>
            </a:pPr>
            <a:r>
              <a:rPr lang="en-US" dirty="0"/>
              <a:t>Set PTR := 1 </a:t>
            </a:r>
          </a:p>
          <a:p>
            <a:pPr marL="457200" indent="-457200" algn="just">
              <a:buAutoNum type="arabicPeriod"/>
            </a:pPr>
            <a:r>
              <a:rPr lang="en-US" dirty="0"/>
              <a:t>Repeat while PTR &lt;= N ‑ K: </a:t>
            </a:r>
          </a:p>
          <a:p>
            <a:pPr marL="0" indent="0" algn="just">
              <a:buNone/>
            </a:pPr>
            <a:r>
              <a:rPr lang="en-US" dirty="0"/>
              <a:t>        (a) If DATA[PTR] &gt; DATA[PTR+1], then: Interchange DATA[PTR] and </a:t>
            </a:r>
          </a:p>
          <a:p>
            <a:pPr marL="0" indent="0" algn="just">
              <a:buNone/>
            </a:pPr>
            <a:r>
              <a:rPr lang="en-US" dirty="0"/>
              <a:t>              DATA[PTR+1] </a:t>
            </a:r>
          </a:p>
          <a:p>
            <a:pPr marL="0" indent="0" algn="just">
              <a:buNone/>
            </a:pPr>
            <a:r>
              <a:rPr lang="en-US" dirty="0"/>
              <a:t>        (b) Set PTR := PTR+1</a:t>
            </a:r>
          </a:p>
          <a:p>
            <a:pPr marL="0" indent="0" algn="just">
              <a:buNone/>
            </a:pPr>
            <a:r>
              <a:rPr lang="en-US" dirty="0"/>
              <a:t>4.     Exit.</a:t>
            </a:r>
          </a:p>
        </p:txBody>
      </p:sp>
    </p:spTree>
    <p:extLst>
      <p:ext uri="{BB962C8B-B14F-4D97-AF65-F5344CB8AC3E}">
        <p14:creationId xmlns:p14="http://schemas.microsoft.com/office/powerpoint/2010/main" val="96475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D7C4-09A3-43A4-8957-9D1D50DB16C5}"/>
              </a:ext>
            </a:extLst>
          </p:cNvPr>
          <p:cNvSpPr>
            <a:spLocks noGrp="1"/>
          </p:cNvSpPr>
          <p:nvPr>
            <p:ph type="title"/>
          </p:nvPr>
        </p:nvSpPr>
        <p:spPr/>
        <p:txBody>
          <a:bodyPr/>
          <a:lstStyle/>
          <a:p>
            <a:r>
              <a:rPr lang="en-US" dirty="0"/>
              <a:t>Sorting: Bubble Sort</a:t>
            </a:r>
          </a:p>
        </p:txBody>
      </p:sp>
      <p:pic>
        <p:nvPicPr>
          <p:cNvPr id="1026" name="Picture 2" descr="https://miro.medium.com/v2/resize:fit:901/0*3GYw87Ix_9BOQXn6.png">
            <a:extLst>
              <a:ext uri="{FF2B5EF4-FFF2-40B4-BE49-F238E27FC236}">
                <a16:creationId xmlns:a16="http://schemas.microsoft.com/office/drawing/2014/main" id="{D61B35F2-1DD5-4044-8E95-CEE29E1DE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920" y="1524000"/>
            <a:ext cx="8341406"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18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4F14-178E-4617-AB26-73431F2D8748}"/>
              </a:ext>
            </a:extLst>
          </p:cNvPr>
          <p:cNvSpPr>
            <a:spLocks noGrp="1"/>
          </p:cNvSpPr>
          <p:nvPr>
            <p:ph type="title"/>
          </p:nvPr>
        </p:nvSpPr>
        <p:spPr/>
        <p:txBody>
          <a:bodyPr/>
          <a:lstStyle/>
          <a:p>
            <a:r>
              <a:rPr lang="en-US" dirty="0"/>
              <a:t>Searching</a:t>
            </a:r>
          </a:p>
        </p:txBody>
      </p:sp>
      <p:sp>
        <p:nvSpPr>
          <p:cNvPr id="3" name="Content Placeholder 2">
            <a:extLst>
              <a:ext uri="{FF2B5EF4-FFF2-40B4-BE49-F238E27FC236}">
                <a16:creationId xmlns:a16="http://schemas.microsoft.com/office/drawing/2014/main" id="{E1D59CCF-CD71-4E14-9F9C-D0F30C2F8EE5}"/>
              </a:ext>
            </a:extLst>
          </p:cNvPr>
          <p:cNvSpPr>
            <a:spLocks noGrp="1"/>
          </p:cNvSpPr>
          <p:nvPr>
            <p:ph idx="1"/>
          </p:nvPr>
        </p:nvSpPr>
        <p:spPr/>
        <p:txBody>
          <a:bodyPr/>
          <a:lstStyle/>
          <a:p>
            <a:pPr marL="0" indent="0" algn="just">
              <a:buNone/>
            </a:pPr>
            <a:r>
              <a:rPr lang="en-US" dirty="0"/>
              <a:t>Let DATA be a collection of data elements in memory, and suppose a specific ITEM of information is given. Searching refers to the operation of finding the location LOC of ITEM in DATA, or printing some message that ITEM does not appear there. The search is said to be </a:t>
            </a:r>
            <a:r>
              <a:rPr lang="en-US" b="1" dirty="0"/>
              <a:t>successful</a:t>
            </a:r>
            <a:r>
              <a:rPr lang="en-US" dirty="0"/>
              <a:t> if ITEM does appear in DATA and </a:t>
            </a:r>
            <a:r>
              <a:rPr lang="en-US" b="1" dirty="0"/>
              <a:t>unsuccessful </a:t>
            </a:r>
            <a:r>
              <a:rPr lang="en-US" dirty="0"/>
              <a:t>otherwise. There are many different searching algorithms. The algorithm that one chooses generally depends on the way the information in DATA is organized. Here we will discus two algorithms called </a:t>
            </a:r>
            <a:r>
              <a:rPr lang="en-US" b="1" dirty="0"/>
              <a:t>linear search and binary search</a:t>
            </a:r>
            <a:r>
              <a:rPr lang="en-US" dirty="0"/>
              <a:t>. </a:t>
            </a:r>
          </a:p>
          <a:p>
            <a:pPr marL="0" indent="0" algn="just">
              <a:buNone/>
            </a:pPr>
            <a:r>
              <a:rPr lang="en-US" sz="2200" b="1" dirty="0"/>
              <a:t>Linear Search </a:t>
            </a:r>
          </a:p>
          <a:p>
            <a:pPr marL="0" indent="0" algn="just">
              <a:buNone/>
            </a:pPr>
            <a:r>
              <a:rPr lang="en-US" dirty="0"/>
              <a:t>Suppose DATA is a linear array with n elements. Given no other information about DATA, the most intuitive way to search for a given ITEM in DATA is to compare ITEM with each element of DATA one by one. That is, first we test whether DATA[1] = ITEM, and then we test whether DATA[2] = ITEM, and so on. This method, which traverses DATA sequentially to locate ITEM, is called </a:t>
            </a:r>
            <a:r>
              <a:rPr lang="en-US" b="1" dirty="0"/>
              <a:t>linear search or sequential search</a:t>
            </a:r>
            <a:r>
              <a:rPr lang="en-US" dirty="0"/>
              <a:t>.</a:t>
            </a:r>
          </a:p>
        </p:txBody>
      </p:sp>
    </p:spTree>
    <p:extLst>
      <p:ext uri="{BB962C8B-B14F-4D97-AF65-F5344CB8AC3E}">
        <p14:creationId xmlns:p14="http://schemas.microsoft.com/office/powerpoint/2010/main" val="42371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3E71-7F17-411F-9927-C853AC034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466D9E-BFAA-44A2-8E02-FAEFEE3A53BD}"/>
              </a:ext>
            </a:extLst>
          </p:cNvPr>
          <p:cNvSpPr>
            <a:spLocks noGrp="1"/>
          </p:cNvSpPr>
          <p:nvPr>
            <p:ph idx="1"/>
          </p:nvPr>
        </p:nvSpPr>
        <p:spPr/>
        <p:txBody>
          <a:bodyPr>
            <a:normAutofit lnSpcReduction="10000"/>
          </a:bodyPr>
          <a:lstStyle/>
          <a:p>
            <a:pPr marL="0" indent="0">
              <a:buNone/>
            </a:pPr>
            <a:r>
              <a:rPr lang="en-US" b="1" dirty="0"/>
              <a:t>(Linear Search) LINEAR (DATA, N, ITEM, LOC) </a:t>
            </a:r>
            <a:r>
              <a:rPr lang="en-US" dirty="0"/>
              <a:t>A linear array DATA with N elements and a specific ITEM of information are given. </a:t>
            </a:r>
          </a:p>
          <a:p>
            <a:pPr marL="0" indent="0">
              <a:buNone/>
            </a:pPr>
            <a:r>
              <a:rPr lang="en-US" dirty="0"/>
              <a:t>This algorithm finds the location LOC of ITEM in the array DATA or sets LOC=0. </a:t>
            </a:r>
          </a:p>
          <a:p>
            <a:pPr marL="457200" indent="-457200">
              <a:buAutoNum type="arabicPeriod"/>
            </a:pPr>
            <a:r>
              <a:rPr lang="en-US" dirty="0"/>
              <a:t>Set K := 1 and LOC := 0 </a:t>
            </a:r>
          </a:p>
          <a:p>
            <a:pPr marL="457200" indent="-457200">
              <a:buAutoNum type="arabicPeriod"/>
            </a:pPr>
            <a:r>
              <a:rPr lang="en-US" dirty="0"/>
              <a:t>Repeat Steps 3 arid 4 while LOC = 0 and K &lt;= N </a:t>
            </a:r>
          </a:p>
          <a:p>
            <a:pPr marL="457200" indent="-457200">
              <a:buAutoNum type="arabicPeriod"/>
            </a:pPr>
            <a:r>
              <a:rPr lang="en-US" dirty="0"/>
              <a:t>If ITEM = DATA [K], then: Set LOC := K</a:t>
            </a:r>
          </a:p>
          <a:p>
            <a:pPr marL="457200" indent="-457200">
              <a:buAutoNum type="arabicPeriod"/>
            </a:pPr>
            <a:r>
              <a:rPr lang="en-US" dirty="0"/>
              <a:t>Set K := K + 1 </a:t>
            </a:r>
          </a:p>
          <a:p>
            <a:pPr marL="457200" indent="-457200">
              <a:buAutoNum type="arabicPeriod"/>
            </a:pPr>
            <a:r>
              <a:rPr lang="en-US" dirty="0"/>
              <a:t>If LOC = 0, then: </a:t>
            </a:r>
          </a:p>
          <a:p>
            <a:pPr marL="0" indent="0">
              <a:buNone/>
            </a:pPr>
            <a:r>
              <a:rPr lang="en-US" dirty="0"/>
              <a:t>         Write: ITEM is not in the array DATA </a:t>
            </a:r>
          </a:p>
          <a:p>
            <a:pPr marL="0" indent="0">
              <a:buNone/>
            </a:pPr>
            <a:r>
              <a:rPr lang="en-US" dirty="0"/>
              <a:t>       Else: </a:t>
            </a:r>
          </a:p>
          <a:p>
            <a:pPr marL="0" indent="0">
              <a:buNone/>
            </a:pPr>
            <a:r>
              <a:rPr lang="en-US" dirty="0"/>
              <a:t>         Write: LOC is the location of ITEM </a:t>
            </a:r>
          </a:p>
          <a:p>
            <a:pPr marL="0" indent="0">
              <a:buNone/>
            </a:pPr>
            <a:r>
              <a:rPr lang="en-US" dirty="0"/>
              <a:t>6. Exit.</a:t>
            </a:r>
          </a:p>
        </p:txBody>
      </p:sp>
    </p:spTree>
    <p:extLst>
      <p:ext uri="{BB962C8B-B14F-4D97-AF65-F5344CB8AC3E}">
        <p14:creationId xmlns:p14="http://schemas.microsoft.com/office/powerpoint/2010/main" val="84937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5C3D-2828-41AF-8E5D-8B21DA7E2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F5B99-7CD3-40C0-A261-275B0A229318}"/>
              </a:ext>
            </a:extLst>
          </p:cNvPr>
          <p:cNvSpPr>
            <a:spLocks noGrp="1"/>
          </p:cNvSpPr>
          <p:nvPr>
            <p:ph idx="1"/>
          </p:nvPr>
        </p:nvSpPr>
        <p:spPr/>
        <p:txBody>
          <a:bodyPr>
            <a:normAutofit lnSpcReduction="10000"/>
          </a:bodyPr>
          <a:lstStyle/>
          <a:p>
            <a:pPr marL="0" indent="0" algn="just">
              <a:buNone/>
            </a:pPr>
            <a:r>
              <a:rPr lang="en-US" dirty="0"/>
              <a:t>The following algorithm is suitable when one want to add the element ITEM to DATA after an unsuccessful search for ITEM in DATA. </a:t>
            </a:r>
          </a:p>
          <a:p>
            <a:pPr marL="0" indent="0" algn="just">
              <a:buNone/>
            </a:pPr>
            <a:r>
              <a:rPr lang="en-US" b="1" dirty="0"/>
              <a:t>(Linear Search) LINEAR (DATA, N. ITEM, LOC) </a:t>
            </a:r>
          </a:p>
          <a:p>
            <a:pPr marL="0" indent="0" algn="just">
              <a:buNone/>
            </a:pPr>
            <a:r>
              <a:rPr lang="en-US" dirty="0"/>
              <a:t>Here DATA is a linear array with N elements, and ITEM is a given item of information. This algorithm finds the location LOC of ITEM in DATA or sets LOC = 0 if the search is unsuccessful.</a:t>
            </a:r>
          </a:p>
          <a:p>
            <a:pPr marL="457200" indent="-457200" algn="just">
              <a:buAutoNum type="arabicPeriod"/>
            </a:pPr>
            <a:r>
              <a:rPr lang="en-US" dirty="0"/>
              <a:t>[Insert ITEM at the end of DATA] Set DATA [N + 1] := ITEM </a:t>
            </a:r>
          </a:p>
          <a:p>
            <a:pPr marL="457200" indent="-457200" algn="just">
              <a:buAutoNum type="arabicPeriod"/>
            </a:pPr>
            <a:r>
              <a:rPr lang="en-US" dirty="0"/>
              <a:t>Set LOC :=1 </a:t>
            </a:r>
          </a:p>
          <a:p>
            <a:pPr marL="457200" indent="-457200" algn="just">
              <a:buAutoNum type="arabicPeriod"/>
            </a:pPr>
            <a:r>
              <a:rPr lang="en-US" dirty="0"/>
              <a:t>Repeat while DATA [LOC] ≠ ITEM: Set LOC:= LOC + 1. </a:t>
            </a:r>
          </a:p>
          <a:p>
            <a:pPr marL="457200" indent="-457200" algn="just">
              <a:buAutoNum type="arabicPeriod"/>
            </a:pPr>
            <a:r>
              <a:rPr lang="en-US" dirty="0"/>
              <a:t>[Successful?] If LOC=N+ 1, then: Set LOC := 0 </a:t>
            </a:r>
          </a:p>
          <a:p>
            <a:pPr marL="457200" indent="-457200" algn="just">
              <a:buAutoNum type="arabicPeriod"/>
            </a:pPr>
            <a:r>
              <a:rPr lang="en-US" dirty="0"/>
              <a:t>Exit. </a:t>
            </a:r>
          </a:p>
          <a:p>
            <a:pPr marL="0" indent="0" algn="just">
              <a:buNone/>
            </a:pPr>
            <a:endParaRPr lang="en-US" dirty="0"/>
          </a:p>
          <a:p>
            <a:pPr marL="0" indent="0" algn="just">
              <a:buNone/>
            </a:pPr>
            <a:r>
              <a:rPr lang="en-US" dirty="0"/>
              <a:t>Remark: Here, Step-1 guarantees that the loop in step 3 must terminate.</a:t>
            </a:r>
          </a:p>
        </p:txBody>
      </p:sp>
    </p:spTree>
    <p:extLst>
      <p:ext uri="{BB962C8B-B14F-4D97-AF65-F5344CB8AC3E}">
        <p14:creationId xmlns:p14="http://schemas.microsoft.com/office/powerpoint/2010/main" val="128495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AC12-A7FA-48CB-B6D2-8C39385EA29C}"/>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E8D78443-5E0C-4889-ADF1-57D1BE5DDAED}"/>
              </a:ext>
            </a:extLst>
          </p:cNvPr>
          <p:cNvSpPr>
            <a:spLocks noGrp="1"/>
          </p:cNvSpPr>
          <p:nvPr>
            <p:ph idx="1"/>
          </p:nvPr>
        </p:nvSpPr>
        <p:spPr>
          <a:xfrm>
            <a:off x="228600" y="1219200"/>
            <a:ext cx="8286750" cy="5638800"/>
          </a:xfrm>
        </p:spPr>
        <p:txBody>
          <a:bodyPr>
            <a:normAutofit fontScale="70000" lnSpcReduction="20000"/>
          </a:bodyPr>
          <a:lstStyle/>
          <a:p>
            <a:pPr marL="0" indent="0" algn="just">
              <a:buNone/>
            </a:pPr>
            <a:r>
              <a:rPr lang="en-US" dirty="0">
                <a:latin typeface="+mj-lt"/>
              </a:rPr>
              <a:t>Suppose DATA is an array which is sorted in increasing numerical order or, equivalently, alphabetically. Then there is an extremely efficient searching algorithm, called binary search, which can be used to find the location LOC of a given ITEM of information in DATA. </a:t>
            </a:r>
          </a:p>
          <a:p>
            <a:pPr marL="0" indent="0" algn="just">
              <a:buNone/>
            </a:pPr>
            <a:r>
              <a:rPr lang="en-US" b="1" dirty="0">
                <a:latin typeface="+mj-lt"/>
              </a:rPr>
              <a:t>(Binary Search) BINARY (DATA, LB, UB, ITEM, LOC) </a:t>
            </a:r>
          </a:p>
          <a:p>
            <a:pPr marL="0" indent="0" algn="just">
              <a:buNone/>
            </a:pPr>
            <a:r>
              <a:rPr lang="en-US" dirty="0">
                <a:latin typeface="+mj-lt"/>
              </a:rPr>
              <a:t>Here DATA is a sorted array with lower bound LB and upper bound UB and ITEM is a given item of information. The variables BEG, END and MID denote, respectively, the beginning, end and middle locations of a segment of elements of DATA. </a:t>
            </a:r>
          </a:p>
          <a:p>
            <a:pPr marL="0" indent="0">
              <a:buNone/>
            </a:pPr>
            <a:r>
              <a:rPr lang="en-US" dirty="0">
                <a:latin typeface="+mj-lt"/>
              </a:rPr>
              <a:t>This algorithm finds the location LOC of ITEM in DATA or sets LOC=NULL. </a:t>
            </a:r>
          </a:p>
          <a:p>
            <a:pPr marL="457200" indent="-457200">
              <a:buAutoNum type="arabicPeriod"/>
            </a:pPr>
            <a:r>
              <a:rPr lang="en-US" dirty="0">
                <a:latin typeface="+mj-lt"/>
              </a:rPr>
              <a:t>Set BEG := LB, END := UB and MID := INT((BEG+END)/2) </a:t>
            </a:r>
          </a:p>
          <a:p>
            <a:pPr marL="457200" indent="-457200">
              <a:buAutoNum type="arabicPeriod"/>
            </a:pPr>
            <a:r>
              <a:rPr lang="en-US" dirty="0">
                <a:latin typeface="+mj-lt"/>
              </a:rPr>
              <a:t>Repeat Steps 3 and 4 while BEG ≤ END and DATA [MID] ≠ ITEM </a:t>
            </a:r>
          </a:p>
          <a:p>
            <a:pPr marL="457200" indent="-457200">
              <a:buAutoNum type="arabicPeriod"/>
            </a:pPr>
            <a:r>
              <a:rPr lang="en-US" dirty="0">
                <a:latin typeface="+mj-lt"/>
              </a:rPr>
              <a:t>If ITEM &lt; DATA [MID], then: </a:t>
            </a:r>
          </a:p>
          <a:p>
            <a:pPr marL="0" indent="0">
              <a:buNone/>
            </a:pPr>
            <a:r>
              <a:rPr lang="en-US" dirty="0">
                <a:latin typeface="+mj-lt"/>
              </a:rPr>
              <a:t>            Set END := MID‑1 </a:t>
            </a:r>
          </a:p>
          <a:p>
            <a:pPr marL="0" indent="0">
              <a:buNone/>
            </a:pPr>
            <a:r>
              <a:rPr lang="en-US" dirty="0">
                <a:latin typeface="+mj-lt"/>
              </a:rPr>
              <a:t>         Else: </a:t>
            </a:r>
          </a:p>
          <a:p>
            <a:pPr marL="0" indent="0">
              <a:buNone/>
            </a:pPr>
            <a:r>
              <a:rPr lang="en-US" dirty="0">
                <a:latin typeface="+mj-lt"/>
              </a:rPr>
              <a:t>           Set BEG := MID+1 </a:t>
            </a:r>
          </a:p>
          <a:p>
            <a:pPr marL="457200" indent="-457200">
              <a:buAutoNum type="arabicPeriod" startAt="4"/>
            </a:pPr>
            <a:r>
              <a:rPr lang="en-US" dirty="0">
                <a:latin typeface="+mj-lt"/>
              </a:rPr>
              <a:t>Set MID := INT((BEG+END)/2) </a:t>
            </a:r>
          </a:p>
          <a:p>
            <a:pPr marL="457200" indent="-457200">
              <a:buAutoNum type="arabicPeriod" startAt="4"/>
            </a:pPr>
            <a:r>
              <a:rPr lang="en-US" dirty="0">
                <a:latin typeface="+mj-lt"/>
              </a:rPr>
              <a:t>If DATA [MID] = ITEM, then: </a:t>
            </a:r>
          </a:p>
          <a:p>
            <a:pPr marL="0" indent="0">
              <a:buNone/>
            </a:pPr>
            <a:r>
              <a:rPr lang="en-US" dirty="0">
                <a:latin typeface="+mj-lt"/>
              </a:rPr>
              <a:t>             Set LOC := MID </a:t>
            </a:r>
          </a:p>
          <a:p>
            <a:pPr marL="0" indent="0">
              <a:buNone/>
            </a:pPr>
            <a:r>
              <a:rPr lang="en-US" dirty="0">
                <a:latin typeface="+mj-lt"/>
              </a:rPr>
              <a:t>          Else: </a:t>
            </a:r>
          </a:p>
          <a:p>
            <a:pPr marL="0" indent="0">
              <a:buNone/>
            </a:pPr>
            <a:r>
              <a:rPr lang="en-US" dirty="0">
                <a:latin typeface="+mj-lt"/>
              </a:rPr>
              <a:t>             Set LOC := NULL</a:t>
            </a:r>
          </a:p>
          <a:p>
            <a:pPr marL="0" indent="0">
              <a:buNone/>
            </a:pPr>
            <a:r>
              <a:rPr lang="en-US" dirty="0">
                <a:latin typeface="+mj-lt"/>
              </a:rPr>
              <a:t> 6. Exit.</a:t>
            </a:r>
          </a:p>
          <a:p>
            <a:pPr algn="just">
              <a:buFont typeface="Wingdings" panose="05000000000000000000" pitchFamily="2" charset="2"/>
              <a:buChar char="q"/>
            </a:pPr>
            <a:r>
              <a:rPr lang="en-US" dirty="0"/>
              <a:t>Remark: Whenever ITEM does not appear in DATA, the algorithm eventually arrives at the stage that BEG = END = MID. Then the next step yields END &lt; BEG, and control transfers to Step 5 of the algorithm.</a:t>
            </a:r>
            <a:endParaRPr lang="en-US" dirty="0">
              <a:latin typeface="+mj-lt"/>
            </a:endParaRPr>
          </a:p>
        </p:txBody>
      </p:sp>
    </p:spTree>
    <p:extLst>
      <p:ext uri="{BB962C8B-B14F-4D97-AF65-F5344CB8AC3E}">
        <p14:creationId xmlns:p14="http://schemas.microsoft.com/office/powerpoint/2010/main" val="40470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3BC1-C144-48BE-8C5B-0D0E1BD09D7A}"/>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9D761A66-12C0-4C9F-A735-A26A1A3E1A3F}"/>
              </a:ext>
            </a:extLst>
          </p:cNvPr>
          <p:cNvSpPr>
            <a:spLocks noGrp="1"/>
          </p:cNvSpPr>
          <p:nvPr>
            <p:ph idx="1"/>
          </p:nvPr>
        </p:nvSpPr>
        <p:spPr/>
        <p:txBody>
          <a:bodyPr/>
          <a:lstStyle/>
          <a:p>
            <a:pPr marL="0" indent="0" algn="just">
              <a:buNone/>
            </a:pPr>
            <a:r>
              <a:rPr lang="en-US" b="1" dirty="0"/>
              <a:t>Limitations of the Binary Search Algorithm </a:t>
            </a:r>
          </a:p>
          <a:p>
            <a:pPr marL="457200" indent="-457200" algn="just">
              <a:buFont typeface="+mj-lt"/>
              <a:buAutoNum type="alphaLcPeriod"/>
            </a:pPr>
            <a:r>
              <a:rPr lang="en-US" dirty="0"/>
              <a:t> The list must be sorted and </a:t>
            </a:r>
          </a:p>
          <a:p>
            <a:pPr marL="457200" indent="-457200" algn="just">
              <a:buFont typeface="+mj-lt"/>
              <a:buAutoNum type="alphaLcPeriod"/>
            </a:pPr>
            <a:r>
              <a:rPr lang="en-US" dirty="0"/>
              <a:t>One must have direct access to the middle element to any </a:t>
            </a:r>
            <a:r>
              <a:rPr lang="en-US" dirty="0" err="1"/>
              <a:t>sublist</a:t>
            </a:r>
            <a:r>
              <a:rPr lang="en-US" dirty="0"/>
              <a:t>. This means that one must essentially use a sorted array to hold the data. But keeping data in a sorted array is normally very expensive when there are many insertions and deletions. Accordingly, in such situations, one may use a different data structure, such as a linked list or a binary search tree, to store the data.</a:t>
            </a:r>
          </a:p>
        </p:txBody>
      </p:sp>
    </p:spTree>
    <p:extLst>
      <p:ext uri="{BB962C8B-B14F-4D97-AF65-F5344CB8AC3E}">
        <p14:creationId xmlns:p14="http://schemas.microsoft.com/office/powerpoint/2010/main" val="219926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8702-E832-4D6C-862E-3C53B8804E97}"/>
              </a:ext>
            </a:extLst>
          </p:cNvPr>
          <p:cNvSpPr>
            <a:spLocks noGrp="1"/>
          </p:cNvSpPr>
          <p:nvPr>
            <p:ph type="title"/>
          </p:nvPr>
        </p:nvSpPr>
        <p:spPr>
          <a:xfrm>
            <a:off x="152400" y="367194"/>
            <a:ext cx="8126670" cy="492443"/>
          </a:xfrm>
        </p:spPr>
        <p:txBody>
          <a:bodyPr>
            <a:normAutofit fontScale="90000"/>
          </a:bodyPr>
          <a:lstStyle/>
          <a:p>
            <a:r>
              <a:rPr lang="en-US" dirty="0"/>
              <a:t>Linear array</a:t>
            </a:r>
          </a:p>
        </p:txBody>
      </p:sp>
      <p:sp>
        <p:nvSpPr>
          <p:cNvPr id="3" name="Text Placeholder 2">
            <a:extLst>
              <a:ext uri="{FF2B5EF4-FFF2-40B4-BE49-F238E27FC236}">
                <a16:creationId xmlns:a16="http://schemas.microsoft.com/office/drawing/2014/main" id="{97399335-1E90-4D9C-9921-5A1464686F4A}"/>
              </a:ext>
            </a:extLst>
          </p:cNvPr>
          <p:cNvSpPr>
            <a:spLocks noGrp="1"/>
          </p:cNvSpPr>
          <p:nvPr>
            <p:ph idx="1"/>
          </p:nvPr>
        </p:nvSpPr>
        <p:spPr>
          <a:xfrm>
            <a:off x="381000" y="1519728"/>
            <a:ext cx="8126670" cy="4924425"/>
          </a:xfrm>
        </p:spPr>
        <p:txBody>
          <a:bodyPr>
            <a:normAutofit fontScale="92500"/>
          </a:bodyPr>
          <a:lstStyle/>
          <a:p>
            <a:pPr marL="0" indent="0" algn="just">
              <a:buNone/>
            </a:pPr>
            <a:r>
              <a:rPr lang="en-US" b="0" dirty="0"/>
              <a:t>A linear array is a list of a finite number n of homogeneous data elements (i.e., data elements of the same type) such that: </a:t>
            </a:r>
            <a:br>
              <a:rPr lang="en-US" b="0" dirty="0"/>
            </a:br>
            <a:r>
              <a:rPr lang="en-US" b="0" dirty="0"/>
              <a:t>a)The elements of the array are referenced respectively by an index set consisting of n consecutive numbers. </a:t>
            </a:r>
          </a:p>
          <a:p>
            <a:pPr marL="0" indent="0" algn="just">
              <a:buNone/>
            </a:pPr>
            <a:r>
              <a:rPr lang="en-US" b="0" dirty="0"/>
              <a:t>b)The elements of the array are stored respectively in successive memory locations. </a:t>
            </a:r>
          </a:p>
          <a:p>
            <a:pPr marL="0" indent="0" algn="just">
              <a:buNone/>
            </a:pPr>
            <a:r>
              <a:rPr lang="en-US" b="0" dirty="0"/>
              <a:t>❑The number n of elements is called the length or size of the array. If not explicitly stated, we will assume the index set consists of the integers 1, 2, …. N. In general the length or the number of data elements can be obtained from the index set by the formula </a:t>
            </a:r>
          </a:p>
          <a:p>
            <a:pPr marL="0" indent="0" algn="just">
              <a:buNone/>
            </a:pPr>
            <a:r>
              <a:rPr lang="en-US" b="1" dirty="0"/>
              <a:t>Length = UB – LB + 1 </a:t>
            </a:r>
          </a:p>
          <a:p>
            <a:pPr marL="0" indent="0" algn="just">
              <a:buNone/>
            </a:pPr>
            <a:r>
              <a:rPr lang="en-US" b="0" dirty="0"/>
              <a:t>Where UB is the largest index, called the upper bound and LB is the smallest index, called the lower bound of the array. </a:t>
            </a:r>
          </a:p>
          <a:p>
            <a:pPr marL="0" indent="0" algn="just">
              <a:buNone/>
            </a:pPr>
            <a:r>
              <a:rPr lang="en-US" b="0" dirty="0"/>
              <a:t>❑The elements of an array may be denoted by the bracket notation (used in Pascal and C/C++) </a:t>
            </a:r>
            <a:r>
              <a:rPr lang="en-US" b="1" dirty="0"/>
              <a:t>A[1], A[2] , A[3], ……… , A[n] </a:t>
            </a:r>
            <a:r>
              <a:rPr lang="en-US" b="0" dirty="0"/>
              <a:t>The number K in A[K] is called a </a:t>
            </a:r>
            <a:r>
              <a:rPr lang="en-US" b="1" dirty="0"/>
              <a:t>subscript </a:t>
            </a:r>
            <a:r>
              <a:rPr lang="en-US" dirty="0"/>
              <a:t>or an index</a:t>
            </a:r>
            <a:r>
              <a:rPr lang="en-US" b="0" dirty="0"/>
              <a:t> and </a:t>
            </a:r>
            <a:r>
              <a:rPr lang="en-US" b="1" dirty="0"/>
              <a:t>A[K] is called a subscripted variable</a:t>
            </a:r>
            <a:r>
              <a:rPr lang="en-US" b="0" dirty="0"/>
              <a:t>.</a:t>
            </a:r>
          </a:p>
        </p:txBody>
      </p:sp>
    </p:spTree>
    <p:extLst>
      <p:ext uri="{BB962C8B-B14F-4D97-AF65-F5344CB8AC3E}">
        <p14:creationId xmlns:p14="http://schemas.microsoft.com/office/powerpoint/2010/main" val="367578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664-B5BF-4F92-8D98-DBFB495EDC2F}"/>
              </a:ext>
            </a:extLst>
          </p:cNvPr>
          <p:cNvSpPr>
            <a:spLocks noGrp="1"/>
          </p:cNvSpPr>
          <p:nvPr>
            <p:ph type="title"/>
          </p:nvPr>
        </p:nvSpPr>
        <p:spPr>
          <a:xfrm>
            <a:off x="152400" y="458051"/>
            <a:ext cx="8126670" cy="492443"/>
          </a:xfrm>
        </p:spPr>
        <p:txBody>
          <a:bodyPr>
            <a:normAutofit fontScale="90000"/>
          </a:bodyPr>
          <a:lstStyle/>
          <a:p>
            <a:r>
              <a:rPr lang="en-US" dirty="0"/>
              <a:t>Linear array</a:t>
            </a:r>
          </a:p>
        </p:txBody>
      </p:sp>
      <p:sp>
        <p:nvSpPr>
          <p:cNvPr id="3" name="Text Placeholder 2">
            <a:extLst>
              <a:ext uri="{FF2B5EF4-FFF2-40B4-BE49-F238E27FC236}">
                <a16:creationId xmlns:a16="http://schemas.microsoft.com/office/drawing/2014/main" id="{DE30EE00-EFF4-4AE8-B8C8-42882AA15B52}"/>
              </a:ext>
            </a:extLst>
          </p:cNvPr>
          <p:cNvSpPr>
            <a:spLocks noGrp="1"/>
          </p:cNvSpPr>
          <p:nvPr>
            <p:ph idx="1"/>
          </p:nvPr>
        </p:nvSpPr>
        <p:spPr>
          <a:xfrm>
            <a:off x="381000" y="1519728"/>
            <a:ext cx="8126670" cy="1538883"/>
          </a:xfrm>
        </p:spPr>
        <p:txBody>
          <a:bodyPr/>
          <a:lstStyle/>
          <a:p>
            <a:pPr marL="0" indent="0">
              <a:buNone/>
            </a:pPr>
            <a:r>
              <a:rPr lang="en-US" b="1" dirty="0"/>
              <a:t>Example 4.1: </a:t>
            </a:r>
            <a:r>
              <a:rPr lang="en-US" b="0" dirty="0"/>
              <a:t>Let DATA be a 6-element array of integers such that </a:t>
            </a:r>
            <a:br>
              <a:rPr lang="en-US" b="0" dirty="0"/>
            </a:br>
            <a:r>
              <a:rPr lang="en-US" b="0" dirty="0"/>
              <a:t>DATA[1] = 247 DATA[2] = 56 DATA[3] = 429 DATA[4] = 135 DATA[5] = 87 DATA[6] = 156 </a:t>
            </a:r>
          </a:p>
          <a:p>
            <a:pPr marL="342900" indent="-342900">
              <a:buFont typeface="Wingdings" panose="05000000000000000000" pitchFamily="2" charset="2"/>
              <a:buChar char="q"/>
            </a:pPr>
            <a:r>
              <a:rPr lang="en-US" b="0" dirty="0"/>
              <a:t>The array DATA is frequently pictured as in </a:t>
            </a:r>
          </a:p>
          <a:p>
            <a:pPr marL="342900" indent="-342900">
              <a:buFont typeface="Wingdings" panose="05000000000000000000" pitchFamily="2" charset="2"/>
              <a:buChar char="q"/>
            </a:pPr>
            <a:endParaRPr lang="en-US" b="0" dirty="0"/>
          </a:p>
        </p:txBody>
      </p:sp>
      <p:pic>
        <p:nvPicPr>
          <p:cNvPr id="4" name="Picture 3">
            <a:extLst>
              <a:ext uri="{FF2B5EF4-FFF2-40B4-BE49-F238E27FC236}">
                <a16:creationId xmlns:a16="http://schemas.microsoft.com/office/drawing/2014/main" id="{3724A01F-6AA1-4EB0-8E26-67F1C62B3B98}"/>
              </a:ext>
            </a:extLst>
          </p:cNvPr>
          <p:cNvPicPr>
            <a:picLocks noChangeAspect="1"/>
          </p:cNvPicPr>
          <p:nvPr/>
        </p:nvPicPr>
        <p:blipFill>
          <a:blip r:embed="rId2"/>
          <a:stretch>
            <a:fillRect/>
          </a:stretch>
        </p:blipFill>
        <p:spPr>
          <a:xfrm>
            <a:off x="1040070" y="2895600"/>
            <a:ext cx="7467600" cy="3448365"/>
          </a:xfrm>
          <a:prstGeom prst="rect">
            <a:avLst/>
          </a:prstGeom>
        </p:spPr>
      </p:pic>
    </p:spTree>
    <p:extLst>
      <p:ext uri="{BB962C8B-B14F-4D97-AF65-F5344CB8AC3E}">
        <p14:creationId xmlns:p14="http://schemas.microsoft.com/office/powerpoint/2010/main" val="229388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35E1-FAFE-4DE3-8D28-74CF38BB4D18}"/>
              </a:ext>
            </a:extLst>
          </p:cNvPr>
          <p:cNvSpPr>
            <a:spLocks noGrp="1"/>
          </p:cNvSpPr>
          <p:nvPr>
            <p:ph type="title"/>
          </p:nvPr>
        </p:nvSpPr>
        <p:spPr>
          <a:xfrm>
            <a:off x="152400" y="73754"/>
            <a:ext cx="8126670" cy="984885"/>
          </a:xfrm>
        </p:spPr>
        <p:txBody>
          <a:bodyPr>
            <a:normAutofit/>
          </a:bodyPr>
          <a:lstStyle/>
          <a:p>
            <a:r>
              <a:rPr lang="en-US" dirty="0"/>
              <a:t>Representation of Linear Arrays in Memory</a:t>
            </a:r>
          </a:p>
        </p:txBody>
      </p:sp>
      <p:sp>
        <p:nvSpPr>
          <p:cNvPr id="3" name="Text Placeholder 2">
            <a:extLst>
              <a:ext uri="{FF2B5EF4-FFF2-40B4-BE49-F238E27FC236}">
                <a16:creationId xmlns:a16="http://schemas.microsoft.com/office/drawing/2014/main" id="{6668CD6E-1F4B-4C25-9B8E-2AD0909BDF09}"/>
              </a:ext>
            </a:extLst>
          </p:cNvPr>
          <p:cNvSpPr>
            <a:spLocks noGrp="1"/>
          </p:cNvSpPr>
          <p:nvPr>
            <p:ph idx="1"/>
          </p:nvPr>
        </p:nvSpPr>
        <p:spPr>
          <a:xfrm>
            <a:off x="228600" y="1524000"/>
            <a:ext cx="8406735" cy="4616648"/>
          </a:xfrm>
        </p:spPr>
        <p:txBody>
          <a:bodyPr>
            <a:normAutofit lnSpcReduction="10000"/>
          </a:bodyPr>
          <a:lstStyle/>
          <a:p>
            <a:pPr marL="0" indent="0" algn="just">
              <a:buNone/>
            </a:pPr>
            <a:r>
              <a:rPr lang="en-US" b="0" dirty="0"/>
              <a:t>Let </a:t>
            </a:r>
            <a:r>
              <a:rPr lang="en-US" dirty="0"/>
              <a:t>LA</a:t>
            </a:r>
            <a:r>
              <a:rPr lang="en-US" b="0" dirty="0"/>
              <a:t> be a linear array in the memory of the computer. We know, the memory of the computer is simply a sequence of addressed locations. </a:t>
            </a:r>
          </a:p>
          <a:p>
            <a:pPr marL="0" indent="0" algn="just">
              <a:buNone/>
            </a:pPr>
            <a:r>
              <a:rPr lang="en-US" b="0" dirty="0"/>
              <a:t>Let us use the notation: </a:t>
            </a:r>
          </a:p>
          <a:p>
            <a:pPr marL="0" indent="0" algn="just">
              <a:buNone/>
            </a:pPr>
            <a:r>
              <a:rPr lang="en-US" b="1" dirty="0"/>
              <a:t>LOC (LA[K])</a:t>
            </a:r>
            <a:r>
              <a:rPr lang="en-US" b="0" dirty="0"/>
              <a:t> = address of the element LA[K] of the array LA </a:t>
            </a:r>
          </a:p>
          <a:p>
            <a:pPr marL="0" indent="0" algn="just">
              <a:buNone/>
            </a:pPr>
            <a:r>
              <a:rPr lang="en-US" b="0" dirty="0"/>
              <a:t>As previously noted, the elements of LA are stored in successive memory cells. Accordingly, the computer does not need to keep track of the address of every elements of LA, but needs to keep track only of the address of the first element of LA, denoted by </a:t>
            </a:r>
            <a:r>
              <a:rPr lang="en-US" b="1" dirty="0"/>
              <a:t>BASE (LA) </a:t>
            </a:r>
            <a:r>
              <a:rPr lang="en-US" b="0" dirty="0"/>
              <a:t>and called the based address of LA. Using this address BASE (LA), the computer calculates the address of any element of LA by the following formula: </a:t>
            </a:r>
            <a:br>
              <a:rPr lang="en-US" b="0" dirty="0"/>
            </a:br>
            <a:r>
              <a:rPr lang="en-US" b="1" dirty="0"/>
              <a:t>LOC (LA[K]) = BASE(LA) + w ( K − LB) </a:t>
            </a:r>
          </a:p>
          <a:p>
            <a:pPr marL="0" indent="0" algn="l">
              <a:buNone/>
            </a:pPr>
            <a:r>
              <a:rPr lang="en-US" b="0" dirty="0"/>
              <a:t>Where w is the number of words per memory cell for the array LA.</a:t>
            </a:r>
          </a:p>
          <a:p>
            <a:pPr algn="just">
              <a:buFont typeface="Wingdings" panose="05000000000000000000" pitchFamily="2" charset="2"/>
              <a:buChar char="q"/>
            </a:pPr>
            <a:r>
              <a:rPr lang="en-US" b="0" dirty="0"/>
              <a:t>Note that the time to calculate LOC (LA[K)) is essentially the same for any value of K. Furthermore, given any subscript K, one can locate and access the content of LA[K] without scanning any other element of LA.</a:t>
            </a:r>
          </a:p>
        </p:txBody>
      </p:sp>
    </p:spTree>
    <p:extLst>
      <p:ext uri="{BB962C8B-B14F-4D97-AF65-F5344CB8AC3E}">
        <p14:creationId xmlns:p14="http://schemas.microsoft.com/office/powerpoint/2010/main" val="239419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C5EB-B6FF-48C9-AF22-A8F61E5DA906}"/>
              </a:ext>
            </a:extLst>
          </p:cNvPr>
          <p:cNvSpPr>
            <a:spLocks noGrp="1"/>
          </p:cNvSpPr>
          <p:nvPr>
            <p:ph type="title"/>
          </p:nvPr>
        </p:nvSpPr>
        <p:spPr>
          <a:xfrm>
            <a:off x="152400" y="73754"/>
            <a:ext cx="8126670" cy="984885"/>
          </a:xfrm>
        </p:spPr>
        <p:txBody>
          <a:bodyPr>
            <a:normAutofit/>
          </a:bodyPr>
          <a:lstStyle/>
          <a:p>
            <a:r>
              <a:rPr lang="en-US" dirty="0"/>
              <a:t>Representation of Linear Arrays in Memory </a:t>
            </a:r>
          </a:p>
        </p:txBody>
      </p:sp>
      <p:pic>
        <p:nvPicPr>
          <p:cNvPr id="4" name="Picture 3">
            <a:extLst>
              <a:ext uri="{FF2B5EF4-FFF2-40B4-BE49-F238E27FC236}">
                <a16:creationId xmlns:a16="http://schemas.microsoft.com/office/drawing/2014/main" id="{DB909CED-DA97-4523-AE85-E223C291A773}"/>
              </a:ext>
            </a:extLst>
          </p:cNvPr>
          <p:cNvPicPr>
            <a:picLocks noChangeAspect="1"/>
          </p:cNvPicPr>
          <p:nvPr/>
        </p:nvPicPr>
        <p:blipFill>
          <a:blip r:embed="rId2"/>
          <a:stretch>
            <a:fillRect/>
          </a:stretch>
        </p:blipFill>
        <p:spPr>
          <a:xfrm>
            <a:off x="838200" y="1222804"/>
            <a:ext cx="7772400" cy="5581616"/>
          </a:xfrm>
          <a:prstGeom prst="rect">
            <a:avLst/>
          </a:prstGeom>
        </p:spPr>
      </p:pic>
    </p:spTree>
    <p:extLst>
      <p:ext uri="{BB962C8B-B14F-4D97-AF65-F5344CB8AC3E}">
        <p14:creationId xmlns:p14="http://schemas.microsoft.com/office/powerpoint/2010/main" val="13404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30FA-6DB7-4C7F-B80C-BC70339C87D8}"/>
              </a:ext>
            </a:extLst>
          </p:cNvPr>
          <p:cNvSpPr>
            <a:spLocks noGrp="1"/>
          </p:cNvSpPr>
          <p:nvPr>
            <p:ph type="title"/>
          </p:nvPr>
        </p:nvSpPr>
        <p:spPr>
          <a:xfrm>
            <a:off x="304800" y="0"/>
            <a:ext cx="7886700" cy="1325563"/>
          </a:xfrm>
        </p:spPr>
        <p:txBody>
          <a:bodyPr/>
          <a:lstStyle/>
          <a:p>
            <a:r>
              <a:rPr lang="en-US" dirty="0"/>
              <a:t>Traversing Linear Arrays</a:t>
            </a:r>
          </a:p>
        </p:txBody>
      </p:sp>
      <p:sp>
        <p:nvSpPr>
          <p:cNvPr id="3" name="Content Placeholder 2">
            <a:extLst>
              <a:ext uri="{FF2B5EF4-FFF2-40B4-BE49-F238E27FC236}">
                <a16:creationId xmlns:a16="http://schemas.microsoft.com/office/drawing/2014/main" id="{F57B739D-D9A2-4012-9FFF-533293786DC0}"/>
              </a:ext>
            </a:extLst>
          </p:cNvPr>
          <p:cNvSpPr>
            <a:spLocks noGrp="1"/>
          </p:cNvSpPr>
          <p:nvPr>
            <p:ph idx="1"/>
          </p:nvPr>
        </p:nvSpPr>
        <p:spPr>
          <a:xfrm>
            <a:off x="457200" y="1447800"/>
            <a:ext cx="8058150" cy="4729163"/>
          </a:xfrm>
        </p:spPr>
        <p:txBody>
          <a:bodyPr>
            <a:normAutofit fontScale="92500" lnSpcReduction="20000"/>
          </a:bodyPr>
          <a:lstStyle/>
          <a:p>
            <a:pPr marL="0" indent="0" algn="just">
              <a:buNone/>
            </a:pPr>
            <a:r>
              <a:rPr lang="en-US" sz="1600" dirty="0"/>
              <a:t>Let A be a collection of data elements stored in the memory of the computer. Suppose we want to print the contents of each element of A or suppose we want to count the number of elements of A with the given property. This can be accomplished by traversing A, by accessing and processing (frequently called visiting) each element of A exactly once</a:t>
            </a:r>
          </a:p>
          <a:p>
            <a:pPr marL="0" indent="0" algn="just">
              <a:buNone/>
            </a:pPr>
            <a:r>
              <a:rPr lang="en-US" sz="2000" b="1" dirty="0"/>
              <a:t>(Traversing a Linear array) </a:t>
            </a:r>
            <a:r>
              <a:rPr lang="en-US" sz="2000" dirty="0"/>
              <a:t>Here LA is a linear array with lower bound LB and upper bound UB. This algorithm traverses LA applying an operation PROCESS to each element of LA. </a:t>
            </a:r>
          </a:p>
          <a:p>
            <a:pPr marL="342900" indent="-342900" algn="just">
              <a:buAutoNum type="arabicPeriod"/>
            </a:pPr>
            <a:r>
              <a:rPr lang="en-US" sz="2000" dirty="0"/>
              <a:t>Set K := LB </a:t>
            </a:r>
          </a:p>
          <a:p>
            <a:pPr marL="342900" indent="-342900" algn="just">
              <a:buAutoNum type="arabicPeriod"/>
            </a:pPr>
            <a:r>
              <a:rPr lang="en-US" sz="2000" dirty="0"/>
              <a:t>Repeat Steps 3 and 4 while K&lt;= UB Apply PROCESS to LA[K] </a:t>
            </a:r>
          </a:p>
          <a:p>
            <a:pPr marL="342900" indent="-342900" algn="just">
              <a:buAutoNum type="arabicPeriod"/>
            </a:pPr>
            <a:r>
              <a:rPr lang="en-US" sz="2000" dirty="0"/>
              <a:t>Set K := K+1 [End of Step 2 Loop] </a:t>
            </a:r>
          </a:p>
          <a:p>
            <a:pPr marL="342900" indent="-342900" algn="just">
              <a:buAutoNum type="arabicPeriod"/>
            </a:pPr>
            <a:r>
              <a:rPr lang="en-US" sz="2000" dirty="0"/>
              <a:t>Exit.</a:t>
            </a:r>
          </a:p>
          <a:p>
            <a:pPr marL="0" indent="0" algn="just">
              <a:buNone/>
            </a:pPr>
            <a:r>
              <a:rPr lang="en-US" sz="2000" dirty="0"/>
              <a:t>We also state an alternative form of the algorithm which uses a repeat-for loop instead of the repeat-while loop. </a:t>
            </a:r>
          </a:p>
          <a:p>
            <a:pPr marL="0" indent="0" algn="just">
              <a:buNone/>
            </a:pPr>
            <a:r>
              <a:rPr lang="en-US" sz="2000" b="1" dirty="0"/>
              <a:t>(Traversing a Linear array) </a:t>
            </a:r>
            <a:r>
              <a:rPr lang="en-US" sz="2000" dirty="0"/>
              <a:t>This algorithm traverses linear array LA with lower bound LB and upper bound UB. </a:t>
            </a:r>
          </a:p>
          <a:p>
            <a:pPr marL="457200" indent="-457200" algn="just">
              <a:buAutoNum type="arabicPeriod"/>
            </a:pPr>
            <a:r>
              <a:rPr lang="en-US" sz="2000" dirty="0"/>
              <a:t>Repeat for K = LB to UB Apply PROCESS to LA[K] </a:t>
            </a:r>
          </a:p>
          <a:p>
            <a:pPr marL="457200" indent="-457200" algn="just">
              <a:buAutoNum type="arabicPeriod"/>
            </a:pPr>
            <a:r>
              <a:rPr lang="en-US" sz="2000" dirty="0"/>
              <a:t>Exit.</a:t>
            </a:r>
          </a:p>
        </p:txBody>
      </p:sp>
    </p:spTree>
    <p:extLst>
      <p:ext uri="{BB962C8B-B14F-4D97-AF65-F5344CB8AC3E}">
        <p14:creationId xmlns:p14="http://schemas.microsoft.com/office/powerpoint/2010/main" val="2564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2C9A-2BC3-481D-A566-A5905EB3D392}"/>
              </a:ext>
            </a:extLst>
          </p:cNvPr>
          <p:cNvSpPr>
            <a:spLocks noGrp="1"/>
          </p:cNvSpPr>
          <p:nvPr>
            <p:ph type="title"/>
          </p:nvPr>
        </p:nvSpPr>
        <p:spPr/>
        <p:txBody>
          <a:bodyPr/>
          <a:lstStyle/>
          <a:p>
            <a:r>
              <a:rPr lang="en-US" dirty="0"/>
              <a:t>Traversing Linear Arrays</a:t>
            </a:r>
          </a:p>
        </p:txBody>
      </p:sp>
      <p:sp>
        <p:nvSpPr>
          <p:cNvPr id="3" name="Content Placeholder 2">
            <a:extLst>
              <a:ext uri="{FF2B5EF4-FFF2-40B4-BE49-F238E27FC236}">
                <a16:creationId xmlns:a16="http://schemas.microsoft.com/office/drawing/2014/main" id="{1334BFF9-8BDA-4C39-9A10-B1118FFDF4E2}"/>
              </a:ext>
            </a:extLst>
          </p:cNvPr>
          <p:cNvSpPr>
            <a:spLocks noGrp="1"/>
          </p:cNvSpPr>
          <p:nvPr>
            <p:ph idx="1"/>
          </p:nvPr>
        </p:nvSpPr>
        <p:spPr>
          <a:xfrm>
            <a:off x="228600" y="1462087"/>
            <a:ext cx="8286750" cy="4714876"/>
          </a:xfrm>
        </p:spPr>
        <p:txBody>
          <a:bodyPr>
            <a:noAutofit/>
          </a:bodyPr>
          <a:lstStyle/>
          <a:p>
            <a:pPr>
              <a:lnSpc>
                <a:spcPct val="100000"/>
              </a:lnSpc>
              <a:spcBef>
                <a:spcPts val="600"/>
              </a:spcBef>
              <a:buFont typeface="Wingdings" panose="05000000000000000000" pitchFamily="2" charset="2"/>
              <a:buChar char="q"/>
            </a:pPr>
            <a:r>
              <a:rPr lang="en-US" sz="1800" dirty="0">
                <a:latin typeface="+mj-lt"/>
              </a:rPr>
              <a:t>Caution: the operation PROCESS in the traversal algorithm may use certain variables which must be initialized before PROCESS is applied to any of the elements in the array. Accordingly the algorithm may need to be processed by such an initialized step.</a:t>
            </a:r>
          </a:p>
          <a:p>
            <a:pPr>
              <a:lnSpc>
                <a:spcPct val="100000"/>
              </a:lnSpc>
              <a:spcBef>
                <a:spcPts val="600"/>
              </a:spcBef>
              <a:buFont typeface="Wingdings" panose="05000000000000000000" pitchFamily="2" charset="2"/>
              <a:buChar char="q"/>
            </a:pPr>
            <a:r>
              <a:rPr lang="en-US" sz="1800" dirty="0">
                <a:latin typeface="+mj-lt"/>
              </a:rPr>
              <a:t>Example: Consider the array AUTO, which records the number of automobiles sold each year from 2000 through 2019. Each of the following modules, which carry out the given operation, involves traversing AUTO. </a:t>
            </a:r>
          </a:p>
          <a:p>
            <a:pPr marL="457200" indent="-457200">
              <a:lnSpc>
                <a:spcPct val="100000"/>
              </a:lnSpc>
              <a:spcBef>
                <a:spcPts val="600"/>
              </a:spcBef>
              <a:buFont typeface="+mj-lt"/>
              <a:buAutoNum type="alphaLcPeriod"/>
            </a:pPr>
            <a:r>
              <a:rPr lang="en-US" sz="1800" b="1" dirty="0">
                <a:latin typeface="+mj-lt"/>
              </a:rPr>
              <a:t>Find the number NUM of years during which more than 300 automobiles were sold. </a:t>
            </a:r>
          </a:p>
          <a:p>
            <a:pPr marL="0" indent="0">
              <a:lnSpc>
                <a:spcPct val="100000"/>
              </a:lnSpc>
              <a:spcBef>
                <a:spcPts val="600"/>
              </a:spcBef>
              <a:buNone/>
            </a:pPr>
            <a:r>
              <a:rPr lang="en-US" sz="1800" dirty="0">
                <a:latin typeface="+mj-lt"/>
              </a:rPr>
              <a:t>          1. Set NUM:=0. </a:t>
            </a:r>
          </a:p>
          <a:p>
            <a:pPr marL="0" indent="0">
              <a:lnSpc>
                <a:spcPct val="100000"/>
              </a:lnSpc>
              <a:spcBef>
                <a:spcPts val="600"/>
              </a:spcBef>
              <a:buNone/>
            </a:pPr>
            <a:r>
              <a:rPr lang="en-US" sz="1800" dirty="0">
                <a:latin typeface="+mj-lt"/>
              </a:rPr>
              <a:t>          2. Repeat for K =2000 to 2019: </a:t>
            </a:r>
          </a:p>
          <a:p>
            <a:pPr marL="0" indent="0">
              <a:lnSpc>
                <a:spcPct val="100000"/>
              </a:lnSpc>
              <a:spcBef>
                <a:spcPts val="600"/>
              </a:spcBef>
              <a:buNone/>
            </a:pPr>
            <a:r>
              <a:rPr lang="en-US" sz="1800" dirty="0">
                <a:latin typeface="+mj-lt"/>
              </a:rPr>
              <a:t>               If AUTO[K] &gt; 300, then: Set NUM:‑NUM+1. </a:t>
            </a:r>
          </a:p>
          <a:p>
            <a:pPr marL="0" indent="0">
              <a:lnSpc>
                <a:spcPct val="100000"/>
              </a:lnSpc>
              <a:spcBef>
                <a:spcPts val="600"/>
              </a:spcBef>
              <a:buNone/>
            </a:pPr>
            <a:r>
              <a:rPr lang="en-US" sz="1800" dirty="0">
                <a:latin typeface="+mj-lt"/>
              </a:rPr>
              <a:t>          3. Return. </a:t>
            </a:r>
          </a:p>
          <a:p>
            <a:pPr marL="457200" indent="-457200">
              <a:lnSpc>
                <a:spcPct val="100000"/>
              </a:lnSpc>
              <a:spcBef>
                <a:spcPts val="600"/>
              </a:spcBef>
              <a:buAutoNum type="alphaLcPeriod" startAt="2"/>
            </a:pPr>
            <a:r>
              <a:rPr lang="en-US" sz="1800" b="1" dirty="0">
                <a:latin typeface="+mj-lt"/>
              </a:rPr>
              <a:t>Print each year and the number of automobiles sold in that year. </a:t>
            </a:r>
          </a:p>
          <a:p>
            <a:pPr marL="0" indent="0">
              <a:lnSpc>
                <a:spcPct val="100000"/>
              </a:lnSpc>
              <a:spcBef>
                <a:spcPts val="600"/>
              </a:spcBef>
              <a:buNone/>
            </a:pPr>
            <a:r>
              <a:rPr lang="en-US" sz="1800" dirty="0">
                <a:latin typeface="+mj-lt"/>
              </a:rPr>
              <a:t>            1. Repeat for K=2000 to 2019: </a:t>
            </a:r>
          </a:p>
          <a:p>
            <a:pPr marL="0" indent="0">
              <a:lnSpc>
                <a:spcPct val="100000"/>
              </a:lnSpc>
              <a:spcBef>
                <a:spcPts val="600"/>
              </a:spcBef>
              <a:buNone/>
            </a:pPr>
            <a:r>
              <a:rPr lang="en-US" sz="1800" dirty="0">
                <a:latin typeface="+mj-lt"/>
              </a:rPr>
              <a:t>                   Write: K, AUTO[K]. </a:t>
            </a:r>
          </a:p>
          <a:p>
            <a:pPr marL="0" indent="0">
              <a:lnSpc>
                <a:spcPct val="100000"/>
              </a:lnSpc>
              <a:spcBef>
                <a:spcPts val="600"/>
              </a:spcBef>
              <a:buNone/>
            </a:pPr>
            <a:r>
              <a:rPr lang="en-US" sz="1800" dirty="0">
                <a:latin typeface="+mj-lt"/>
              </a:rPr>
              <a:t>            2. Return. </a:t>
            </a:r>
          </a:p>
        </p:txBody>
      </p:sp>
    </p:spTree>
    <p:extLst>
      <p:ext uri="{BB962C8B-B14F-4D97-AF65-F5344CB8AC3E}">
        <p14:creationId xmlns:p14="http://schemas.microsoft.com/office/powerpoint/2010/main" val="31846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2619-347D-439E-8C2C-C3797ABBC62A}"/>
              </a:ext>
            </a:extLst>
          </p:cNvPr>
          <p:cNvSpPr>
            <a:spLocks noGrp="1"/>
          </p:cNvSpPr>
          <p:nvPr>
            <p:ph type="title"/>
          </p:nvPr>
        </p:nvSpPr>
        <p:spPr/>
        <p:txBody>
          <a:bodyPr/>
          <a:lstStyle/>
          <a:p>
            <a:r>
              <a:rPr lang="en-US" dirty="0"/>
              <a:t>Inserting into a Linear Array</a:t>
            </a:r>
          </a:p>
        </p:txBody>
      </p:sp>
      <p:sp>
        <p:nvSpPr>
          <p:cNvPr id="3" name="Content Placeholder 2">
            <a:extLst>
              <a:ext uri="{FF2B5EF4-FFF2-40B4-BE49-F238E27FC236}">
                <a16:creationId xmlns:a16="http://schemas.microsoft.com/office/drawing/2014/main" id="{2EE6A0A5-8ADA-48B8-9B2F-7C59DA9E41C6}"/>
              </a:ext>
            </a:extLst>
          </p:cNvPr>
          <p:cNvSpPr>
            <a:spLocks noGrp="1"/>
          </p:cNvSpPr>
          <p:nvPr>
            <p:ph idx="1"/>
          </p:nvPr>
        </p:nvSpPr>
        <p:spPr/>
        <p:txBody>
          <a:bodyPr/>
          <a:lstStyle/>
          <a:p>
            <a:pPr marL="0" indent="0" algn="just">
              <a:buNone/>
            </a:pPr>
            <a:r>
              <a:rPr lang="en-US" dirty="0"/>
              <a:t>Let A be a collection of data elements in the memory of the computer. “Inserting” refers to the operation of adding another element to the collection A. </a:t>
            </a:r>
          </a:p>
          <a:p>
            <a:pPr marL="0" indent="0" algn="just">
              <a:buNone/>
            </a:pPr>
            <a:r>
              <a:rPr lang="en-US" dirty="0"/>
              <a:t>Inserting an element at the “end” of a linear array can be easily done provided the memory space allocated for the array is large enough to accommodate the additional element. </a:t>
            </a:r>
          </a:p>
          <a:p>
            <a:pPr marL="0" indent="0" algn="just">
              <a:buNone/>
            </a:pPr>
            <a:r>
              <a:rPr lang="en-US" dirty="0"/>
              <a:t>On the other hand, suppose we need to insert an element in the middle of the array. Then, on the average, half of the elements must be moved downward to new locations to accommodate the new element and keep the order of the other elements.</a:t>
            </a:r>
          </a:p>
        </p:txBody>
      </p:sp>
    </p:spTree>
    <p:extLst>
      <p:ext uri="{BB962C8B-B14F-4D97-AF65-F5344CB8AC3E}">
        <p14:creationId xmlns:p14="http://schemas.microsoft.com/office/powerpoint/2010/main" val="356340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5502-94B0-40A1-83CF-6C8C1DDC460D}"/>
              </a:ext>
            </a:extLst>
          </p:cNvPr>
          <p:cNvSpPr>
            <a:spLocks noGrp="1"/>
          </p:cNvSpPr>
          <p:nvPr>
            <p:ph type="title"/>
          </p:nvPr>
        </p:nvSpPr>
        <p:spPr/>
        <p:txBody>
          <a:bodyPr/>
          <a:lstStyle/>
          <a:p>
            <a:r>
              <a:rPr lang="en-US" dirty="0"/>
              <a:t>Inserting into a Linear Array</a:t>
            </a:r>
          </a:p>
        </p:txBody>
      </p:sp>
      <p:sp>
        <p:nvSpPr>
          <p:cNvPr id="3" name="Content Placeholder 2">
            <a:extLst>
              <a:ext uri="{FF2B5EF4-FFF2-40B4-BE49-F238E27FC236}">
                <a16:creationId xmlns:a16="http://schemas.microsoft.com/office/drawing/2014/main" id="{C75AC6FE-9C06-474A-8CB8-98600645DB9D}"/>
              </a:ext>
            </a:extLst>
          </p:cNvPr>
          <p:cNvSpPr>
            <a:spLocks noGrp="1"/>
          </p:cNvSpPr>
          <p:nvPr>
            <p:ph idx="1"/>
          </p:nvPr>
        </p:nvSpPr>
        <p:spPr/>
        <p:txBody>
          <a:bodyPr/>
          <a:lstStyle/>
          <a:p>
            <a:pPr marL="0" indent="0">
              <a:buNone/>
            </a:pPr>
            <a:r>
              <a:rPr lang="en-US" b="1" dirty="0"/>
              <a:t>(Inserting into a Linear Array) </a:t>
            </a:r>
            <a:r>
              <a:rPr lang="en-US" dirty="0"/>
              <a:t>INSERT (LA, N, K, ITEM) </a:t>
            </a:r>
          </a:p>
          <a:p>
            <a:pPr marL="0" indent="0">
              <a:buNone/>
            </a:pPr>
            <a:r>
              <a:rPr lang="en-US" dirty="0"/>
              <a:t>Here LA is a linear array with N elements and K is a positive integer such that K ≤ N. This algorithm inserts an element ITEM into the Kth position in LA. </a:t>
            </a:r>
          </a:p>
          <a:p>
            <a:pPr marL="457200" indent="-457200">
              <a:buAutoNum type="arabicPeriod"/>
            </a:pPr>
            <a:r>
              <a:rPr lang="en-US" dirty="0"/>
              <a:t>Set J := N </a:t>
            </a:r>
          </a:p>
          <a:p>
            <a:pPr marL="457200" indent="-457200">
              <a:buAutoNum type="arabicPeriod"/>
            </a:pPr>
            <a:r>
              <a:rPr lang="en-US" dirty="0"/>
              <a:t>Repeat Steps 3 and 4 while J ≥ K </a:t>
            </a:r>
          </a:p>
          <a:p>
            <a:pPr marL="457200" indent="-457200">
              <a:buAutoNum type="arabicPeriod"/>
            </a:pPr>
            <a:r>
              <a:rPr lang="en-US" dirty="0"/>
              <a:t>Set LA [J+1] := LA [J] </a:t>
            </a:r>
          </a:p>
          <a:p>
            <a:pPr marL="457200" indent="-457200">
              <a:buAutoNum type="arabicPeriod"/>
            </a:pPr>
            <a:r>
              <a:rPr lang="en-US" dirty="0"/>
              <a:t>Set J := J ‑ 1 </a:t>
            </a:r>
          </a:p>
          <a:p>
            <a:pPr marL="457200" indent="-457200">
              <a:buAutoNum type="arabicPeriod"/>
            </a:pPr>
            <a:r>
              <a:rPr lang="en-US" dirty="0"/>
              <a:t>Set LA [K] := ITEM </a:t>
            </a:r>
          </a:p>
          <a:p>
            <a:pPr marL="457200" indent="-457200">
              <a:buAutoNum type="arabicPeriod"/>
            </a:pPr>
            <a:r>
              <a:rPr lang="en-US" dirty="0"/>
              <a:t>Set N := N + 1 </a:t>
            </a:r>
          </a:p>
          <a:p>
            <a:pPr marL="457200" indent="-457200">
              <a:buAutoNum type="arabicPeriod"/>
            </a:pPr>
            <a:r>
              <a:rPr lang="en-US" dirty="0"/>
              <a:t>Exit.</a:t>
            </a:r>
          </a:p>
        </p:txBody>
      </p:sp>
    </p:spTree>
    <p:extLst>
      <p:ext uri="{BB962C8B-B14F-4D97-AF65-F5344CB8AC3E}">
        <p14:creationId xmlns:p14="http://schemas.microsoft.com/office/powerpoint/2010/main" val="2844243665"/>
      </p:ext>
    </p:extLst>
  </p:cSld>
  <p:clrMapOvr>
    <a:masterClrMapping/>
  </p:clrMapOvr>
</p:sld>
</file>

<file path=ppt/theme/theme1.xml><?xml version="1.0" encoding="utf-8"?>
<a:theme xmlns:a="http://schemas.openxmlformats.org/drawingml/2006/main" name="Theme3">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D61AD129-2A72-49F0-92AA-CD20140F36C7}" vid="{6F1A73C4-5BE8-477C-81BC-699249E725CB}"/>
    </a:ext>
  </a:extLst>
</a:theme>
</file>

<file path=docProps/app.xml><?xml version="1.0" encoding="utf-8"?>
<Properties xmlns="http://schemas.openxmlformats.org/officeDocument/2006/extended-properties" xmlns:vt="http://schemas.openxmlformats.org/officeDocument/2006/docPropsVTypes">
  <Template>Theme3</Template>
  <TotalTime>324</TotalTime>
  <Words>2009</Words>
  <Application>Microsoft Office PowerPoint</Application>
  <PresentationFormat>On-screen Show (4:3)</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MT</vt:lpstr>
      <vt:lpstr>Times New Roman</vt:lpstr>
      <vt:lpstr>Wingdings</vt:lpstr>
      <vt:lpstr>Theme3</vt:lpstr>
      <vt:lpstr>PowerPoint Presentation</vt:lpstr>
      <vt:lpstr>Linear array</vt:lpstr>
      <vt:lpstr>Linear array</vt:lpstr>
      <vt:lpstr>Representation of Linear Arrays in Memory</vt:lpstr>
      <vt:lpstr>Representation of Linear Arrays in Memory </vt:lpstr>
      <vt:lpstr>Traversing Linear Arrays</vt:lpstr>
      <vt:lpstr>Traversing Linear Arrays</vt:lpstr>
      <vt:lpstr>Inserting into a Linear Array</vt:lpstr>
      <vt:lpstr>Inserting into a Linear Array</vt:lpstr>
      <vt:lpstr>Deleting from a Linear Array</vt:lpstr>
      <vt:lpstr>Sorting: Bubble Sort</vt:lpstr>
      <vt:lpstr>Sorting: Bubble Sort</vt:lpstr>
      <vt:lpstr>Searching</vt:lpstr>
      <vt:lpstr>PowerPoint Presentation</vt:lpstr>
      <vt:lpstr>PowerPoint Presentation</vt:lpstr>
      <vt:lpstr>Binary Search</vt:lpstr>
      <vt:lpstr>Binary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Asmaul Hosna Sadika</dc:creator>
  <cp:lastModifiedBy>Asmaul Hosna Sadika</cp:lastModifiedBy>
  <cp:revision>23</cp:revision>
  <dcterms:created xsi:type="dcterms:W3CDTF">2024-07-13T17:08:13Z</dcterms:created>
  <dcterms:modified xsi:type="dcterms:W3CDTF">2024-09-15T00:01:24Z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