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67" r:id="rId3"/>
    <p:sldId id="272" r:id="rId4"/>
    <p:sldId id="285" r:id="rId5"/>
    <p:sldId id="268" r:id="rId6"/>
    <p:sldId id="257" r:id="rId7"/>
    <p:sldId id="259" r:id="rId8"/>
    <p:sldId id="260" r:id="rId9"/>
    <p:sldId id="275" r:id="rId10"/>
    <p:sldId id="276" r:id="rId11"/>
    <p:sldId id="277" r:id="rId12"/>
    <p:sldId id="278" r:id="rId13"/>
    <p:sldId id="279" r:id="rId14"/>
    <p:sldId id="283" r:id="rId15"/>
    <p:sldId id="284" r:id="rId16"/>
    <p:sldId id="288" r:id="rId17"/>
    <p:sldId id="286" r:id="rId18"/>
    <p:sldId id="287" r:id="rId19"/>
    <p:sldId id="282" r:id="rId20"/>
    <p:sldId id="289" r:id="rId21"/>
    <p:sldId id="290" r:id="rId22"/>
    <p:sldId id="263" r:id="rId23"/>
    <p:sldId id="273" r:id="rId24"/>
    <p:sldId id="281" r:id="rId25"/>
    <p:sldId id="29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9" d="100"/>
          <a:sy n="49" d="100"/>
        </p:scale>
        <p:origin x="-734"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365D9F5-F48C-4A1E-93E9-034B33401F6D}" type="datetimeFigureOut">
              <a:rPr lang="en-US" smtClean="0"/>
              <a:pPr/>
              <a:t>5/2/2020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C672E72-DFDE-4AA8-AECF-A3673BB64F5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65D9F5-F48C-4A1E-93E9-034B33401F6D}"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72E72-DFDE-4AA8-AECF-A3673BB64F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65D9F5-F48C-4A1E-93E9-034B33401F6D}"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72E72-DFDE-4AA8-AECF-A3673BB64F5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5/2/2020</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365D9F5-F48C-4A1E-93E9-034B33401F6D}" type="datetimeFigureOut">
              <a:rPr lang="en-US" smtClean="0"/>
              <a:pPr/>
              <a:t>5/2/2020</a:t>
            </a:fld>
            <a:endParaRPr lang="en-US"/>
          </a:p>
        </p:txBody>
      </p:sp>
      <p:sp>
        <p:nvSpPr>
          <p:cNvPr id="9" name="Slide Number Placeholder 8"/>
          <p:cNvSpPr>
            <a:spLocks noGrp="1"/>
          </p:cNvSpPr>
          <p:nvPr>
            <p:ph type="sldNum" sz="quarter" idx="15"/>
          </p:nvPr>
        </p:nvSpPr>
        <p:spPr/>
        <p:txBody>
          <a:bodyPr rtlCol="0"/>
          <a:lstStyle/>
          <a:p>
            <a:fld id="{6C672E72-DFDE-4AA8-AECF-A3673BB64F5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365D9F5-F48C-4A1E-93E9-034B33401F6D}" type="datetimeFigureOut">
              <a:rPr lang="en-US" smtClean="0"/>
              <a:pPr/>
              <a:t>5/2/2020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C672E72-DFDE-4AA8-AECF-A3673BB64F5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365D9F5-F48C-4A1E-93E9-034B33401F6D}"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72E72-DFDE-4AA8-AECF-A3673BB64F5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365D9F5-F48C-4A1E-93E9-034B33401F6D}" type="datetimeFigureOut">
              <a:rPr lang="en-US" smtClean="0"/>
              <a:pPr/>
              <a:t>5/2/2020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672E72-DFDE-4AA8-AECF-A3673BB64F5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365D9F5-F48C-4A1E-93E9-034B33401F6D}" type="datetimeFigureOut">
              <a:rPr lang="en-US" smtClean="0"/>
              <a:pPr/>
              <a:t>5/2/2020</a:t>
            </a:fld>
            <a:endParaRPr lang="en-US"/>
          </a:p>
        </p:txBody>
      </p:sp>
      <p:sp>
        <p:nvSpPr>
          <p:cNvPr id="7" name="Slide Number Placeholder 6"/>
          <p:cNvSpPr>
            <a:spLocks noGrp="1"/>
          </p:cNvSpPr>
          <p:nvPr>
            <p:ph type="sldNum" sz="quarter" idx="11"/>
          </p:nvPr>
        </p:nvSpPr>
        <p:spPr/>
        <p:txBody>
          <a:bodyPr rtlCol="0"/>
          <a:lstStyle/>
          <a:p>
            <a:fld id="{6C672E72-DFDE-4AA8-AECF-A3673BB64F5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65D9F5-F48C-4A1E-93E9-034B33401F6D}" type="datetimeFigureOut">
              <a:rPr lang="en-US" smtClean="0"/>
              <a:pPr/>
              <a:t>5/2/2020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672E72-DFDE-4AA8-AECF-A3673BB64F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365D9F5-F48C-4A1E-93E9-034B33401F6D}" type="datetimeFigureOut">
              <a:rPr lang="en-US" smtClean="0"/>
              <a:pPr/>
              <a:t>5/2/2020</a:t>
            </a:fld>
            <a:endParaRPr lang="en-US"/>
          </a:p>
        </p:txBody>
      </p:sp>
      <p:sp>
        <p:nvSpPr>
          <p:cNvPr id="22" name="Slide Number Placeholder 21"/>
          <p:cNvSpPr>
            <a:spLocks noGrp="1"/>
          </p:cNvSpPr>
          <p:nvPr>
            <p:ph type="sldNum" sz="quarter" idx="15"/>
          </p:nvPr>
        </p:nvSpPr>
        <p:spPr/>
        <p:txBody>
          <a:bodyPr rtlCol="0"/>
          <a:lstStyle/>
          <a:p>
            <a:fld id="{6C672E72-DFDE-4AA8-AECF-A3673BB64F5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365D9F5-F48C-4A1E-93E9-034B33401F6D}" type="datetimeFigureOut">
              <a:rPr lang="en-US" smtClean="0"/>
              <a:pPr/>
              <a:t>5/2/2020</a:t>
            </a:fld>
            <a:endParaRPr lang="en-US"/>
          </a:p>
        </p:txBody>
      </p:sp>
      <p:sp>
        <p:nvSpPr>
          <p:cNvPr id="18" name="Slide Number Placeholder 17"/>
          <p:cNvSpPr>
            <a:spLocks noGrp="1"/>
          </p:cNvSpPr>
          <p:nvPr>
            <p:ph type="sldNum" sz="quarter" idx="11"/>
          </p:nvPr>
        </p:nvSpPr>
        <p:spPr/>
        <p:txBody>
          <a:bodyPr rtlCol="0"/>
          <a:lstStyle/>
          <a:p>
            <a:fld id="{6C672E72-DFDE-4AA8-AECF-A3673BB64F5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365D9F5-F48C-4A1E-93E9-034B33401F6D}" type="datetimeFigureOut">
              <a:rPr lang="en-US" smtClean="0"/>
              <a:pPr/>
              <a:t>5/2/2020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C672E72-DFDE-4AA8-AECF-A3673BB64F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1676400" y="2971800"/>
            <a:ext cx="6858000" cy="3048000"/>
          </a:xfrm>
          <a:prstGeom prst="rect">
            <a:avLst/>
          </a:prstGeom>
          <a:noFill/>
          <a:ln w="9525">
            <a:noFill/>
            <a:miter lim="800000"/>
            <a:headEnd/>
            <a:tailEnd/>
          </a:ln>
        </p:spPr>
        <p:txBody>
          <a:bodyPr/>
          <a:lstStyle/>
          <a:p>
            <a:pPr algn="r">
              <a:spcBef>
                <a:spcPct val="20000"/>
              </a:spcBef>
              <a:buFont typeface="Wingdings" pitchFamily="2" charset="2"/>
              <a:buNone/>
            </a:pPr>
            <a:r>
              <a:rPr lang="en-US" sz="2800" b="1" dirty="0" smtClean="0">
                <a:solidFill>
                  <a:srgbClr val="00CC00"/>
                </a:solidFill>
                <a:latin typeface="Arial Rounded MT Bold" pitchFamily="34" charset="0"/>
              </a:rPr>
              <a:t>Md. </a:t>
            </a:r>
            <a:r>
              <a:rPr lang="en-US" sz="2800" b="1" dirty="0" err="1" smtClean="0">
                <a:solidFill>
                  <a:srgbClr val="00CC00"/>
                </a:solidFill>
                <a:latin typeface="Arial Rounded MT Bold" pitchFamily="34" charset="0"/>
              </a:rPr>
              <a:t>Khaliluzzaman</a:t>
            </a:r>
            <a:endParaRPr lang="en-US" sz="2800" b="1" dirty="0">
              <a:solidFill>
                <a:srgbClr val="00CC00"/>
              </a:solidFill>
              <a:latin typeface="Arial Rounded MT Bold" pitchFamily="34" charset="0"/>
            </a:endParaRPr>
          </a:p>
          <a:p>
            <a:pPr algn="r">
              <a:spcBef>
                <a:spcPct val="20000"/>
              </a:spcBef>
              <a:buFont typeface="Wingdings" pitchFamily="2" charset="2"/>
              <a:buNone/>
            </a:pPr>
            <a:r>
              <a:rPr lang="en-US" sz="2400" b="1" dirty="0">
                <a:solidFill>
                  <a:srgbClr val="002060"/>
                </a:solidFill>
                <a:latin typeface="Arial Rounded MT Bold" pitchFamily="34" charset="0"/>
              </a:rPr>
              <a:t>Assistant Professor, </a:t>
            </a:r>
            <a:endParaRPr lang="en-US" sz="2400" b="1" dirty="0" smtClean="0">
              <a:solidFill>
                <a:srgbClr val="002060"/>
              </a:solidFill>
              <a:latin typeface="Arial Rounded MT Bold" pitchFamily="34" charset="0"/>
            </a:endParaRPr>
          </a:p>
          <a:p>
            <a:pPr algn="r">
              <a:spcBef>
                <a:spcPct val="20000"/>
              </a:spcBef>
              <a:buFont typeface="Wingdings" pitchFamily="2" charset="2"/>
              <a:buNone/>
            </a:pPr>
            <a:r>
              <a:rPr lang="en-US" sz="2400" b="1" dirty="0" smtClean="0">
                <a:solidFill>
                  <a:srgbClr val="002060"/>
                </a:solidFill>
                <a:latin typeface="Arial Rounded MT Bold" pitchFamily="34" charset="0"/>
              </a:rPr>
              <a:t>Department </a:t>
            </a:r>
            <a:r>
              <a:rPr lang="en-US" sz="2400" b="1" dirty="0">
                <a:solidFill>
                  <a:srgbClr val="002060"/>
                </a:solidFill>
                <a:latin typeface="Arial Rounded MT Bold" pitchFamily="34" charset="0"/>
              </a:rPr>
              <a:t>of </a:t>
            </a:r>
            <a:r>
              <a:rPr lang="en-US" sz="2400" b="1" dirty="0" smtClean="0">
                <a:solidFill>
                  <a:srgbClr val="002060"/>
                </a:solidFill>
                <a:latin typeface="Arial Rounded MT Bold" pitchFamily="34" charset="0"/>
              </a:rPr>
              <a:t>CSE</a:t>
            </a:r>
          </a:p>
          <a:p>
            <a:pPr algn="r">
              <a:spcBef>
                <a:spcPct val="20000"/>
              </a:spcBef>
              <a:buFont typeface="Wingdings" pitchFamily="2" charset="2"/>
              <a:buNone/>
            </a:pPr>
            <a:r>
              <a:rPr lang="en-US" sz="2400" b="1" dirty="0" smtClean="0">
                <a:solidFill>
                  <a:srgbClr val="002060"/>
                </a:solidFill>
                <a:latin typeface="Arial Rounded MT Bold" pitchFamily="34" charset="0"/>
              </a:rPr>
              <a:t>IIUC                         </a:t>
            </a:r>
            <a:endParaRPr lang="en-US" sz="2400" b="1" dirty="0">
              <a:solidFill>
                <a:srgbClr val="002060"/>
              </a:solidFill>
              <a:latin typeface="Arial Rounded MT Bold" pitchFamily="34" charset="0"/>
            </a:endParaRPr>
          </a:p>
        </p:txBody>
      </p:sp>
      <p:sp>
        <p:nvSpPr>
          <p:cNvPr id="7" name="Rectangle 3"/>
          <p:cNvSpPr txBox="1">
            <a:spLocks noChangeArrowheads="1"/>
          </p:cNvSpPr>
          <p:nvPr/>
        </p:nvSpPr>
        <p:spPr bwMode="auto">
          <a:xfrm>
            <a:off x="914400" y="0"/>
            <a:ext cx="6858000" cy="1524000"/>
          </a:xfrm>
          <a:prstGeom prst="rect">
            <a:avLst/>
          </a:prstGeom>
          <a:noFill/>
          <a:ln w="9525">
            <a:noFill/>
            <a:miter lim="800000"/>
            <a:headEnd/>
            <a:tailEnd/>
          </a:ln>
        </p:spPr>
        <p:txBody>
          <a:bodyPr/>
          <a:lstStyle/>
          <a:p>
            <a:pPr algn="ctr">
              <a:spcBef>
                <a:spcPct val="20000"/>
              </a:spcBef>
              <a:buFont typeface="Wingdings" pitchFamily="2" charset="2"/>
              <a:buNone/>
            </a:pPr>
            <a:r>
              <a:rPr lang="en-US" sz="4000" b="1" dirty="0" smtClean="0">
                <a:solidFill>
                  <a:srgbClr val="7030A0"/>
                </a:solidFill>
                <a:latin typeface="Arial Rounded MT Bold" pitchFamily="34" charset="0"/>
              </a:rPr>
              <a:t>OPERATORS </a:t>
            </a:r>
          </a:p>
          <a:p>
            <a:pPr algn="ctr">
              <a:spcBef>
                <a:spcPct val="20000"/>
              </a:spcBef>
              <a:buFont typeface="Wingdings" pitchFamily="2" charset="2"/>
              <a:buNone/>
            </a:pPr>
            <a:r>
              <a:rPr lang="en-US" sz="4000" b="1" dirty="0" smtClean="0">
                <a:solidFill>
                  <a:srgbClr val="7030A0"/>
                </a:solidFill>
                <a:latin typeface="Arial Rounded MT Bold" pitchFamily="34" charset="0"/>
              </a:rPr>
              <a:t>in </a:t>
            </a:r>
          </a:p>
          <a:p>
            <a:pPr algn="ctr">
              <a:spcBef>
                <a:spcPct val="20000"/>
              </a:spcBef>
              <a:buFont typeface="Wingdings" pitchFamily="2" charset="2"/>
              <a:buNone/>
            </a:pPr>
            <a:r>
              <a:rPr lang="en-US" sz="4000" b="1" dirty="0" smtClean="0">
                <a:solidFill>
                  <a:srgbClr val="7030A0"/>
                </a:solidFill>
                <a:latin typeface="Arial Rounded MT Bold" pitchFamily="34" charset="0"/>
              </a:rPr>
              <a:t>C Programming</a:t>
            </a:r>
            <a:endParaRPr lang="en-US" sz="4000" b="1" dirty="0">
              <a:solidFill>
                <a:srgbClr val="7030A0"/>
              </a:solidFill>
              <a:latin typeface="Arial Rounded MT Bold"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533400"/>
            <a:ext cx="7938868" cy="6019800"/>
          </a:xfrm>
        </p:spPr>
        <p:txBody>
          <a:bodyPr>
            <a:normAutofit/>
          </a:bodyPr>
          <a:lstStyle/>
          <a:p>
            <a:r>
              <a:rPr lang="en-US" sz="2000" cap="none" dirty="0" smtClean="0">
                <a:solidFill>
                  <a:srgbClr val="7030A0"/>
                </a:solidFill>
                <a:latin typeface="Arial Rounded MT Bold" pitchFamily="34" charset="0"/>
              </a:rPr>
              <a:t>3. LOGICAL OPERATORS</a:t>
            </a:r>
            <a:r>
              <a:rPr lang="en-US" sz="2000" cap="none" dirty="0" smtClean="0">
                <a:solidFill>
                  <a:schemeClr val="tx1"/>
                </a:solidFill>
                <a:latin typeface="Arial Rounded MT Bold" pitchFamily="34" charset="0"/>
              </a:rPr>
              <a:t/>
            </a:r>
            <a:br>
              <a:rPr lang="en-US" sz="2000" cap="none" dirty="0" smtClean="0">
                <a:solidFill>
                  <a:schemeClr val="tx1"/>
                </a:solidFill>
                <a:latin typeface="Arial Rounded MT Bold" pitchFamily="34" charset="0"/>
              </a:rPr>
            </a:br>
            <a:r>
              <a:rPr lang="en-US" sz="2000" cap="none" dirty="0" smtClean="0">
                <a:solidFill>
                  <a:schemeClr val="tx1"/>
                </a:solidFill>
                <a:latin typeface="Arial Rounded MT Bold" pitchFamily="34" charset="0"/>
              </a:rPr>
              <a:t/>
            </a:r>
            <a:br>
              <a:rPr lang="en-US" sz="2000" cap="none" dirty="0" smtClean="0">
                <a:solidFill>
                  <a:schemeClr val="tx1"/>
                </a:solidFill>
                <a:latin typeface="Arial Rounded MT Bold" pitchFamily="34" charset="0"/>
              </a:rPr>
            </a:br>
            <a:r>
              <a:rPr lang="en-US" sz="2000" cap="none" dirty="0" smtClean="0">
                <a:solidFill>
                  <a:srgbClr val="0070C0"/>
                </a:solidFill>
                <a:latin typeface="Arial Rounded MT Bold" pitchFamily="34" charset="0"/>
              </a:rPr>
              <a:t>C has the following three logical operators.</a:t>
            </a:r>
            <a:r>
              <a:rPr lang="en-US" sz="2000" cap="none" dirty="0" smtClean="0">
                <a:solidFill>
                  <a:schemeClr val="tx1"/>
                </a:solidFill>
                <a:latin typeface="Arial Rounded MT Bold" pitchFamily="34" charset="0"/>
              </a:rPr>
              <a:t/>
            </a:r>
            <a:br>
              <a:rPr lang="en-US" sz="2000" cap="none" dirty="0" smtClean="0">
                <a:solidFill>
                  <a:schemeClr val="tx1"/>
                </a:solidFill>
                <a:latin typeface="Arial Rounded MT Bold" pitchFamily="34" charset="0"/>
              </a:rPr>
            </a:br>
            <a:r>
              <a:rPr lang="en-US" sz="2000" cap="none" dirty="0" smtClean="0">
                <a:solidFill>
                  <a:schemeClr val="tx1"/>
                </a:solidFill>
                <a:latin typeface="Arial Rounded MT Bold" pitchFamily="34" charset="0"/>
              </a:rPr>
              <a:t>	</a:t>
            </a:r>
            <a:r>
              <a:rPr lang="en-US" sz="2000" cap="none" dirty="0" smtClean="0">
                <a:solidFill>
                  <a:srgbClr val="FF0000"/>
                </a:solidFill>
                <a:latin typeface="Arial Rounded MT Bold" pitchFamily="34" charset="0"/>
              </a:rPr>
              <a:t>&amp; &amp;  meaning		logical AND</a:t>
            </a:r>
            <a:br>
              <a:rPr lang="en-US" sz="2000" cap="none" dirty="0" smtClean="0">
                <a:solidFill>
                  <a:srgbClr val="FF0000"/>
                </a:solidFill>
                <a:latin typeface="Arial Rounded MT Bold" pitchFamily="34" charset="0"/>
              </a:rPr>
            </a:br>
            <a:r>
              <a:rPr lang="en-US" sz="2000" cap="none" dirty="0" smtClean="0">
                <a:solidFill>
                  <a:srgbClr val="FF0000"/>
                </a:solidFill>
                <a:latin typeface="Arial Rounded MT Bold" pitchFamily="34" charset="0"/>
              </a:rPr>
              <a:t>	 ||       meaning		logical OR</a:t>
            </a:r>
            <a:br>
              <a:rPr lang="en-US" sz="2000" cap="none" dirty="0" smtClean="0">
                <a:solidFill>
                  <a:srgbClr val="FF0000"/>
                </a:solidFill>
                <a:latin typeface="Arial Rounded MT Bold" pitchFamily="34" charset="0"/>
              </a:rPr>
            </a:br>
            <a:r>
              <a:rPr lang="en-US" sz="2000" cap="none" dirty="0" smtClean="0">
                <a:solidFill>
                  <a:srgbClr val="FF0000"/>
                </a:solidFill>
                <a:latin typeface="Arial Rounded MT Bold" pitchFamily="34" charset="0"/>
              </a:rPr>
              <a:t>	 !       meaning		logical NOT</a:t>
            </a:r>
            <a:r>
              <a:rPr lang="en-US" sz="2000" cap="none" dirty="0" smtClean="0">
                <a:solidFill>
                  <a:schemeClr val="tx1"/>
                </a:solidFill>
                <a:latin typeface="Arial Rounded MT Bold" pitchFamily="34" charset="0"/>
              </a:rPr>
              <a:t/>
            </a:r>
            <a:br>
              <a:rPr lang="en-US" sz="2000" cap="none" dirty="0" smtClean="0">
                <a:solidFill>
                  <a:schemeClr val="tx1"/>
                </a:solidFill>
                <a:latin typeface="Arial Rounded MT Bold" pitchFamily="34" charset="0"/>
              </a:rPr>
            </a:br>
            <a:r>
              <a:rPr lang="en-US" sz="2000" cap="none" dirty="0" smtClean="0">
                <a:solidFill>
                  <a:schemeClr val="tx1"/>
                </a:solidFill>
                <a:latin typeface="Arial Rounded MT Bold" pitchFamily="34" charset="0"/>
              </a:rPr>
              <a:t/>
            </a:r>
            <a:br>
              <a:rPr lang="en-US" sz="2000" cap="none" dirty="0" smtClean="0">
                <a:solidFill>
                  <a:schemeClr val="tx1"/>
                </a:solidFill>
                <a:latin typeface="Arial Rounded MT Bold" pitchFamily="34" charset="0"/>
              </a:rPr>
            </a:br>
            <a:r>
              <a:rPr lang="en-US" sz="2000" cap="none" dirty="0" smtClean="0">
                <a:solidFill>
                  <a:srgbClr val="0070C0"/>
                </a:solidFill>
                <a:latin typeface="Arial Rounded MT Bold" pitchFamily="34" charset="0"/>
              </a:rPr>
              <a:t>The logical operators &amp;&amp; and are used when we want to test more than one condition and make decisions. </a:t>
            </a:r>
            <a:br>
              <a:rPr lang="en-US" sz="2000" cap="none" dirty="0" smtClean="0">
                <a:solidFill>
                  <a:srgbClr val="0070C0"/>
                </a:solidFill>
                <a:latin typeface="Arial Rounded MT Bold" pitchFamily="34" charset="0"/>
              </a:rPr>
            </a:br>
            <a:r>
              <a:rPr lang="en-US" sz="2000" cap="none" dirty="0" smtClean="0">
                <a:solidFill>
                  <a:schemeClr val="tx1"/>
                </a:solidFill>
                <a:latin typeface="Arial Rounded MT Bold" pitchFamily="34" charset="0"/>
              </a:rPr>
              <a:t/>
            </a:r>
            <a:br>
              <a:rPr lang="en-US" sz="2000" cap="none" dirty="0" smtClean="0">
                <a:solidFill>
                  <a:schemeClr val="tx1"/>
                </a:solidFill>
                <a:latin typeface="Arial Rounded MT Bold" pitchFamily="34" charset="0"/>
              </a:rPr>
            </a:br>
            <a:r>
              <a:rPr lang="en-US" sz="2000" cap="none" dirty="0" smtClean="0">
                <a:solidFill>
                  <a:srgbClr val="FF0000"/>
                </a:solidFill>
                <a:latin typeface="Arial Rounded MT Bold" pitchFamily="34" charset="0"/>
              </a:rPr>
              <a:t>Example :</a:t>
            </a:r>
            <a:r>
              <a:rPr lang="en-US" sz="2000" cap="none" dirty="0" smtClean="0">
                <a:solidFill>
                  <a:schemeClr val="tx1"/>
                </a:solidFill>
                <a:latin typeface="Arial Rounded MT Bold" pitchFamily="34" charset="0"/>
              </a:rPr>
              <a:t/>
            </a:r>
            <a:br>
              <a:rPr lang="en-US" sz="2000" cap="none" dirty="0" smtClean="0">
                <a:solidFill>
                  <a:schemeClr val="tx1"/>
                </a:solidFill>
                <a:latin typeface="Arial Rounded MT Bold" pitchFamily="34" charset="0"/>
              </a:rPr>
            </a:br>
            <a:r>
              <a:rPr lang="en-US" sz="2000" cap="none" dirty="0" smtClean="0">
                <a:solidFill>
                  <a:schemeClr val="tx1"/>
                </a:solidFill>
                <a:latin typeface="Arial Rounded MT Bold" pitchFamily="34" charset="0"/>
              </a:rPr>
              <a:t>			</a:t>
            </a:r>
            <a:r>
              <a:rPr lang="en-US" sz="2000" cap="none" dirty="0" smtClean="0">
                <a:solidFill>
                  <a:srgbClr val="0070C0"/>
                </a:solidFill>
                <a:latin typeface="Arial Rounded MT Bold" pitchFamily="34" charset="0"/>
              </a:rPr>
              <a:t>a &gt; b  &amp;&amp; x = = 10</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An expression of this kind which combines two or more relational expressions is termed as a logical expression or a compound relational expression.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t>
            </a:r>
            <a:r>
              <a:rPr lang="en-US" sz="2000" cap="none" dirty="0" smtClean="0">
                <a:solidFill>
                  <a:schemeClr val="tx1"/>
                </a:solidFill>
                <a:latin typeface="Arial Rounded MT Bold" pitchFamily="34" charset="0"/>
              </a:rPr>
              <a:t/>
            </a:r>
            <a:br>
              <a:rPr lang="en-US" sz="2000" cap="none" dirty="0" smtClean="0">
                <a:solidFill>
                  <a:schemeClr val="tx1"/>
                </a:solidFill>
                <a:latin typeface="Arial Rounded MT Bold" pitchFamily="34" charset="0"/>
              </a:rPr>
            </a:br>
            <a:endParaRPr lang="en-US" sz="2000" cap="none" dirty="0">
              <a:solidFill>
                <a:schemeClr val="tx1"/>
              </a:solidFill>
              <a:latin typeface="Arial Rounded MT Bold"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4800" y="609600"/>
            <a:ext cx="7938868" cy="5105400"/>
          </a:xfrm>
        </p:spPr>
        <p:txBody>
          <a:bodyPr>
            <a:normAutofit/>
          </a:bodyPr>
          <a:lstStyle/>
          <a:p>
            <a:r>
              <a:rPr lang="en-US" sz="2000" cap="none" dirty="0" smtClean="0">
                <a:solidFill>
                  <a:schemeClr val="tx1"/>
                </a:solidFill>
                <a:latin typeface="Arial Rounded MT Bold" pitchFamily="34" charset="0"/>
              </a:rPr>
              <a:t>	</a:t>
            </a:r>
            <a:r>
              <a:rPr lang="en-US" sz="2000" cap="none" dirty="0" smtClean="0">
                <a:solidFill>
                  <a:srgbClr val="7030A0"/>
                </a:solidFill>
                <a:latin typeface="Arial Rounded MT Bold" pitchFamily="34" charset="0"/>
              </a:rPr>
              <a:t>The logical expression given above is true only if a&gt;b is true and x = = 10 is true. If either (or both) of them are false, the expression is false.</a:t>
            </a:r>
            <a:r>
              <a:rPr lang="en-US" sz="2000" cap="none" dirty="0" smtClean="0">
                <a:solidFill>
                  <a:schemeClr val="tx1"/>
                </a:solidFill>
                <a:latin typeface="Arial Rounded MT Bold" pitchFamily="34" charset="0"/>
              </a:rPr>
              <a:t/>
            </a:r>
            <a:br>
              <a:rPr lang="en-US" sz="2000" cap="none" dirty="0" smtClean="0">
                <a:solidFill>
                  <a:schemeClr val="tx1"/>
                </a:solidFill>
                <a:latin typeface="Arial Rounded MT Bold" pitchFamily="34" charset="0"/>
              </a:rPr>
            </a:br>
            <a:r>
              <a:rPr lang="en-US" sz="2000" cap="none" dirty="0" smtClean="0">
                <a:solidFill>
                  <a:schemeClr val="tx1"/>
                </a:solidFill>
                <a:latin typeface="Arial Rounded MT Bold" pitchFamily="34" charset="0"/>
              </a:rPr>
              <a:t>			</a:t>
            </a:r>
            <a:r>
              <a:rPr lang="en-US" sz="2000" cap="none" dirty="0" smtClean="0">
                <a:solidFill>
                  <a:srgbClr val="FF0000"/>
                </a:solidFill>
                <a:latin typeface="Arial Rounded MT Bold" pitchFamily="34" charset="0"/>
              </a:rPr>
              <a:t>Truth Table</a:t>
            </a:r>
            <a:r>
              <a:rPr lang="en-US" sz="2000" cap="none" dirty="0" smtClean="0">
                <a:solidFill>
                  <a:schemeClr val="tx1"/>
                </a:solidFill>
                <a:latin typeface="Arial Rounded MT Bold" pitchFamily="34" charset="0"/>
              </a:rPr>
              <a:t/>
            </a:r>
            <a:br>
              <a:rPr lang="en-US" sz="2000" cap="none" dirty="0" smtClean="0">
                <a:solidFill>
                  <a:schemeClr val="tx1"/>
                </a:solidFill>
                <a:latin typeface="Arial Rounded MT Bold" pitchFamily="34" charset="0"/>
              </a:rPr>
            </a:br>
            <a:r>
              <a:rPr lang="en-US" sz="2000" cap="none" dirty="0" smtClean="0">
                <a:solidFill>
                  <a:schemeClr val="tx1"/>
                </a:solidFill>
                <a:latin typeface="Arial Rounded MT Bold" pitchFamily="34" charset="0"/>
              </a:rPr>
              <a:t> </a:t>
            </a:r>
            <a:br>
              <a:rPr lang="en-US" sz="2000" cap="none" dirty="0" smtClean="0">
                <a:solidFill>
                  <a:schemeClr val="tx1"/>
                </a:solidFill>
                <a:latin typeface="Arial Rounded MT Bold" pitchFamily="34" charset="0"/>
              </a:rPr>
            </a:br>
            <a:r>
              <a:rPr lang="en-US" sz="2000" cap="none" dirty="0" smtClean="0">
                <a:solidFill>
                  <a:schemeClr val="tx1"/>
                </a:solidFill>
                <a:latin typeface="Arial Rounded MT Bold" pitchFamily="34" charset="0"/>
              </a:rPr>
              <a:t>  	</a:t>
            </a:r>
            <a:r>
              <a:rPr lang="en-US" sz="2000" cap="none" dirty="0" smtClean="0">
                <a:solidFill>
                  <a:srgbClr val="7030A0"/>
                </a:solidFill>
                <a:latin typeface="Arial Rounded MT Bold" pitchFamily="34" charset="0"/>
              </a:rPr>
              <a:t>op-1		op-2		 	</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Non-zero	</a:t>
            </a:r>
            <a:r>
              <a:rPr lang="en-US" sz="2000" cap="none" dirty="0" err="1" smtClean="0">
                <a:solidFill>
                  <a:srgbClr val="7030A0"/>
                </a:solidFill>
                <a:latin typeface="Arial Rounded MT Bold" pitchFamily="34" charset="0"/>
              </a:rPr>
              <a:t>Non-zero</a:t>
            </a:r>
            <a:r>
              <a:rPr lang="en-US" sz="2000" cap="none" dirty="0" smtClean="0">
                <a:solidFill>
                  <a:srgbClr val="7030A0"/>
                </a:solidFill>
                <a:latin typeface="Arial Rounded MT Bold" pitchFamily="34" charset="0"/>
              </a:rPr>
              <a:t>	1			1</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Non-zero	      0		0			1</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0		 Non-zero	0			1</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0		       0		0			0</a:t>
            </a:r>
            <a:r>
              <a:rPr lang="en-US" sz="2000" cap="none" dirty="0" smtClean="0">
                <a:solidFill>
                  <a:schemeClr val="tx1"/>
                </a:solidFill>
                <a:latin typeface="Arial Rounded MT Bold" pitchFamily="34" charset="0"/>
              </a:rPr>
              <a:t>			</a:t>
            </a:r>
            <a:r>
              <a:rPr lang="en-US" sz="1800" dirty="0" smtClean="0"/>
              <a:t> </a:t>
            </a:r>
            <a:br>
              <a:rPr lang="en-US" sz="1800" dirty="0" smtClean="0"/>
            </a:br>
            <a:r>
              <a:rPr lang="en-US" sz="2000" cap="none" dirty="0" smtClean="0">
                <a:solidFill>
                  <a:srgbClr val="FF0000"/>
                </a:solidFill>
                <a:latin typeface="Arial Rounded MT Bold" pitchFamily="34" charset="0"/>
              </a:rPr>
              <a:t>Example:</a:t>
            </a:r>
            <a:r>
              <a:rPr lang="en-US" sz="2000" cap="none" dirty="0" smtClean="0">
                <a:solidFill>
                  <a:schemeClr val="tx1"/>
                </a:solidFill>
                <a:latin typeface="Arial Rounded MT Bold" pitchFamily="34" charset="0"/>
              </a:rPr>
              <a:t/>
            </a:r>
            <a:br>
              <a:rPr lang="en-US" sz="2000" cap="none" dirty="0" smtClean="0">
                <a:solidFill>
                  <a:schemeClr val="tx1"/>
                </a:solidFill>
                <a:latin typeface="Arial Rounded MT Bold" pitchFamily="34" charset="0"/>
              </a:rPr>
            </a:br>
            <a:r>
              <a:rPr lang="en-US" sz="2000" cap="none" dirty="0" smtClean="0">
                <a:solidFill>
                  <a:schemeClr val="tx1"/>
                </a:solidFill>
                <a:latin typeface="Arial Rounded MT Bold" pitchFamily="34" charset="0"/>
              </a:rPr>
              <a:t>		</a:t>
            </a:r>
            <a:r>
              <a:rPr lang="en-US" sz="2000" cap="none" dirty="0" smtClean="0">
                <a:solidFill>
                  <a:srgbClr val="0070C0"/>
                </a:solidFill>
                <a:latin typeface="Arial Rounded MT Bold" pitchFamily="34" charset="0"/>
              </a:rPr>
              <a:t>if (age &gt; 55 &amp;&amp; salary &lt; 1000)</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if (number &lt; 0  &amp;&amp;  number &gt; 100)</a:t>
            </a:r>
            <a:r>
              <a:rPr lang="en-US" sz="2000" cap="none" dirty="0" smtClean="0">
                <a:solidFill>
                  <a:schemeClr val="tx1"/>
                </a:solidFill>
                <a:latin typeface="Arial Rounded MT Bold" pitchFamily="34" charset="0"/>
              </a:rPr>
              <a:t/>
            </a:r>
            <a:br>
              <a:rPr lang="en-US" sz="2000" cap="none" dirty="0" smtClean="0">
                <a:solidFill>
                  <a:schemeClr val="tx1"/>
                </a:solidFill>
                <a:latin typeface="Arial Rounded MT Bold" pitchFamily="34" charset="0"/>
              </a:rPr>
            </a:br>
            <a:endParaRPr lang="en-US" sz="2000" cap="none" dirty="0">
              <a:solidFill>
                <a:schemeClr val="tx1"/>
              </a:solidFill>
              <a:latin typeface="Arial Rounded MT Bold" pitchFamily="34" charset="0"/>
            </a:endParaRPr>
          </a:p>
        </p:txBody>
      </p:sp>
      <p:graphicFrame>
        <p:nvGraphicFramePr>
          <p:cNvPr id="1026" name="Object 2"/>
          <p:cNvGraphicFramePr>
            <a:graphicFrameLocks noChangeAspect="1"/>
          </p:cNvGraphicFramePr>
          <p:nvPr/>
        </p:nvGraphicFramePr>
        <p:xfrm>
          <a:off x="4584700" y="2133600"/>
          <a:ext cx="3352800" cy="571500"/>
        </p:xfrm>
        <a:graphic>
          <a:graphicData uri="http://schemas.openxmlformats.org/presentationml/2006/ole">
            <p:oleObj spid="_x0000_s1026" name="Equation" r:id="rId3" imgW="3352680" imgH="571320" progId="Equation.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304800"/>
            <a:ext cx="8305800" cy="6248400"/>
          </a:xfrm>
        </p:spPr>
        <p:txBody>
          <a:bodyPr>
            <a:normAutofit fontScale="90000"/>
          </a:bodyPr>
          <a:lstStyle/>
          <a:p>
            <a:r>
              <a:rPr lang="en-US" sz="2700" cap="none" dirty="0" smtClean="0">
                <a:solidFill>
                  <a:srgbClr val="7030A0"/>
                </a:solidFill>
                <a:latin typeface="Arial Rounded MT Bold" pitchFamily="34" charset="0"/>
              </a:rPr>
              <a:t>4. ASSIGNMENT OPERATORS</a:t>
            </a:r>
            <a:r>
              <a:rPr lang="en-US" sz="2000" cap="none" dirty="0" smtClean="0">
                <a:solidFill>
                  <a:srgbClr val="0070C0"/>
                </a:solidFill>
                <a:latin typeface="Arial Rounded MT Bold" pitchFamily="34" charset="0"/>
              </a:rPr>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Assignment operators are used to assign the result of an expression to a variable. We have seen the usual assignment operator, ‘ = ’. In addition, C has a set of ‘shorthand’ assignment operators of the form</a:t>
            </a:r>
            <a:br>
              <a:rPr lang="en-US" sz="2000" cap="none" dirty="0" smtClean="0">
                <a:solidFill>
                  <a:srgbClr val="0070C0"/>
                </a:solidFill>
                <a:latin typeface="Arial Rounded MT Bold" pitchFamily="34" charset="0"/>
              </a:rPr>
            </a:br>
            <a:r>
              <a:rPr lang="en-US" sz="2000" cap="none" dirty="0" smtClean="0">
                <a:solidFill>
                  <a:srgbClr val="FF0000"/>
                </a:solidFill>
                <a:latin typeface="Arial Rounded MT Bold" pitchFamily="34" charset="0"/>
              </a:rPr>
              <a:t>         v op = exp</a:t>
            </a:r>
            <a:r>
              <a:rPr lang="en-US" sz="2000" cap="none" dirty="0" smtClean="0">
                <a:solidFill>
                  <a:srgbClr val="0070C0"/>
                </a:solidFill>
                <a:latin typeface="Arial Rounded MT Bold" pitchFamily="34" charset="0"/>
              </a:rPr>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Where v is a variable, exp is an expression and op is a C binary arithmetic operator. The operator op = is known as the shorthand assignment operator.</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The assignment statement 	</a:t>
            </a:r>
            <a:r>
              <a:rPr lang="en-US" sz="2000" cap="none" dirty="0" smtClean="0">
                <a:solidFill>
                  <a:srgbClr val="FF0000"/>
                </a:solidFill>
                <a:latin typeface="Arial Rounded MT Bold" pitchFamily="34" charset="0"/>
              </a:rPr>
              <a:t>v op = exp;</a:t>
            </a:r>
            <a:r>
              <a:rPr lang="en-US" sz="2000" cap="none" dirty="0" smtClean="0">
                <a:solidFill>
                  <a:srgbClr val="0070C0"/>
                </a:solidFill>
                <a:latin typeface="Arial Rounded MT Bold" pitchFamily="34" charset="0"/>
              </a:rPr>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is equivalent to 			</a:t>
            </a:r>
            <a:r>
              <a:rPr lang="en-US" sz="2000" cap="none" dirty="0" smtClean="0">
                <a:solidFill>
                  <a:srgbClr val="FF0000"/>
                </a:solidFill>
                <a:latin typeface="Arial Rounded MT Bold" pitchFamily="34" charset="0"/>
              </a:rPr>
              <a:t>v = v op (exp);</a:t>
            </a:r>
            <a:r>
              <a:rPr lang="en-US" sz="2000" cap="none" dirty="0" smtClean="0">
                <a:solidFill>
                  <a:srgbClr val="0070C0"/>
                </a:solidFill>
                <a:latin typeface="Arial Rounded MT Bold" pitchFamily="34" charset="0"/>
              </a:rPr>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with v evaluated only once.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Consider an example</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t>
            </a:r>
            <a:r>
              <a:rPr lang="en-US" sz="2000" cap="none" dirty="0" smtClean="0">
                <a:solidFill>
                  <a:srgbClr val="FF0000"/>
                </a:solidFill>
                <a:latin typeface="Arial Rounded MT Bold" pitchFamily="34" charset="0"/>
              </a:rPr>
              <a:t>x + = y + 1</a:t>
            </a:r>
            <a:r>
              <a:rPr lang="en-US" sz="2000" cap="none" dirty="0" smtClean="0">
                <a:solidFill>
                  <a:srgbClr val="0070C0"/>
                </a:solidFill>
                <a:latin typeface="Arial Rounded MT Bold" pitchFamily="34" charset="0"/>
              </a:rPr>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This is same as the statement</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t>
            </a:r>
            <a:r>
              <a:rPr lang="en-US" sz="2000" cap="none" dirty="0" smtClean="0">
                <a:solidFill>
                  <a:srgbClr val="FF0000"/>
                </a:solidFill>
                <a:latin typeface="Arial Rounded MT Bold" pitchFamily="34" charset="0"/>
              </a:rPr>
              <a:t>x  = x + (y + 1);</a:t>
            </a:r>
            <a:r>
              <a:rPr lang="en-US" sz="2000" cap="none" dirty="0" smtClean="0">
                <a:solidFill>
                  <a:srgbClr val="0070C0"/>
                </a:solidFill>
                <a:latin typeface="Arial Rounded MT Bold" pitchFamily="34" charset="0"/>
              </a:rPr>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The shorthand operator + = means ‘add y+1 to x’ or ‘increment x by y+1’. For y = 2, the above statement becomes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t>
            </a:r>
            <a:r>
              <a:rPr lang="en-US" sz="2000" cap="none" dirty="0" smtClean="0">
                <a:solidFill>
                  <a:srgbClr val="FF0000"/>
                </a:solidFill>
                <a:latin typeface="Arial Rounded MT Bold" pitchFamily="34" charset="0"/>
              </a:rPr>
              <a:t>x + = 3;</a:t>
            </a:r>
            <a:r>
              <a:rPr lang="en-US" sz="2000" cap="none" dirty="0" smtClean="0">
                <a:solidFill>
                  <a:srgbClr val="0070C0"/>
                </a:solidFill>
                <a:latin typeface="Arial Rounded MT Bold" pitchFamily="34" charset="0"/>
              </a:rPr>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and when this statement is executed, 3 is added to x. If the old value of x is, say 5, then the new value of x is 8.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t>
            </a:r>
            <a:endParaRPr lang="en-US" sz="1800" dirty="0">
              <a:solidFill>
                <a:srgbClr val="0070C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685800"/>
            <a:ext cx="7938868" cy="5105400"/>
          </a:xfrm>
        </p:spPr>
        <p:txBody>
          <a:bodyPr>
            <a:normAutofit fontScale="90000"/>
          </a:bodyPr>
          <a:lstStyle/>
          <a:p>
            <a:r>
              <a:rPr lang="en-US" sz="2000" cap="none" dirty="0" smtClean="0">
                <a:solidFill>
                  <a:schemeClr val="tx1"/>
                </a:solidFill>
                <a:latin typeface="Arial Rounded MT Bold" pitchFamily="34" charset="0"/>
              </a:rPr>
              <a:t>		</a:t>
            </a:r>
            <a:r>
              <a:rPr lang="en-US" sz="2000" cap="none" dirty="0" smtClean="0">
                <a:solidFill>
                  <a:srgbClr val="FF0000"/>
                </a:solidFill>
                <a:latin typeface="Arial Rounded MT Bold" pitchFamily="34" charset="0"/>
              </a:rPr>
              <a:t>Shorthand Assignment Operators</a:t>
            </a:r>
            <a:r>
              <a:rPr lang="en-US" sz="2000" cap="none" dirty="0" smtClean="0">
                <a:solidFill>
                  <a:srgbClr val="0070C0"/>
                </a:solidFill>
                <a:latin typeface="Arial Rounded MT Bold" pitchFamily="34" charset="0"/>
              </a:rPr>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t>
            </a:r>
            <a:r>
              <a:rPr lang="en-US" sz="2000" cap="none" dirty="0" smtClean="0">
                <a:solidFill>
                  <a:srgbClr val="7030A0"/>
                </a:solidFill>
                <a:latin typeface="Arial Rounded MT Bold" pitchFamily="34" charset="0"/>
              </a:rPr>
              <a:t>Statement with simple		Statement with</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Assignment operator		shorthand operator</a:t>
            </a:r>
            <a:r>
              <a:rPr lang="en-US" sz="2000" cap="none" dirty="0" smtClean="0">
                <a:solidFill>
                  <a:srgbClr val="0070C0"/>
                </a:solidFill>
                <a:latin typeface="Arial Rounded MT Bold" pitchFamily="34" charset="0"/>
              </a:rPr>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  = a + 1			a + = 1</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 = a – 1				a - = 1</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 = a * (n +1)			a * = n+1</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 = a / (n +1)			a / = n + 1</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 = a % b			a % = b</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The use of shorthand assignment operators has three advantages:</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1 What appears on the left-hand side need not be repeated and therefore it becomes easier to write.</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2. The statement is more concise and easier to read.</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3 The statement is more efficient.</a:t>
            </a:r>
            <a:r>
              <a:rPr lang="en-US" sz="1800" dirty="0" smtClean="0">
                <a:solidFill>
                  <a:srgbClr val="0070C0"/>
                </a:solidFill>
              </a:rPr>
              <a:t/>
            </a:r>
            <a:br>
              <a:rPr lang="en-US" sz="1800" dirty="0" smtClean="0">
                <a:solidFill>
                  <a:srgbClr val="0070C0"/>
                </a:solidFill>
              </a:rPr>
            </a:br>
            <a:r>
              <a:rPr lang="en-US" sz="1800" dirty="0" smtClean="0">
                <a:solidFill>
                  <a:srgbClr val="0070C0"/>
                </a:solidFill>
              </a:rPr>
              <a:t/>
            </a:r>
            <a:br>
              <a:rPr lang="en-US" sz="1800" dirty="0" smtClean="0">
                <a:solidFill>
                  <a:srgbClr val="0070C0"/>
                </a:solidFill>
              </a:rPr>
            </a:br>
            <a:endParaRPr lang="en-US" sz="1800" dirty="0">
              <a:solidFill>
                <a:srgbClr val="0070C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304800"/>
            <a:ext cx="8305800" cy="6248400"/>
          </a:xfrm>
        </p:spPr>
        <p:txBody>
          <a:bodyPr>
            <a:normAutofit/>
          </a:bodyPr>
          <a:lstStyle/>
          <a:p>
            <a:r>
              <a:rPr lang="en-US" sz="2000" cap="none" dirty="0" smtClean="0">
                <a:latin typeface="Arial Rounded MT Bold" pitchFamily="34" charset="0"/>
              </a:rPr>
              <a:t> </a:t>
            </a:r>
            <a:r>
              <a:rPr lang="en-US" sz="2400" cap="none" dirty="0" smtClean="0">
                <a:solidFill>
                  <a:srgbClr val="7030A0"/>
                </a:solidFill>
                <a:latin typeface="Arial Rounded MT Bold" pitchFamily="34" charset="0"/>
              </a:rPr>
              <a:t>5. INCREMENT AND DECREMENT OPERATORS</a:t>
            </a:r>
            <a:r>
              <a:rPr lang="en-US" sz="2000" cap="none" dirty="0" smtClean="0">
                <a:solidFill>
                  <a:srgbClr val="7030A0"/>
                </a:solidFill>
                <a:latin typeface="Arial Rounded MT Bold" pitchFamily="34" charset="0"/>
              </a:rPr>
              <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a:r>
            <a:br>
              <a:rPr lang="en-US" sz="2000" cap="none" dirty="0" smtClean="0">
                <a:solidFill>
                  <a:srgbClr val="7030A0"/>
                </a:solidFill>
                <a:latin typeface="Arial Rounded MT Bold" pitchFamily="34" charset="0"/>
              </a:rPr>
            </a:br>
            <a:r>
              <a:rPr lang="en-US" sz="2000" cap="none" dirty="0" smtClean="0">
                <a:solidFill>
                  <a:srgbClr val="0070C0"/>
                </a:solidFill>
                <a:latin typeface="Arial Rounded MT Bold" pitchFamily="34" charset="0"/>
              </a:rPr>
              <a:t>C has two very useful operators not generally found in other language.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These are the increment and decrement operators:</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t>
            </a:r>
            <a:r>
              <a:rPr lang="en-US" sz="2000" cap="none" dirty="0" smtClean="0">
                <a:solidFill>
                  <a:srgbClr val="FF0000"/>
                </a:solidFill>
                <a:latin typeface="Arial Rounded MT Bold" pitchFamily="34" charset="0"/>
              </a:rPr>
              <a:t>+ + and - - </a:t>
            </a:r>
            <a:r>
              <a:rPr lang="en-US" sz="2000" cap="none" dirty="0" smtClean="0">
                <a:solidFill>
                  <a:srgbClr val="0070C0"/>
                </a:solidFill>
                <a:latin typeface="Arial Rounded MT Bold" pitchFamily="34" charset="0"/>
              </a:rPr>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The operator + + adds 1 to the operand while - - subtracts 1. Both are unary operators and take the following form:</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t>
            </a:r>
            <a:r>
              <a:rPr lang="en-US" sz="2000" cap="none" dirty="0" smtClean="0">
                <a:solidFill>
                  <a:srgbClr val="FF0000"/>
                </a:solidFill>
                <a:latin typeface="Arial Rounded MT Bold" pitchFamily="34" charset="0"/>
              </a:rPr>
              <a:t>+ +m; or m + +;</a:t>
            </a:r>
            <a:br>
              <a:rPr lang="en-US" sz="2000" cap="none" dirty="0" smtClean="0">
                <a:solidFill>
                  <a:srgbClr val="FF0000"/>
                </a:solidFill>
                <a:latin typeface="Arial Rounded MT Bold" pitchFamily="34" charset="0"/>
              </a:rPr>
            </a:br>
            <a:r>
              <a:rPr lang="en-US" sz="2000" cap="none" dirty="0" smtClean="0">
                <a:solidFill>
                  <a:srgbClr val="FF0000"/>
                </a:solidFill>
                <a:latin typeface="Arial Rounded MT Bold" pitchFamily="34" charset="0"/>
              </a:rPr>
              <a:t>			- - m;  or m - -;</a:t>
            </a:r>
            <a:br>
              <a:rPr lang="en-US" sz="2000" cap="none" dirty="0" smtClean="0">
                <a:solidFill>
                  <a:srgbClr val="FF0000"/>
                </a:solidFill>
                <a:latin typeface="Arial Rounded MT Bold" pitchFamily="34" charset="0"/>
              </a:rPr>
            </a:br>
            <a:r>
              <a:rPr lang="en-US" sz="2000" cap="none" dirty="0" smtClean="0">
                <a:solidFill>
                  <a:srgbClr val="FF0000"/>
                </a:solidFill>
                <a:latin typeface="Arial Rounded MT Bold" pitchFamily="34" charset="0"/>
              </a:rPr>
              <a:t>		+ +m; is equivalent to m = m + 1; (or m + = 1;)</a:t>
            </a:r>
            <a:br>
              <a:rPr lang="en-US" sz="2000" cap="none" dirty="0" smtClean="0">
                <a:solidFill>
                  <a:srgbClr val="FF0000"/>
                </a:solidFill>
                <a:latin typeface="Arial Rounded MT Bold" pitchFamily="34" charset="0"/>
              </a:rPr>
            </a:br>
            <a:r>
              <a:rPr lang="en-US" sz="2000" cap="none" dirty="0" smtClean="0">
                <a:solidFill>
                  <a:srgbClr val="FF0000"/>
                </a:solidFill>
                <a:latin typeface="Arial Rounded MT Bold" pitchFamily="34" charset="0"/>
              </a:rPr>
              <a:t>		- - m; is equivalent to m = m – 1; (or m - = 1;)</a:t>
            </a:r>
            <a:r>
              <a:rPr lang="en-US" sz="2000" cap="none" dirty="0" smtClean="0">
                <a:solidFill>
                  <a:srgbClr val="0070C0"/>
                </a:solidFill>
                <a:latin typeface="Arial Rounded MT Bold" pitchFamily="34" charset="0"/>
              </a:rPr>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We use the increment and decrement statements in for and while loops extensively.</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While + + m and m + + mean the same thing when they from statements independently, they behave differently when they are used in expressions on the right-hand side of an assignment statement. </a:t>
            </a:r>
            <a:r>
              <a:rPr lang="en-US" sz="2000" cap="none" dirty="0" smtClean="0">
                <a:latin typeface="Arial Rounded MT Bold" pitchFamily="34" charset="0"/>
              </a:rPr>
              <a:t/>
            </a:r>
            <a:br>
              <a:rPr lang="en-US" sz="2000" cap="none" dirty="0" smtClean="0">
                <a:latin typeface="Arial Rounded MT Bold" pitchFamily="34" charset="0"/>
              </a:rPr>
            </a:br>
            <a:endParaRPr lang="en-US" sz="2000" cap="none" dirty="0">
              <a:solidFill>
                <a:srgbClr val="0070C0"/>
              </a:solidFill>
              <a:latin typeface="Arial Rounded MT Bold"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295400"/>
            <a:ext cx="8305800" cy="5257800"/>
          </a:xfrm>
        </p:spPr>
        <p:txBody>
          <a:bodyPr>
            <a:normAutofit/>
          </a:bodyPr>
          <a:lstStyle/>
          <a:p>
            <a:r>
              <a:rPr lang="en-US" sz="2000" cap="none" dirty="0" smtClean="0">
                <a:latin typeface="Arial Rounded MT Bold" pitchFamily="34" charset="0"/>
              </a:rPr>
              <a:t> </a:t>
            </a:r>
            <a:r>
              <a:rPr lang="en-US" sz="2000" cap="none" dirty="0" smtClean="0">
                <a:solidFill>
                  <a:srgbClr val="FF0000"/>
                </a:solidFill>
                <a:latin typeface="Arial Rounded MT Bold" pitchFamily="34" charset="0"/>
              </a:rPr>
              <a:t>Consider the following:</a:t>
            </a:r>
            <a:br>
              <a:rPr lang="en-US" sz="2000" cap="none" dirty="0" smtClean="0">
                <a:solidFill>
                  <a:srgbClr val="FF0000"/>
                </a:solidFill>
                <a:latin typeface="Arial Rounded MT Bold" pitchFamily="34" charset="0"/>
              </a:rPr>
            </a:br>
            <a:r>
              <a:rPr lang="en-US" sz="2000" cap="none" dirty="0" smtClean="0">
                <a:solidFill>
                  <a:srgbClr val="FF0000"/>
                </a:solidFill>
                <a:latin typeface="Arial Rounded MT Bold" pitchFamily="34" charset="0"/>
              </a:rPr>
              <a:t>			</a:t>
            </a:r>
            <a:r>
              <a:rPr lang="en-US" sz="2000" cap="none" dirty="0" smtClean="0">
                <a:solidFill>
                  <a:srgbClr val="0070C0"/>
                </a:solidFill>
                <a:latin typeface="Arial Rounded MT Bold" pitchFamily="34" charset="0"/>
              </a:rPr>
              <a:t>m = 5;</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y = + +m;</a:t>
            </a:r>
            <a:r>
              <a:rPr lang="en-US" sz="2000" cap="none" dirty="0" smtClean="0">
                <a:solidFill>
                  <a:srgbClr val="FF0000"/>
                </a:solidFill>
                <a:latin typeface="Arial Rounded MT Bold" pitchFamily="34" charset="0"/>
              </a:rPr>
              <a:t/>
            </a:r>
            <a:br>
              <a:rPr lang="en-US" sz="2000" cap="none" dirty="0" smtClean="0">
                <a:solidFill>
                  <a:srgbClr val="FF0000"/>
                </a:solidFill>
                <a:latin typeface="Arial Rounded MT Bold" pitchFamily="34" charset="0"/>
              </a:rPr>
            </a:br>
            <a:r>
              <a:rPr lang="en-US" sz="2000" cap="none" dirty="0" smtClean="0">
                <a:solidFill>
                  <a:srgbClr val="FF0000"/>
                </a:solidFill>
                <a:latin typeface="Arial Rounded MT Bold" pitchFamily="34" charset="0"/>
              </a:rPr>
              <a:t>In this case, the value of y and m would be 6. Suppose, if we rewrite the above statements as</a:t>
            </a:r>
            <a:br>
              <a:rPr lang="en-US" sz="2000" cap="none" dirty="0" smtClean="0">
                <a:solidFill>
                  <a:srgbClr val="FF0000"/>
                </a:solidFill>
                <a:latin typeface="Arial Rounded MT Bold" pitchFamily="34" charset="0"/>
              </a:rPr>
            </a:br>
            <a:r>
              <a:rPr lang="en-US" sz="2000" cap="none" dirty="0" smtClean="0">
                <a:solidFill>
                  <a:srgbClr val="FF0000"/>
                </a:solidFill>
                <a:latin typeface="Arial Rounded MT Bold" pitchFamily="34" charset="0"/>
              </a:rPr>
              <a:t>			</a:t>
            </a:r>
            <a:r>
              <a:rPr lang="en-US" sz="2000" cap="none" dirty="0" smtClean="0">
                <a:solidFill>
                  <a:srgbClr val="0070C0"/>
                </a:solidFill>
                <a:latin typeface="Arial Rounded MT Bold" pitchFamily="34" charset="0"/>
              </a:rPr>
              <a:t>m = 5;</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y = m ++;</a:t>
            </a:r>
            <a:r>
              <a:rPr lang="en-US" sz="2000" cap="none" dirty="0" smtClean="0">
                <a:solidFill>
                  <a:srgbClr val="FF0000"/>
                </a:solidFill>
                <a:latin typeface="Arial Rounded MT Bold" pitchFamily="34" charset="0"/>
              </a:rPr>
              <a:t/>
            </a:r>
            <a:br>
              <a:rPr lang="en-US" sz="2000" cap="none" dirty="0" smtClean="0">
                <a:solidFill>
                  <a:srgbClr val="FF0000"/>
                </a:solidFill>
                <a:latin typeface="Arial Rounded MT Bold" pitchFamily="34" charset="0"/>
              </a:rPr>
            </a:br>
            <a:r>
              <a:rPr lang="en-US" sz="2000" cap="none" dirty="0" smtClean="0">
                <a:solidFill>
                  <a:srgbClr val="FF0000"/>
                </a:solidFill>
                <a:latin typeface="Arial Rounded MT Bold" pitchFamily="34" charset="0"/>
              </a:rPr>
              <a:t>then, the value of y would be 5 and m would be 6. </a:t>
            </a:r>
            <a:br>
              <a:rPr lang="en-US" sz="2000" cap="none" dirty="0" smtClean="0">
                <a:solidFill>
                  <a:srgbClr val="FF0000"/>
                </a:solidFill>
                <a:latin typeface="Arial Rounded MT Bold" pitchFamily="34" charset="0"/>
              </a:rPr>
            </a:br>
            <a:r>
              <a:rPr lang="en-US" sz="2000" cap="none" dirty="0" smtClean="0">
                <a:solidFill>
                  <a:srgbClr val="FF0000"/>
                </a:solidFill>
                <a:latin typeface="Arial Rounded MT Bold" pitchFamily="34" charset="0"/>
              </a:rPr>
              <a:t> </a:t>
            </a:r>
            <a:br>
              <a:rPr lang="en-US" sz="2000" cap="none" dirty="0" smtClean="0">
                <a:solidFill>
                  <a:srgbClr val="FF0000"/>
                </a:solidFill>
                <a:latin typeface="Arial Rounded MT Bold" pitchFamily="34" charset="0"/>
              </a:rPr>
            </a:br>
            <a:r>
              <a:rPr lang="en-US" sz="2000" cap="none" dirty="0" smtClean="0">
                <a:solidFill>
                  <a:srgbClr val="FF0000"/>
                </a:solidFill>
                <a:latin typeface="Arial Rounded MT Bold" pitchFamily="34" charset="0"/>
              </a:rPr>
              <a:t>A prefix operator first adds 1 to the operand and then the result is assigned to the variable on left. On the other hand, a postfix operator first assigns the value to the variable on left and then increments the operand.</a:t>
            </a:r>
            <a:r>
              <a:rPr lang="en-US" sz="2000" dirty="0" smtClean="0">
                <a:solidFill>
                  <a:srgbClr val="FF0000"/>
                </a:solidFill>
              </a:rPr>
              <a:t/>
            </a:r>
            <a:br>
              <a:rPr lang="en-US" sz="2000" dirty="0" smtClean="0">
                <a:solidFill>
                  <a:srgbClr val="FF0000"/>
                </a:solidFill>
              </a:rPr>
            </a:br>
            <a:r>
              <a:rPr lang="en-US" sz="2000" cap="none" dirty="0" smtClean="0">
                <a:solidFill>
                  <a:srgbClr val="7030A0"/>
                </a:solidFill>
                <a:latin typeface="Arial Rounded MT Bold" pitchFamily="34" charset="0"/>
              </a:rPr>
              <a:t/>
            </a:r>
            <a:br>
              <a:rPr lang="en-US" sz="2000" cap="none" dirty="0" smtClean="0">
                <a:solidFill>
                  <a:srgbClr val="7030A0"/>
                </a:solidFill>
                <a:latin typeface="Arial Rounded MT Bold" pitchFamily="34" charset="0"/>
              </a:rPr>
            </a:br>
            <a:r>
              <a:rPr lang="en-US" sz="2000" cap="none" dirty="0" smtClean="0">
                <a:latin typeface="Arial Rounded MT Bold" pitchFamily="34" charset="0"/>
              </a:rPr>
              <a:t/>
            </a:r>
            <a:br>
              <a:rPr lang="en-US" sz="2000" cap="none" dirty="0" smtClean="0">
                <a:latin typeface="Arial Rounded MT Bold" pitchFamily="34" charset="0"/>
              </a:rPr>
            </a:br>
            <a:endParaRPr lang="en-US" sz="2000" cap="none" dirty="0">
              <a:solidFill>
                <a:srgbClr val="0070C0"/>
              </a:solidFill>
              <a:latin typeface="Arial Rounded MT Bold"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863089" y="121106"/>
            <a:ext cx="7190205" cy="1162198"/>
          </a:xfrm>
          <a:prstGeom prst="rect">
            <a:avLst/>
          </a:prstGeom>
        </p:spPr>
        <p:txBody>
          <a:bodyPr vert="horz" wrap="square" lIns="0" tIns="0" rIns="0" bIns="0" rtlCol="0">
            <a:spAutoFit/>
          </a:bodyPr>
          <a:lstStyle/>
          <a:p>
            <a:pPr marL="0" marR="0">
              <a:lnSpc>
                <a:spcPts val="3751"/>
              </a:lnSpc>
              <a:spcBef>
                <a:spcPts val="0"/>
              </a:spcBef>
              <a:spcAft>
                <a:spcPts val="0"/>
              </a:spcAft>
            </a:pPr>
            <a:r>
              <a:rPr sz="3600" b="1" dirty="0">
                <a:solidFill>
                  <a:srgbClr val="000000"/>
                </a:solidFill>
                <a:latin typeface="Corbel"/>
                <a:cs typeface="Corbel"/>
              </a:rPr>
              <a:t>INCREMENT AND</a:t>
            </a:r>
            <a:r>
              <a:rPr sz="3600" b="1" spc="10" dirty="0">
                <a:solidFill>
                  <a:srgbClr val="000000"/>
                </a:solidFill>
                <a:latin typeface="Corbel"/>
                <a:cs typeface="Corbel"/>
              </a:rPr>
              <a:t> </a:t>
            </a:r>
            <a:r>
              <a:rPr sz="3600" b="1" dirty="0">
                <a:solidFill>
                  <a:srgbClr val="000000"/>
                </a:solidFill>
                <a:latin typeface="Corbel"/>
                <a:cs typeface="Corbel"/>
              </a:rPr>
              <a:t>DECREMENT</a:t>
            </a:r>
          </a:p>
        </p:txBody>
      </p:sp>
      <p:sp>
        <p:nvSpPr>
          <p:cNvPr id="4" name="object 4"/>
          <p:cNvSpPr txBox="1"/>
          <p:nvPr/>
        </p:nvSpPr>
        <p:spPr>
          <a:xfrm>
            <a:off x="1201419" y="669746"/>
            <a:ext cx="8817823" cy="1382553"/>
          </a:xfrm>
          <a:prstGeom prst="rect">
            <a:avLst/>
          </a:prstGeom>
        </p:spPr>
        <p:txBody>
          <a:bodyPr vert="horz" wrap="square" lIns="0" tIns="0" rIns="0" bIns="0" rtlCol="0">
            <a:spAutoFit/>
          </a:bodyPr>
          <a:lstStyle/>
          <a:p>
            <a:pPr marL="2489200" marR="0">
              <a:lnSpc>
                <a:spcPts val="3751"/>
              </a:lnSpc>
              <a:spcBef>
                <a:spcPts val="0"/>
              </a:spcBef>
              <a:spcAft>
                <a:spcPts val="0"/>
              </a:spcAft>
            </a:pPr>
            <a:r>
              <a:rPr sz="3600" b="1" dirty="0">
                <a:solidFill>
                  <a:srgbClr val="000000"/>
                </a:solidFill>
                <a:latin typeface="Corbel"/>
                <a:cs typeface="Corbel"/>
              </a:rPr>
              <a:t>OPERATORS</a:t>
            </a:r>
          </a:p>
          <a:p>
            <a:pPr marL="0" marR="0">
              <a:lnSpc>
                <a:spcPts val="2500"/>
              </a:lnSpc>
              <a:spcBef>
                <a:spcPts val="329"/>
              </a:spcBef>
              <a:spcAft>
                <a:spcPts val="0"/>
              </a:spcAft>
            </a:pPr>
            <a:r>
              <a:rPr sz="2400" dirty="0">
                <a:solidFill>
                  <a:srgbClr val="000000"/>
                </a:solidFill>
                <a:latin typeface="HEUSCD+ComicSansMS"/>
                <a:cs typeface="HEUSCD+ComicSansMS"/>
              </a:rPr>
              <a:t>These operators are “unary” as</a:t>
            </a:r>
            <a:r>
              <a:rPr sz="2400" spc="10" dirty="0">
                <a:solidFill>
                  <a:srgbClr val="000000"/>
                </a:solidFill>
                <a:latin typeface="HEUSCD+ComicSansMS"/>
                <a:cs typeface="HEUSCD+ComicSansMS"/>
              </a:rPr>
              <a:t> </a:t>
            </a:r>
            <a:r>
              <a:rPr sz="2400" dirty="0">
                <a:solidFill>
                  <a:srgbClr val="000000"/>
                </a:solidFill>
                <a:latin typeface="HEUSCD+ComicSansMS"/>
                <a:cs typeface="HEUSCD+ComicSansMS"/>
              </a:rPr>
              <a:t>they take one operand</a:t>
            </a:r>
          </a:p>
        </p:txBody>
      </p:sp>
      <p:sp>
        <p:nvSpPr>
          <p:cNvPr id="5" name="object 5"/>
          <p:cNvSpPr txBox="1"/>
          <p:nvPr/>
        </p:nvSpPr>
        <p:spPr>
          <a:xfrm>
            <a:off x="928369" y="1122560"/>
            <a:ext cx="640109" cy="77479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000000"/>
                </a:solidFill>
                <a:latin typeface="KMMCLD+CourierNewPSMT"/>
                <a:cs typeface="KMMCLD+CourierNewPSMT"/>
              </a:rPr>
              <a:t>o</a:t>
            </a:r>
          </a:p>
        </p:txBody>
      </p:sp>
      <p:sp>
        <p:nvSpPr>
          <p:cNvPr id="6" name="object 6"/>
          <p:cNvSpPr txBox="1"/>
          <p:nvPr/>
        </p:nvSpPr>
        <p:spPr>
          <a:xfrm>
            <a:off x="928369" y="1528960"/>
            <a:ext cx="1095077" cy="77479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000000"/>
                </a:solidFill>
                <a:latin typeface="HEUSCD+ComicSansMS"/>
                <a:cs typeface="HEUSCD+ComicSansMS"/>
              </a:rPr>
              <a:t>only.</a:t>
            </a:r>
          </a:p>
        </p:txBody>
      </p:sp>
      <p:sp>
        <p:nvSpPr>
          <p:cNvPr id="7" name="object 7"/>
          <p:cNvSpPr txBox="1"/>
          <p:nvPr/>
        </p:nvSpPr>
        <p:spPr>
          <a:xfrm>
            <a:off x="928369" y="2219840"/>
            <a:ext cx="640109" cy="77479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000000"/>
                </a:solidFill>
                <a:latin typeface="KMMCLD+CourierNewPSMT"/>
                <a:cs typeface="KMMCLD+CourierNewPSMT"/>
              </a:rPr>
              <a:t>o</a:t>
            </a:r>
          </a:p>
        </p:txBody>
      </p:sp>
      <p:sp>
        <p:nvSpPr>
          <p:cNvPr id="8" name="object 8"/>
          <p:cNvSpPr txBox="1"/>
          <p:nvPr/>
        </p:nvSpPr>
        <p:spPr>
          <a:xfrm>
            <a:off x="928369" y="2260481"/>
            <a:ext cx="8167706" cy="1140559"/>
          </a:xfrm>
          <a:prstGeom prst="rect">
            <a:avLst/>
          </a:prstGeom>
        </p:spPr>
        <p:txBody>
          <a:bodyPr vert="horz" wrap="square" lIns="0" tIns="0" rIns="0" bIns="0" rtlCol="0">
            <a:spAutoFit/>
          </a:bodyPr>
          <a:lstStyle/>
          <a:p>
            <a:pPr marL="273050" marR="0">
              <a:lnSpc>
                <a:spcPts val="2500"/>
              </a:lnSpc>
              <a:spcBef>
                <a:spcPts val="0"/>
              </a:spcBef>
              <a:spcAft>
                <a:spcPts val="0"/>
              </a:spcAft>
            </a:pPr>
            <a:r>
              <a:rPr sz="2400" dirty="0">
                <a:solidFill>
                  <a:srgbClr val="000000"/>
                </a:solidFill>
                <a:latin typeface="HEUSCD+ComicSansMS"/>
                <a:cs typeface="HEUSCD+ComicSansMS"/>
              </a:rPr>
              <a:t>The operand can be written before of after the</a:t>
            </a:r>
          </a:p>
          <a:p>
            <a:pPr marL="0" marR="0">
              <a:lnSpc>
                <a:spcPts val="2500"/>
              </a:lnSpc>
              <a:spcBef>
                <a:spcPts val="379"/>
              </a:spcBef>
              <a:spcAft>
                <a:spcPts val="0"/>
              </a:spcAft>
            </a:pPr>
            <a:r>
              <a:rPr sz="2400" dirty="0">
                <a:solidFill>
                  <a:srgbClr val="000000"/>
                </a:solidFill>
                <a:latin typeface="HEUSCD+ComicSansMS"/>
                <a:cs typeface="HEUSCD+ComicSansMS"/>
              </a:rPr>
              <a:t>operator.</a:t>
            </a:r>
          </a:p>
        </p:txBody>
      </p:sp>
      <p:sp>
        <p:nvSpPr>
          <p:cNvPr id="9" name="object 9"/>
          <p:cNvSpPr txBox="1"/>
          <p:nvPr/>
        </p:nvSpPr>
        <p:spPr>
          <a:xfrm>
            <a:off x="928369" y="3317120"/>
            <a:ext cx="640109" cy="77479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000000"/>
                </a:solidFill>
                <a:latin typeface="KMMCLD+CourierNewPSMT"/>
                <a:cs typeface="KMMCLD+CourierNewPSMT"/>
              </a:rPr>
              <a:t>o</a:t>
            </a:r>
          </a:p>
        </p:txBody>
      </p:sp>
      <p:sp>
        <p:nvSpPr>
          <p:cNvPr id="10" name="object 10"/>
          <p:cNvSpPr txBox="1"/>
          <p:nvPr/>
        </p:nvSpPr>
        <p:spPr>
          <a:xfrm>
            <a:off x="928369" y="3357760"/>
            <a:ext cx="9260276" cy="1140559"/>
          </a:xfrm>
          <a:prstGeom prst="rect">
            <a:avLst/>
          </a:prstGeom>
        </p:spPr>
        <p:txBody>
          <a:bodyPr vert="horz" wrap="square" lIns="0" tIns="0" rIns="0" bIns="0" rtlCol="0">
            <a:spAutoFit/>
          </a:bodyPr>
          <a:lstStyle/>
          <a:p>
            <a:pPr marL="273050" marR="0">
              <a:lnSpc>
                <a:spcPts val="2500"/>
              </a:lnSpc>
              <a:spcBef>
                <a:spcPts val="0"/>
              </a:spcBef>
              <a:spcAft>
                <a:spcPts val="0"/>
              </a:spcAft>
            </a:pPr>
            <a:r>
              <a:rPr sz="2400" dirty="0">
                <a:solidFill>
                  <a:srgbClr val="000000"/>
                </a:solidFill>
                <a:latin typeface="HEUSCD+ComicSansMS"/>
                <a:cs typeface="HEUSCD+ComicSansMS"/>
              </a:rPr>
              <a:t>If</a:t>
            </a:r>
            <a:r>
              <a:rPr sz="2400" spc="10" dirty="0">
                <a:solidFill>
                  <a:srgbClr val="000000"/>
                </a:solidFill>
                <a:latin typeface="HEUSCD+ComicSansMS"/>
                <a:cs typeface="HEUSCD+ComicSansMS"/>
              </a:rPr>
              <a:t> </a:t>
            </a:r>
            <a:r>
              <a:rPr sz="2400" dirty="0">
                <a:solidFill>
                  <a:srgbClr val="000000"/>
                </a:solidFill>
                <a:latin typeface="HEUSCD+ComicSansMS"/>
                <a:cs typeface="HEUSCD+ComicSansMS"/>
              </a:rPr>
              <a:t>a is a variable,</a:t>
            </a:r>
            <a:r>
              <a:rPr sz="2400" spc="-12" dirty="0">
                <a:solidFill>
                  <a:srgbClr val="000000"/>
                </a:solidFill>
                <a:latin typeface="HEUSCD+ComicSansMS"/>
                <a:cs typeface="HEUSCD+ComicSansMS"/>
              </a:rPr>
              <a:t> </a:t>
            </a:r>
            <a:r>
              <a:rPr sz="2400" dirty="0">
                <a:solidFill>
                  <a:srgbClr val="000000"/>
                </a:solidFill>
                <a:latin typeface="HEUSCD+ComicSansMS"/>
                <a:cs typeface="HEUSCD+ComicSansMS"/>
              </a:rPr>
              <a:t>then</a:t>
            </a:r>
            <a:r>
              <a:rPr sz="2400" spc="10" dirty="0">
                <a:solidFill>
                  <a:srgbClr val="000000"/>
                </a:solidFill>
                <a:latin typeface="HEUSCD+ComicSansMS"/>
                <a:cs typeface="HEUSCD+ComicSansMS"/>
              </a:rPr>
              <a:t> </a:t>
            </a:r>
            <a:r>
              <a:rPr sz="2400" dirty="0">
                <a:solidFill>
                  <a:srgbClr val="000000"/>
                </a:solidFill>
                <a:latin typeface="HEUSCD+ComicSansMS"/>
                <a:cs typeface="HEUSCD+ComicSansMS"/>
              </a:rPr>
              <a:t>++a is called</a:t>
            </a:r>
            <a:r>
              <a:rPr sz="2400" spc="-10" dirty="0">
                <a:solidFill>
                  <a:srgbClr val="000000"/>
                </a:solidFill>
                <a:latin typeface="HEUSCD+ComicSansMS"/>
                <a:cs typeface="HEUSCD+ComicSansMS"/>
              </a:rPr>
              <a:t> </a:t>
            </a:r>
            <a:r>
              <a:rPr sz="2400" dirty="0">
                <a:solidFill>
                  <a:srgbClr val="000000"/>
                </a:solidFill>
                <a:latin typeface="HEUSCD+ComicSansMS"/>
                <a:cs typeface="HEUSCD+ComicSansMS"/>
              </a:rPr>
              <a:t>“prefix increment”,</a:t>
            </a:r>
          </a:p>
          <a:p>
            <a:pPr marL="0" marR="0">
              <a:lnSpc>
                <a:spcPts val="2500"/>
              </a:lnSpc>
              <a:spcBef>
                <a:spcPts val="379"/>
              </a:spcBef>
              <a:spcAft>
                <a:spcPts val="0"/>
              </a:spcAft>
            </a:pPr>
            <a:r>
              <a:rPr sz="2400" dirty="0">
                <a:solidFill>
                  <a:srgbClr val="000000"/>
                </a:solidFill>
                <a:latin typeface="HEUSCD+ComicSansMS"/>
                <a:cs typeface="HEUSCD+ComicSansMS"/>
              </a:rPr>
              <a:t>while a++ is called</a:t>
            </a:r>
            <a:r>
              <a:rPr sz="2400" spc="-10" dirty="0">
                <a:solidFill>
                  <a:srgbClr val="000000"/>
                </a:solidFill>
                <a:latin typeface="HEUSCD+ComicSansMS"/>
                <a:cs typeface="HEUSCD+ComicSansMS"/>
              </a:rPr>
              <a:t> </a:t>
            </a:r>
            <a:r>
              <a:rPr sz="2400" dirty="0">
                <a:solidFill>
                  <a:srgbClr val="000000"/>
                </a:solidFill>
                <a:latin typeface="HEUSCD+ComicSansMS"/>
                <a:cs typeface="HEUSCD+ComicSansMS"/>
              </a:rPr>
              <a:t>postfix increment.</a:t>
            </a:r>
          </a:p>
        </p:txBody>
      </p:sp>
      <p:sp>
        <p:nvSpPr>
          <p:cNvPr id="11" name="object 11"/>
          <p:cNvSpPr txBox="1"/>
          <p:nvPr/>
        </p:nvSpPr>
        <p:spPr>
          <a:xfrm>
            <a:off x="928369" y="4414401"/>
            <a:ext cx="640109" cy="77479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000000"/>
                </a:solidFill>
                <a:latin typeface="KMMCLD+CourierNewPSMT"/>
                <a:cs typeface="KMMCLD+CourierNewPSMT"/>
              </a:rPr>
              <a:t>o</a:t>
            </a:r>
          </a:p>
        </p:txBody>
      </p:sp>
      <p:sp>
        <p:nvSpPr>
          <p:cNvPr id="12" name="object 12"/>
          <p:cNvSpPr txBox="1"/>
          <p:nvPr/>
        </p:nvSpPr>
        <p:spPr>
          <a:xfrm>
            <a:off x="928369" y="4455040"/>
            <a:ext cx="8594277" cy="692497"/>
          </a:xfrm>
          <a:prstGeom prst="rect">
            <a:avLst/>
          </a:prstGeom>
        </p:spPr>
        <p:txBody>
          <a:bodyPr vert="horz" wrap="square" lIns="0" tIns="0" rIns="0" bIns="0" rtlCol="0">
            <a:spAutoFit/>
          </a:bodyPr>
          <a:lstStyle/>
          <a:p>
            <a:pPr marL="273050" marR="0">
              <a:lnSpc>
                <a:spcPts val="2500"/>
              </a:lnSpc>
              <a:spcBef>
                <a:spcPts val="0"/>
              </a:spcBef>
              <a:spcAft>
                <a:spcPts val="0"/>
              </a:spcAft>
            </a:pPr>
            <a:r>
              <a:rPr sz="2400" dirty="0">
                <a:solidFill>
                  <a:srgbClr val="000000"/>
                </a:solidFill>
                <a:latin typeface="HEUSCD+ComicSansMS"/>
                <a:cs typeface="HEUSCD+ComicSansMS"/>
              </a:rPr>
              <a:t>Similarly, --a is called “prefix decrement” and </a:t>
            </a:r>
            <a:r>
              <a:rPr sz="2400">
                <a:solidFill>
                  <a:srgbClr val="000000"/>
                </a:solidFill>
                <a:latin typeface="HEUSCD+ComicSansMS"/>
                <a:cs typeface="HEUSCD+ComicSansMS"/>
              </a:rPr>
              <a:t>a</a:t>
            </a:r>
            <a:r>
              <a:rPr sz="2400" smtClean="0">
                <a:solidFill>
                  <a:srgbClr val="000000"/>
                </a:solidFill>
                <a:latin typeface="HEUSCD+ComicSansMS"/>
                <a:cs typeface="HEUSCD+ComicSansMS"/>
              </a:rPr>
              <a:t>–</a:t>
            </a:r>
            <a:r>
              <a:rPr lang="en-US" sz="2400" dirty="0" smtClean="0">
                <a:solidFill>
                  <a:srgbClr val="000000"/>
                </a:solidFill>
                <a:latin typeface="HEUSCD+ComicSansMS"/>
                <a:cs typeface="HEUSCD+ComicSansMS"/>
              </a:rPr>
              <a:t>-</a:t>
            </a:r>
            <a:r>
              <a:rPr sz="2400" smtClean="0">
                <a:solidFill>
                  <a:srgbClr val="000000"/>
                </a:solidFill>
                <a:latin typeface="HEUSCD+ComicSansMS"/>
                <a:cs typeface="HEUSCD+ComicSansMS"/>
              </a:rPr>
              <a:t> </a:t>
            </a:r>
            <a:r>
              <a:rPr sz="2400" dirty="0">
                <a:solidFill>
                  <a:srgbClr val="000000"/>
                </a:solidFill>
                <a:latin typeface="HEUSCD+ComicSansMS"/>
                <a:cs typeface="HEUSCD+ComicSansMS"/>
              </a:rPr>
              <a:t>is</a:t>
            </a:r>
          </a:p>
          <a:p>
            <a:pPr marL="0" marR="0">
              <a:lnSpc>
                <a:spcPts val="2500"/>
              </a:lnSpc>
              <a:spcBef>
                <a:spcPts val="379"/>
              </a:spcBef>
              <a:spcAft>
                <a:spcPts val="0"/>
              </a:spcAft>
            </a:pPr>
            <a:r>
              <a:rPr sz="2400" dirty="0">
                <a:solidFill>
                  <a:srgbClr val="000000"/>
                </a:solidFill>
                <a:latin typeface="HEUSCD+ComicSansMS"/>
                <a:cs typeface="HEUSCD+ComicSansMS"/>
              </a:rPr>
              <a:t>called</a:t>
            </a:r>
            <a:r>
              <a:rPr sz="2400" spc="-10" dirty="0">
                <a:solidFill>
                  <a:srgbClr val="000000"/>
                </a:solidFill>
                <a:latin typeface="HEUSCD+ComicSansMS"/>
                <a:cs typeface="HEUSCD+ComicSansMS"/>
              </a:rPr>
              <a:t> </a:t>
            </a:r>
            <a:r>
              <a:rPr sz="2400" dirty="0">
                <a:solidFill>
                  <a:srgbClr val="000000"/>
                </a:solidFill>
                <a:latin typeface="HEUSCD+ComicSansMS"/>
                <a:cs typeface="HEUSCD+ComicSansMS"/>
              </a:rPr>
              <a:t>“postfix decrement”.</a:t>
            </a:r>
          </a:p>
        </p:txBody>
      </p:sp>
      <p:sp>
        <p:nvSpPr>
          <p:cNvPr id="13" name="object 13"/>
          <p:cNvSpPr txBox="1"/>
          <p:nvPr/>
        </p:nvSpPr>
        <p:spPr>
          <a:xfrm>
            <a:off x="2757170" y="5354201"/>
            <a:ext cx="4886190" cy="77479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000000"/>
                </a:solidFill>
                <a:latin typeface="FPVGHD+ArialMT"/>
                <a:cs typeface="FPVGHD+ArialMT"/>
              </a:rPr>
              <a:t>Prefix</a:t>
            </a:r>
            <a:r>
              <a:rPr sz="2400" spc="409" dirty="0">
                <a:solidFill>
                  <a:srgbClr val="000000"/>
                </a:solidFill>
                <a:latin typeface="FPVGHD+ArialMT"/>
                <a:cs typeface="FPVGHD+ArialMT"/>
              </a:rPr>
              <a:t> </a:t>
            </a:r>
            <a:r>
              <a:rPr sz="2400" dirty="0">
                <a:solidFill>
                  <a:srgbClr val="000000"/>
                </a:solidFill>
                <a:latin typeface="FPVGHD+ArialMT"/>
                <a:cs typeface="FPVGHD+ArialMT"/>
              </a:rPr>
              <a:t>++x;</a:t>
            </a:r>
            <a:r>
              <a:rPr sz="2400" spc="2694" dirty="0">
                <a:solidFill>
                  <a:srgbClr val="000000"/>
                </a:solidFill>
                <a:latin typeface="FPVGHD+ArialMT"/>
                <a:cs typeface="FPVGHD+ArialMT"/>
              </a:rPr>
              <a:t> </a:t>
            </a:r>
            <a:r>
              <a:rPr sz="2400" dirty="0">
                <a:solidFill>
                  <a:srgbClr val="000000"/>
                </a:solidFill>
                <a:latin typeface="FPVGHD+ArialMT"/>
                <a:cs typeface="FPVGHD+ArialMT"/>
              </a:rPr>
              <a:t>or</a:t>
            </a:r>
            <a:r>
              <a:rPr sz="2400" spc="2017" dirty="0">
                <a:solidFill>
                  <a:srgbClr val="000000"/>
                </a:solidFill>
                <a:latin typeface="FPVGHD+ArialMT"/>
                <a:cs typeface="FPVGHD+ArialMT"/>
              </a:rPr>
              <a:t> </a:t>
            </a:r>
            <a:r>
              <a:rPr sz="2400" dirty="0">
                <a:solidFill>
                  <a:srgbClr val="000000"/>
                </a:solidFill>
                <a:latin typeface="FPVGHD+ArialMT"/>
                <a:cs typeface="FPVGHD+ArialMT"/>
              </a:rPr>
              <a:t>Postfix</a:t>
            </a:r>
            <a:r>
              <a:rPr sz="2400" spc="923" dirty="0">
                <a:solidFill>
                  <a:srgbClr val="000000"/>
                </a:solidFill>
                <a:latin typeface="FPVGHD+ArialMT"/>
                <a:cs typeface="FPVGHD+ArialMT"/>
              </a:rPr>
              <a:t> </a:t>
            </a:r>
            <a:r>
              <a:rPr sz="2400" dirty="0">
                <a:solidFill>
                  <a:srgbClr val="000000"/>
                </a:solidFill>
                <a:latin typeface="FPVGHD+ArialMT"/>
                <a:cs typeface="FPVGHD+ArialMT"/>
              </a:rPr>
              <a:t>x++;</a:t>
            </a:r>
          </a:p>
        </p:txBody>
      </p:sp>
      <p:sp>
        <p:nvSpPr>
          <p:cNvPr id="14" name="object 14"/>
          <p:cNvSpPr txBox="1"/>
          <p:nvPr/>
        </p:nvSpPr>
        <p:spPr>
          <a:xfrm>
            <a:off x="4058920" y="6344801"/>
            <a:ext cx="1708657" cy="77479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000000"/>
                </a:solidFill>
                <a:latin typeface="FPVGHD+ArialMT"/>
                <a:cs typeface="FPVGHD+ArialMT"/>
              </a:rPr>
              <a:t>x = x</a:t>
            </a:r>
            <a:r>
              <a:rPr sz="2400" spc="-18" dirty="0">
                <a:solidFill>
                  <a:srgbClr val="000000"/>
                </a:solidFill>
                <a:latin typeface="FPVGHD+ArialMT"/>
                <a:cs typeface="FPVGHD+ArialMT"/>
              </a:rPr>
              <a:t> </a:t>
            </a:r>
            <a:r>
              <a:rPr sz="2400" dirty="0">
                <a:solidFill>
                  <a:srgbClr val="000000"/>
                </a:solidFill>
                <a:latin typeface="FPVGHD+ArialMT"/>
                <a:cs typeface="FPVGHD+ArialMT"/>
              </a:rPr>
              <a:t>+ 1;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384300" y="333236"/>
            <a:ext cx="8159715" cy="1330652"/>
          </a:xfrm>
          <a:prstGeom prst="rect">
            <a:avLst/>
          </a:prstGeom>
        </p:spPr>
        <p:txBody>
          <a:bodyPr vert="horz" wrap="square" lIns="0" tIns="0" rIns="0" bIns="0" rtlCol="0">
            <a:spAutoFit/>
          </a:bodyPr>
          <a:lstStyle/>
          <a:p>
            <a:pPr marL="0" marR="0">
              <a:lnSpc>
                <a:spcPts val="2917"/>
              </a:lnSpc>
              <a:spcBef>
                <a:spcPts val="0"/>
              </a:spcBef>
              <a:spcAft>
                <a:spcPts val="0"/>
              </a:spcAft>
            </a:pPr>
            <a:r>
              <a:rPr sz="2800" b="1" dirty="0">
                <a:solidFill>
                  <a:srgbClr val="000000"/>
                </a:solidFill>
                <a:latin typeface="BJACQS+ComicSansMS-Bold"/>
                <a:cs typeface="BJACQS+ComicSansMS-Bold"/>
              </a:rPr>
              <a:t>Simple</a:t>
            </a:r>
            <a:r>
              <a:rPr sz="2800" b="1" spc="-10" dirty="0">
                <a:solidFill>
                  <a:srgbClr val="000000"/>
                </a:solidFill>
                <a:latin typeface="BJACQS+ComicSansMS-Bold"/>
                <a:cs typeface="BJACQS+ComicSansMS-Bold"/>
              </a:rPr>
              <a:t> </a:t>
            </a:r>
            <a:r>
              <a:rPr sz="2800" b="1" dirty="0">
                <a:solidFill>
                  <a:srgbClr val="000000"/>
                </a:solidFill>
                <a:latin typeface="BJACQS+ComicSansMS-Bold"/>
                <a:cs typeface="BJACQS+ComicSansMS-Bold"/>
              </a:rPr>
              <a:t>example to understand the</a:t>
            </a:r>
            <a:r>
              <a:rPr sz="2800" b="1" spc="-10" dirty="0">
                <a:solidFill>
                  <a:srgbClr val="000000"/>
                </a:solidFill>
                <a:latin typeface="BJACQS+ComicSansMS-Bold"/>
                <a:cs typeface="BJACQS+ComicSansMS-Bold"/>
              </a:rPr>
              <a:t> </a:t>
            </a:r>
            <a:r>
              <a:rPr sz="2800" b="1" dirty="0">
                <a:solidFill>
                  <a:srgbClr val="000000"/>
                </a:solidFill>
                <a:latin typeface="BJACQS+ComicSansMS-Bold"/>
                <a:cs typeface="BJACQS+ComicSansMS-Bold"/>
              </a:rPr>
              <a:t>prefix</a:t>
            </a:r>
          </a:p>
          <a:p>
            <a:pPr marL="341629" marR="0">
              <a:lnSpc>
                <a:spcPts val="2917"/>
              </a:lnSpc>
              <a:spcBef>
                <a:spcPts val="492"/>
              </a:spcBef>
              <a:spcAft>
                <a:spcPts val="0"/>
              </a:spcAft>
            </a:pPr>
            <a:r>
              <a:rPr sz="2800" b="1" dirty="0">
                <a:solidFill>
                  <a:srgbClr val="000000"/>
                </a:solidFill>
                <a:latin typeface="BJACQS+ComicSansMS-Bold"/>
                <a:cs typeface="BJACQS+ComicSansMS-Bold"/>
              </a:rPr>
              <a:t>and postfix increment:</a:t>
            </a:r>
          </a:p>
        </p:txBody>
      </p:sp>
      <p:sp>
        <p:nvSpPr>
          <p:cNvPr id="4" name="object 4"/>
          <p:cNvSpPr txBox="1"/>
          <p:nvPr/>
        </p:nvSpPr>
        <p:spPr>
          <a:xfrm>
            <a:off x="1156969" y="1468001"/>
            <a:ext cx="7629718" cy="927199"/>
          </a:xfrm>
          <a:prstGeom prst="rect">
            <a:avLst/>
          </a:prstGeom>
        </p:spPr>
        <p:txBody>
          <a:bodyPr vert="horz" wrap="square" lIns="0" tIns="0" rIns="0" bIns="0" rtlCol="0">
            <a:spAutoFit/>
          </a:bodyPr>
          <a:lstStyle/>
          <a:p>
            <a:pPr marL="3749039" marR="0">
              <a:lnSpc>
                <a:spcPts val="2500"/>
              </a:lnSpc>
              <a:spcBef>
                <a:spcPts val="0"/>
              </a:spcBef>
              <a:spcAft>
                <a:spcPts val="0"/>
              </a:spcAft>
            </a:pPr>
            <a:r>
              <a:rPr sz="2400" dirty="0">
                <a:solidFill>
                  <a:srgbClr val="000000"/>
                </a:solidFill>
                <a:latin typeface="HEUSCD+ComicSansMS"/>
                <a:cs typeface="HEUSCD+ComicSansMS"/>
              </a:rPr>
              <a:t>The output would be</a:t>
            </a:r>
          </a:p>
          <a:p>
            <a:pPr marL="0" marR="0">
              <a:lnSpc>
                <a:spcPts val="1200"/>
              </a:lnSpc>
              <a:spcBef>
                <a:spcPts val="0"/>
              </a:spcBef>
              <a:spcAft>
                <a:spcPts val="0"/>
              </a:spcAft>
            </a:pPr>
            <a:r>
              <a:rPr sz="2400" dirty="0">
                <a:solidFill>
                  <a:srgbClr val="FFFFFF"/>
                </a:solidFill>
                <a:latin typeface="HEUSCD+ComicSansMS"/>
                <a:cs typeface="HEUSCD+ComicSansMS"/>
              </a:rPr>
              <a:t>int a=9,b;</a:t>
            </a:r>
          </a:p>
        </p:txBody>
      </p:sp>
      <p:sp>
        <p:nvSpPr>
          <p:cNvPr id="5" name="object 5"/>
          <p:cNvSpPr txBox="1"/>
          <p:nvPr/>
        </p:nvSpPr>
        <p:spPr>
          <a:xfrm>
            <a:off x="1156969" y="1986160"/>
            <a:ext cx="2860923" cy="150631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FFFFFF"/>
                </a:solidFill>
                <a:latin typeface="HEUSCD+ComicSansMS"/>
                <a:cs typeface="HEUSCD+ComicSansMS"/>
              </a:rPr>
              <a:t>b=a++;</a:t>
            </a:r>
          </a:p>
          <a:p>
            <a:pPr marL="0" marR="0">
              <a:lnSpc>
                <a:spcPts val="2500"/>
              </a:lnSpc>
              <a:spcBef>
                <a:spcPts val="379"/>
              </a:spcBef>
              <a:spcAft>
                <a:spcPts val="0"/>
              </a:spcAft>
            </a:pPr>
            <a:r>
              <a:rPr sz="2400" dirty="0">
                <a:solidFill>
                  <a:srgbClr val="FFFFFF"/>
                </a:solidFill>
                <a:latin typeface="HEUSCD+ComicSansMS"/>
                <a:cs typeface="HEUSCD+ComicSansMS"/>
              </a:rPr>
              <a:t>printf(“%d\n”,a);</a:t>
            </a:r>
          </a:p>
          <a:p>
            <a:pPr marL="0" marR="0">
              <a:lnSpc>
                <a:spcPts val="2500"/>
              </a:lnSpc>
              <a:spcBef>
                <a:spcPts val="379"/>
              </a:spcBef>
              <a:spcAft>
                <a:spcPts val="0"/>
              </a:spcAft>
            </a:pPr>
            <a:r>
              <a:rPr sz="2400" dirty="0">
                <a:solidFill>
                  <a:srgbClr val="FFFFFF"/>
                </a:solidFill>
                <a:latin typeface="HEUSCD+ComicSansMS"/>
                <a:cs typeface="HEUSCD+ComicSansMS"/>
              </a:rPr>
              <a:t>printf(“%d”,b);</a:t>
            </a:r>
          </a:p>
        </p:txBody>
      </p:sp>
      <p:sp>
        <p:nvSpPr>
          <p:cNvPr id="6" name="object 6"/>
          <p:cNvSpPr txBox="1"/>
          <p:nvPr/>
        </p:nvSpPr>
        <p:spPr>
          <a:xfrm>
            <a:off x="4966970" y="2230001"/>
            <a:ext cx="780454" cy="114055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FFFFFF"/>
                </a:solidFill>
                <a:latin typeface="HEUSCD+ComicSansMS"/>
                <a:cs typeface="HEUSCD+ComicSansMS"/>
              </a:rPr>
              <a:t>10</a:t>
            </a:r>
          </a:p>
          <a:p>
            <a:pPr marL="0" marR="0">
              <a:lnSpc>
                <a:spcPts val="2500"/>
              </a:lnSpc>
              <a:spcBef>
                <a:spcPts val="379"/>
              </a:spcBef>
              <a:spcAft>
                <a:spcPts val="0"/>
              </a:spcAft>
            </a:pPr>
            <a:r>
              <a:rPr sz="2400" dirty="0">
                <a:solidFill>
                  <a:srgbClr val="FFFFFF"/>
                </a:solidFill>
                <a:latin typeface="HEUSCD+ComicSansMS"/>
                <a:cs typeface="HEUSCD+ComicSansMS"/>
              </a:rPr>
              <a:t>9</a:t>
            </a:r>
          </a:p>
        </p:txBody>
      </p:sp>
      <p:sp>
        <p:nvSpPr>
          <p:cNvPr id="7" name="object 7"/>
          <p:cNvSpPr txBox="1"/>
          <p:nvPr/>
        </p:nvSpPr>
        <p:spPr>
          <a:xfrm>
            <a:off x="1109980" y="3449201"/>
            <a:ext cx="4840433" cy="77479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000000"/>
                </a:solidFill>
                <a:latin typeface="HEUSCD+ComicSansMS"/>
                <a:cs typeface="HEUSCD+ComicSansMS"/>
              </a:rPr>
              <a:t>But, if</a:t>
            </a:r>
            <a:r>
              <a:rPr sz="2400" spc="11" dirty="0">
                <a:solidFill>
                  <a:srgbClr val="000000"/>
                </a:solidFill>
                <a:latin typeface="HEUSCD+ComicSansMS"/>
                <a:cs typeface="HEUSCD+ComicSansMS"/>
              </a:rPr>
              <a:t> </a:t>
            </a:r>
            <a:r>
              <a:rPr sz="2400" spc="-11" dirty="0">
                <a:solidFill>
                  <a:srgbClr val="000000"/>
                </a:solidFill>
                <a:latin typeface="HEUSCD+ComicSansMS"/>
                <a:cs typeface="HEUSCD+ComicSansMS"/>
              </a:rPr>
              <a:t>we</a:t>
            </a:r>
            <a:r>
              <a:rPr sz="2400" spc="15" dirty="0">
                <a:solidFill>
                  <a:srgbClr val="000000"/>
                </a:solidFill>
                <a:latin typeface="HEUSCD+ComicSansMS"/>
                <a:cs typeface="HEUSCD+ComicSansMS"/>
              </a:rPr>
              <a:t> </a:t>
            </a:r>
            <a:r>
              <a:rPr sz="2400" dirty="0">
                <a:solidFill>
                  <a:srgbClr val="000000"/>
                </a:solidFill>
                <a:latin typeface="HEUSCD+ComicSansMS"/>
                <a:cs typeface="HEUSCD+ComicSansMS"/>
              </a:rPr>
              <a:t>execute this</a:t>
            </a:r>
            <a:r>
              <a:rPr sz="2400" spc="-10" dirty="0">
                <a:solidFill>
                  <a:srgbClr val="000000"/>
                </a:solidFill>
                <a:latin typeface="HEUSCD+ComicSansMS"/>
                <a:cs typeface="HEUSCD+ComicSansMS"/>
              </a:rPr>
              <a:t> </a:t>
            </a:r>
            <a:r>
              <a:rPr sz="2400" dirty="0">
                <a:solidFill>
                  <a:srgbClr val="000000"/>
                </a:solidFill>
                <a:latin typeface="HEUSCD+ComicSansMS"/>
                <a:cs typeface="HEUSCD+ComicSansMS"/>
              </a:rPr>
              <a:t>code…</a:t>
            </a:r>
          </a:p>
        </p:txBody>
      </p:sp>
      <p:sp>
        <p:nvSpPr>
          <p:cNvPr id="8" name="object 8"/>
          <p:cNvSpPr txBox="1"/>
          <p:nvPr/>
        </p:nvSpPr>
        <p:spPr>
          <a:xfrm>
            <a:off x="1309369" y="4058801"/>
            <a:ext cx="7542088" cy="1003399"/>
          </a:xfrm>
          <a:prstGeom prst="rect">
            <a:avLst/>
          </a:prstGeom>
        </p:spPr>
        <p:txBody>
          <a:bodyPr vert="horz" wrap="square" lIns="0" tIns="0" rIns="0" bIns="0" rtlCol="0">
            <a:spAutoFit/>
          </a:bodyPr>
          <a:lstStyle/>
          <a:p>
            <a:pPr marL="3672839" marR="0">
              <a:lnSpc>
                <a:spcPts val="2500"/>
              </a:lnSpc>
              <a:spcBef>
                <a:spcPts val="0"/>
              </a:spcBef>
              <a:spcAft>
                <a:spcPts val="0"/>
              </a:spcAft>
            </a:pPr>
            <a:r>
              <a:rPr sz="2400" dirty="0">
                <a:solidFill>
                  <a:srgbClr val="000000"/>
                </a:solidFill>
                <a:latin typeface="HEUSCD+ComicSansMS"/>
                <a:cs typeface="HEUSCD+ComicSansMS"/>
              </a:rPr>
              <a:t>The output would be</a:t>
            </a:r>
          </a:p>
          <a:p>
            <a:pPr marL="0" marR="0">
              <a:lnSpc>
                <a:spcPts val="1800"/>
              </a:lnSpc>
              <a:spcBef>
                <a:spcPts val="0"/>
              </a:spcBef>
              <a:spcAft>
                <a:spcPts val="0"/>
              </a:spcAft>
            </a:pPr>
            <a:r>
              <a:rPr sz="2400" dirty="0">
                <a:solidFill>
                  <a:srgbClr val="FFFFFF"/>
                </a:solidFill>
                <a:latin typeface="HEUSCD+ComicSansMS"/>
                <a:cs typeface="HEUSCD+ComicSansMS"/>
              </a:rPr>
              <a:t>int a=9,b;</a:t>
            </a:r>
          </a:p>
        </p:txBody>
      </p:sp>
      <p:sp>
        <p:nvSpPr>
          <p:cNvPr id="9" name="object 9"/>
          <p:cNvSpPr txBox="1"/>
          <p:nvPr/>
        </p:nvSpPr>
        <p:spPr>
          <a:xfrm>
            <a:off x="1309369" y="4653160"/>
            <a:ext cx="2860923" cy="150631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FFFFFF"/>
                </a:solidFill>
                <a:latin typeface="HEUSCD+ComicSansMS"/>
                <a:cs typeface="HEUSCD+ComicSansMS"/>
              </a:rPr>
              <a:t>b=++a;</a:t>
            </a:r>
          </a:p>
          <a:p>
            <a:pPr marL="0" marR="0">
              <a:lnSpc>
                <a:spcPts val="2500"/>
              </a:lnSpc>
              <a:spcBef>
                <a:spcPts val="379"/>
              </a:spcBef>
              <a:spcAft>
                <a:spcPts val="0"/>
              </a:spcAft>
            </a:pPr>
            <a:r>
              <a:rPr sz="2400" dirty="0">
                <a:solidFill>
                  <a:srgbClr val="FFFFFF"/>
                </a:solidFill>
                <a:latin typeface="HEUSCD+ComicSansMS"/>
                <a:cs typeface="HEUSCD+ComicSansMS"/>
              </a:rPr>
              <a:t>printf(“%d\n”,a);</a:t>
            </a:r>
          </a:p>
          <a:p>
            <a:pPr marL="0" marR="0">
              <a:lnSpc>
                <a:spcPts val="2500"/>
              </a:lnSpc>
              <a:spcBef>
                <a:spcPts val="379"/>
              </a:spcBef>
              <a:spcAft>
                <a:spcPts val="0"/>
              </a:spcAft>
            </a:pPr>
            <a:r>
              <a:rPr sz="2400" dirty="0">
                <a:solidFill>
                  <a:srgbClr val="FFFFFF"/>
                </a:solidFill>
                <a:latin typeface="HEUSCD+ComicSansMS"/>
                <a:cs typeface="HEUSCD+ComicSansMS"/>
              </a:rPr>
              <a:t>printf(“%d”,b);</a:t>
            </a:r>
          </a:p>
        </p:txBody>
      </p:sp>
      <p:sp>
        <p:nvSpPr>
          <p:cNvPr id="10" name="object 10"/>
          <p:cNvSpPr txBox="1"/>
          <p:nvPr/>
        </p:nvSpPr>
        <p:spPr>
          <a:xfrm>
            <a:off x="4966970" y="4897001"/>
            <a:ext cx="780454" cy="114055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FFFFFF"/>
                </a:solidFill>
                <a:latin typeface="HEUSCD+ComicSansMS"/>
                <a:cs typeface="HEUSCD+ComicSansMS"/>
              </a:rPr>
              <a:t>10</a:t>
            </a:r>
          </a:p>
          <a:p>
            <a:pPr marL="0" marR="0">
              <a:lnSpc>
                <a:spcPts val="2500"/>
              </a:lnSpc>
              <a:spcBef>
                <a:spcPts val="379"/>
              </a:spcBef>
              <a:spcAft>
                <a:spcPts val="0"/>
              </a:spcAft>
            </a:pPr>
            <a:r>
              <a:rPr sz="2400" dirty="0">
                <a:solidFill>
                  <a:srgbClr val="FFFFFF"/>
                </a:solidFill>
                <a:latin typeface="HEUSCD+ComicSansMS"/>
                <a:cs typeface="HEUSCD+ComicSansMS"/>
              </a:rPr>
              <a:t>10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384300" y="333236"/>
            <a:ext cx="8159715" cy="1330652"/>
          </a:xfrm>
          <a:prstGeom prst="rect">
            <a:avLst/>
          </a:prstGeom>
        </p:spPr>
        <p:txBody>
          <a:bodyPr vert="horz" wrap="square" lIns="0" tIns="0" rIns="0" bIns="0" rtlCol="0">
            <a:spAutoFit/>
          </a:bodyPr>
          <a:lstStyle/>
          <a:p>
            <a:pPr marL="0" marR="0">
              <a:lnSpc>
                <a:spcPts val="2917"/>
              </a:lnSpc>
              <a:spcBef>
                <a:spcPts val="0"/>
              </a:spcBef>
              <a:spcAft>
                <a:spcPts val="0"/>
              </a:spcAft>
            </a:pPr>
            <a:r>
              <a:rPr sz="2800" b="1" dirty="0">
                <a:solidFill>
                  <a:srgbClr val="000000"/>
                </a:solidFill>
                <a:latin typeface="BJACQS+ComicSansMS-Bold"/>
                <a:cs typeface="BJACQS+ComicSansMS-Bold"/>
              </a:rPr>
              <a:t>Simple</a:t>
            </a:r>
            <a:r>
              <a:rPr sz="2800" b="1" spc="-10" dirty="0">
                <a:solidFill>
                  <a:srgbClr val="000000"/>
                </a:solidFill>
                <a:latin typeface="BJACQS+ComicSansMS-Bold"/>
                <a:cs typeface="BJACQS+ComicSansMS-Bold"/>
              </a:rPr>
              <a:t> </a:t>
            </a:r>
            <a:r>
              <a:rPr sz="2800" b="1" dirty="0">
                <a:solidFill>
                  <a:srgbClr val="000000"/>
                </a:solidFill>
                <a:latin typeface="BJACQS+ComicSansMS-Bold"/>
                <a:cs typeface="BJACQS+ComicSansMS-Bold"/>
              </a:rPr>
              <a:t>example to understand the</a:t>
            </a:r>
            <a:r>
              <a:rPr sz="2800" b="1" spc="-10" dirty="0">
                <a:solidFill>
                  <a:srgbClr val="000000"/>
                </a:solidFill>
                <a:latin typeface="BJACQS+ComicSansMS-Bold"/>
                <a:cs typeface="BJACQS+ComicSansMS-Bold"/>
              </a:rPr>
              <a:t> </a:t>
            </a:r>
            <a:r>
              <a:rPr sz="2800" b="1" dirty="0">
                <a:solidFill>
                  <a:srgbClr val="000000"/>
                </a:solidFill>
                <a:latin typeface="BJACQS+ComicSansMS-Bold"/>
                <a:cs typeface="BJACQS+ComicSansMS-Bold"/>
              </a:rPr>
              <a:t>prefix</a:t>
            </a:r>
          </a:p>
          <a:p>
            <a:pPr marL="341629" marR="0">
              <a:lnSpc>
                <a:spcPts val="2917"/>
              </a:lnSpc>
              <a:spcBef>
                <a:spcPts val="492"/>
              </a:spcBef>
              <a:spcAft>
                <a:spcPts val="0"/>
              </a:spcAft>
            </a:pPr>
            <a:r>
              <a:rPr sz="2800" b="1" dirty="0">
                <a:solidFill>
                  <a:srgbClr val="000000"/>
                </a:solidFill>
                <a:latin typeface="BJACQS+ComicSansMS-Bold"/>
                <a:cs typeface="BJACQS+ComicSansMS-Bold"/>
              </a:rPr>
              <a:t>and postfix decrement:</a:t>
            </a:r>
          </a:p>
        </p:txBody>
      </p:sp>
      <p:sp>
        <p:nvSpPr>
          <p:cNvPr id="4" name="object 4"/>
          <p:cNvSpPr txBox="1"/>
          <p:nvPr/>
        </p:nvSpPr>
        <p:spPr>
          <a:xfrm>
            <a:off x="1156969" y="1468001"/>
            <a:ext cx="7629718" cy="927199"/>
          </a:xfrm>
          <a:prstGeom prst="rect">
            <a:avLst/>
          </a:prstGeom>
        </p:spPr>
        <p:txBody>
          <a:bodyPr vert="horz" wrap="square" lIns="0" tIns="0" rIns="0" bIns="0" rtlCol="0">
            <a:spAutoFit/>
          </a:bodyPr>
          <a:lstStyle/>
          <a:p>
            <a:pPr marL="3749039" marR="0">
              <a:lnSpc>
                <a:spcPts val="2500"/>
              </a:lnSpc>
              <a:spcBef>
                <a:spcPts val="0"/>
              </a:spcBef>
              <a:spcAft>
                <a:spcPts val="0"/>
              </a:spcAft>
            </a:pPr>
            <a:r>
              <a:rPr sz="2400" dirty="0">
                <a:solidFill>
                  <a:srgbClr val="000000"/>
                </a:solidFill>
                <a:latin typeface="HEUSCD+ComicSansMS"/>
                <a:cs typeface="HEUSCD+ComicSansMS"/>
              </a:rPr>
              <a:t>The output would be</a:t>
            </a:r>
          </a:p>
          <a:p>
            <a:pPr marL="0" marR="0">
              <a:lnSpc>
                <a:spcPts val="1200"/>
              </a:lnSpc>
              <a:spcBef>
                <a:spcPts val="0"/>
              </a:spcBef>
              <a:spcAft>
                <a:spcPts val="0"/>
              </a:spcAft>
            </a:pPr>
            <a:r>
              <a:rPr sz="2400" dirty="0">
                <a:solidFill>
                  <a:srgbClr val="FFFFFF"/>
                </a:solidFill>
                <a:latin typeface="HEUSCD+ComicSansMS"/>
                <a:cs typeface="HEUSCD+ComicSansMS"/>
              </a:rPr>
              <a:t>int a=9,b;</a:t>
            </a:r>
          </a:p>
        </p:txBody>
      </p:sp>
      <p:sp>
        <p:nvSpPr>
          <p:cNvPr id="5" name="object 5"/>
          <p:cNvSpPr txBox="1"/>
          <p:nvPr/>
        </p:nvSpPr>
        <p:spPr>
          <a:xfrm>
            <a:off x="1156969" y="1986160"/>
            <a:ext cx="1294507" cy="77479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FFFFFF"/>
                </a:solidFill>
                <a:latin typeface="HEUSCD+ComicSansMS"/>
                <a:cs typeface="HEUSCD+ComicSansMS"/>
              </a:rPr>
              <a:t>b=a--;</a:t>
            </a:r>
          </a:p>
        </p:txBody>
      </p:sp>
      <p:sp>
        <p:nvSpPr>
          <p:cNvPr id="6" name="object 6"/>
          <p:cNvSpPr txBox="1"/>
          <p:nvPr/>
        </p:nvSpPr>
        <p:spPr>
          <a:xfrm>
            <a:off x="1156969" y="2153801"/>
            <a:ext cx="4595440" cy="1140559"/>
          </a:xfrm>
          <a:prstGeom prst="rect">
            <a:avLst/>
          </a:prstGeom>
        </p:spPr>
        <p:txBody>
          <a:bodyPr vert="horz" wrap="square" lIns="0" tIns="0" rIns="0" bIns="0" rtlCol="0">
            <a:spAutoFit/>
          </a:bodyPr>
          <a:lstStyle/>
          <a:p>
            <a:pPr marL="3810000" marR="0">
              <a:lnSpc>
                <a:spcPts val="2500"/>
              </a:lnSpc>
              <a:spcBef>
                <a:spcPts val="0"/>
              </a:spcBef>
              <a:spcAft>
                <a:spcPts val="0"/>
              </a:spcAft>
            </a:pPr>
            <a:r>
              <a:rPr sz="2400" dirty="0">
                <a:solidFill>
                  <a:srgbClr val="FFFFFF"/>
                </a:solidFill>
                <a:latin typeface="HEUSCD+ComicSansMS"/>
                <a:cs typeface="HEUSCD+ComicSansMS"/>
              </a:rPr>
              <a:t>8</a:t>
            </a:r>
          </a:p>
          <a:p>
            <a:pPr marL="0" marR="0">
              <a:lnSpc>
                <a:spcPts val="1559"/>
              </a:lnSpc>
              <a:spcBef>
                <a:spcPts val="0"/>
              </a:spcBef>
              <a:spcAft>
                <a:spcPts val="0"/>
              </a:spcAft>
            </a:pPr>
            <a:r>
              <a:rPr sz="2400" dirty="0">
                <a:solidFill>
                  <a:srgbClr val="FFFFFF"/>
                </a:solidFill>
                <a:latin typeface="HEUSCD+ComicSansMS"/>
                <a:cs typeface="HEUSCD+ComicSansMS"/>
              </a:rPr>
              <a:t>printf(“%d\n”,a);</a:t>
            </a:r>
          </a:p>
          <a:p>
            <a:pPr marL="3810000" marR="0">
              <a:lnSpc>
                <a:spcPts val="1320"/>
              </a:lnSpc>
              <a:spcBef>
                <a:spcPts val="0"/>
              </a:spcBef>
              <a:spcAft>
                <a:spcPts val="0"/>
              </a:spcAft>
            </a:pPr>
            <a:r>
              <a:rPr sz="2400" dirty="0">
                <a:solidFill>
                  <a:srgbClr val="FFFFFF"/>
                </a:solidFill>
                <a:latin typeface="HEUSCD+ComicSansMS"/>
                <a:cs typeface="HEUSCD+ComicSansMS"/>
              </a:rPr>
              <a:t>9</a:t>
            </a:r>
          </a:p>
        </p:txBody>
      </p:sp>
      <p:sp>
        <p:nvSpPr>
          <p:cNvPr id="7" name="object 7"/>
          <p:cNvSpPr txBox="1"/>
          <p:nvPr/>
        </p:nvSpPr>
        <p:spPr>
          <a:xfrm>
            <a:off x="1156969" y="2717681"/>
            <a:ext cx="2558653" cy="77479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FFFFFF"/>
                </a:solidFill>
                <a:latin typeface="HEUSCD+ComicSansMS"/>
                <a:cs typeface="HEUSCD+ComicSansMS"/>
              </a:rPr>
              <a:t>printf(“%d”,b);</a:t>
            </a:r>
          </a:p>
        </p:txBody>
      </p:sp>
      <p:sp>
        <p:nvSpPr>
          <p:cNvPr id="8" name="object 8"/>
          <p:cNvSpPr txBox="1"/>
          <p:nvPr/>
        </p:nvSpPr>
        <p:spPr>
          <a:xfrm>
            <a:off x="1109980" y="3373001"/>
            <a:ext cx="4840433" cy="77479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000000"/>
                </a:solidFill>
                <a:latin typeface="HEUSCD+ComicSansMS"/>
                <a:cs typeface="HEUSCD+ComicSansMS"/>
              </a:rPr>
              <a:t>But, if</a:t>
            </a:r>
            <a:r>
              <a:rPr sz="2400" spc="11" dirty="0">
                <a:solidFill>
                  <a:srgbClr val="000000"/>
                </a:solidFill>
                <a:latin typeface="HEUSCD+ComicSansMS"/>
                <a:cs typeface="HEUSCD+ComicSansMS"/>
              </a:rPr>
              <a:t> </a:t>
            </a:r>
            <a:r>
              <a:rPr sz="2400" spc="-11" dirty="0">
                <a:solidFill>
                  <a:srgbClr val="000000"/>
                </a:solidFill>
                <a:latin typeface="HEUSCD+ComicSansMS"/>
                <a:cs typeface="HEUSCD+ComicSansMS"/>
              </a:rPr>
              <a:t>we</a:t>
            </a:r>
            <a:r>
              <a:rPr sz="2400" spc="15" dirty="0">
                <a:solidFill>
                  <a:srgbClr val="000000"/>
                </a:solidFill>
                <a:latin typeface="HEUSCD+ComicSansMS"/>
                <a:cs typeface="HEUSCD+ComicSansMS"/>
              </a:rPr>
              <a:t> </a:t>
            </a:r>
            <a:r>
              <a:rPr sz="2400" dirty="0">
                <a:solidFill>
                  <a:srgbClr val="000000"/>
                </a:solidFill>
                <a:latin typeface="HEUSCD+ComicSansMS"/>
                <a:cs typeface="HEUSCD+ComicSansMS"/>
              </a:rPr>
              <a:t>execute this</a:t>
            </a:r>
            <a:r>
              <a:rPr sz="2400" spc="-10" dirty="0">
                <a:solidFill>
                  <a:srgbClr val="000000"/>
                </a:solidFill>
                <a:latin typeface="HEUSCD+ComicSansMS"/>
                <a:cs typeface="HEUSCD+ComicSansMS"/>
              </a:rPr>
              <a:t> </a:t>
            </a:r>
            <a:r>
              <a:rPr sz="2400" dirty="0">
                <a:solidFill>
                  <a:srgbClr val="000000"/>
                </a:solidFill>
                <a:latin typeface="HEUSCD+ComicSansMS"/>
                <a:cs typeface="HEUSCD+ComicSansMS"/>
              </a:rPr>
              <a:t>code…</a:t>
            </a:r>
          </a:p>
        </p:txBody>
      </p:sp>
      <p:sp>
        <p:nvSpPr>
          <p:cNvPr id="9" name="object 9"/>
          <p:cNvSpPr txBox="1"/>
          <p:nvPr/>
        </p:nvSpPr>
        <p:spPr>
          <a:xfrm>
            <a:off x="1156969" y="3906401"/>
            <a:ext cx="7892608" cy="927199"/>
          </a:xfrm>
          <a:prstGeom prst="rect">
            <a:avLst/>
          </a:prstGeom>
        </p:spPr>
        <p:txBody>
          <a:bodyPr vert="horz" wrap="square" lIns="0" tIns="0" rIns="0" bIns="0" rtlCol="0">
            <a:spAutoFit/>
          </a:bodyPr>
          <a:lstStyle/>
          <a:p>
            <a:pPr marL="3977639" marR="0">
              <a:lnSpc>
                <a:spcPts val="2500"/>
              </a:lnSpc>
              <a:spcBef>
                <a:spcPts val="0"/>
              </a:spcBef>
              <a:spcAft>
                <a:spcPts val="0"/>
              </a:spcAft>
            </a:pPr>
            <a:r>
              <a:rPr sz="2400" dirty="0">
                <a:solidFill>
                  <a:srgbClr val="000000"/>
                </a:solidFill>
                <a:latin typeface="HEUSCD+ComicSansMS"/>
                <a:cs typeface="HEUSCD+ComicSansMS"/>
              </a:rPr>
              <a:t>The output would be</a:t>
            </a:r>
          </a:p>
          <a:p>
            <a:pPr marL="0" marR="0">
              <a:lnSpc>
                <a:spcPts val="1200"/>
              </a:lnSpc>
              <a:spcBef>
                <a:spcPts val="0"/>
              </a:spcBef>
              <a:spcAft>
                <a:spcPts val="0"/>
              </a:spcAft>
            </a:pPr>
            <a:r>
              <a:rPr sz="2400" dirty="0">
                <a:solidFill>
                  <a:srgbClr val="FFFFFF"/>
                </a:solidFill>
                <a:latin typeface="HEUSCD+ComicSansMS"/>
                <a:cs typeface="HEUSCD+ComicSansMS"/>
              </a:rPr>
              <a:t>int a=9,b;</a:t>
            </a:r>
          </a:p>
        </p:txBody>
      </p:sp>
      <p:sp>
        <p:nvSpPr>
          <p:cNvPr id="10" name="object 10"/>
          <p:cNvSpPr txBox="1"/>
          <p:nvPr/>
        </p:nvSpPr>
        <p:spPr>
          <a:xfrm>
            <a:off x="1156969" y="4424560"/>
            <a:ext cx="2860923" cy="150631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FFFFFF"/>
                </a:solidFill>
                <a:latin typeface="HEUSCD+ComicSansMS"/>
                <a:cs typeface="HEUSCD+ComicSansMS"/>
              </a:rPr>
              <a:t>b=--a;</a:t>
            </a:r>
          </a:p>
          <a:p>
            <a:pPr marL="0" marR="0">
              <a:lnSpc>
                <a:spcPts val="2500"/>
              </a:lnSpc>
              <a:spcBef>
                <a:spcPts val="379"/>
              </a:spcBef>
              <a:spcAft>
                <a:spcPts val="0"/>
              </a:spcAft>
            </a:pPr>
            <a:r>
              <a:rPr sz="2400" dirty="0">
                <a:solidFill>
                  <a:srgbClr val="FFFFFF"/>
                </a:solidFill>
                <a:latin typeface="HEUSCD+ComicSansMS"/>
                <a:cs typeface="HEUSCD+ComicSansMS"/>
              </a:rPr>
              <a:t>printf(“%d\n”,a);</a:t>
            </a:r>
          </a:p>
          <a:p>
            <a:pPr marL="0" marR="0">
              <a:lnSpc>
                <a:spcPts val="2500"/>
              </a:lnSpc>
              <a:spcBef>
                <a:spcPts val="379"/>
              </a:spcBef>
              <a:spcAft>
                <a:spcPts val="0"/>
              </a:spcAft>
            </a:pPr>
            <a:r>
              <a:rPr sz="2400" dirty="0">
                <a:solidFill>
                  <a:srgbClr val="FFFFFF"/>
                </a:solidFill>
                <a:latin typeface="HEUSCD+ComicSansMS"/>
                <a:cs typeface="HEUSCD+ComicSansMS"/>
              </a:rPr>
              <a:t>printf(“%d”,b);</a:t>
            </a:r>
          </a:p>
        </p:txBody>
      </p:sp>
      <p:sp>
        <p:nvSpPr>
          <p:cNvPr id="11" name="object 11"/>
          <p:cNvSpPr txBox="1"/>
          <p:nvPr/>
        </p:nvSpPr>
        <p:spPr>
          <a:xfrm>
            <a:off x="4966970" y="4668401"/>
            <a:ext cx="643235" cy="114055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FFFFFF"/>
                </a:solidFill>
                <a:latin typeface="HEUSCD+ComicSansMS"/>
                <a:cs typeface="HEUSCD+ComicSansMS"/>
              </a:rPr>
              <a:t>8</a:t>
            </a:r>
          </a:p>
          <a:p>
            <a:pPr marL="0" marR="0">
              <a:lnSpc>
                <a:spcPts val="2500"/>
              </a:lnSpc>
              <a:spcBef>
                <a:spcPts val="379"/>
              </a:spcBef>
              <a:spcAft>
                <a:spcPts val="0"/>
              </a:spcAft>
            </a:pPr>
            <a:r>
              <a:rPr sz="2400" dirty="0">
                <a:solidFill>
                  <a:srgbClr val="FFFFFF"/>
                </a:solidFill>
                <a:latin typeface="HEUSCD+ComicSansMS"/>
                <a:cs typeface="HEUSCD+ComicSansMS"/>
              </a:rPr>
              <a:t>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533400"/>
            <a:ext cx="7938868" cy="6019800"/>
          </a:xfrm>
        </p:spPr>
        <p:txBody>
          <a:bodyPr>
            <a:normAutofit fontScale="90000"/>
          </a:bodyPr>
          <a:lstStyle/>
          <a:p>
            <a:r>
              <a:rPr lang="en-US" sz="2400" cap="none" dirty="0" smtClean="0">
                <a:solidFill>
                  <a:srgbClr val="7030A0"/>
                </a:solidFill>
                <a:latin typeface="Arial Rounded MT Bold" pitchFamily="34" charset="0"/>
              </a:rPr>
              <a:t>6. CONDITIONAL OPERATOR</a:t>
            </a: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rgbClr val="0070C0"/>
                </a:solidFill>
                <a:latin typeface="Arial Rounded MT Bold" pitchFamily="34" charset="0"/>
              </a:rPr>
              <a:t>A ternary operator pair “?:” is available in C to construct conditional expressions of the form </a:t>
            </a: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2000" cap="none" dirty="0" smtClean="0">
                <a:solidFill>
                  <a:srgbClr val="FF0000"/>
                </a:solidFill>
                <a:latin typeface="Arial Rounded MT Bold" pitchFamily="34" charset="0"/>
              </a:rPr>
              <a:t>          exp1?   exp2 : exp3</a:t>
            </a:r>
            <a:r>
              <a:rPr lang="en-US" sz="2000" cap="none" dirty="0" smtClean="0">
                <a:solidFill>
                  <a:srgbClr val="FF0000"/>
                </a:solidFill>
                <a:latin typeface="Arial Rounded MT Bold" pitchFamily="34" charset="0"/>
              </a:rPr>
              <a:t>;  </a:t>
            </a: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chemeClr val="tx1"/>
                </a:solidFill>
                <a:latin typeface="Arial Rounded MT Bold" pitchFamily="34" charset="0"/>
              </a:rPr>
              <a:t>                    </a:t>
            </a:r>
            <a:r>
              <a:rPr lang="en-US" sz="1800" cap="none" dirty="0" smtClean="0">
                <a:solidFill>
                  <a:schemeClr val="tx1"/>
                </a:solidFill>
                <a:latin typeface="Arial Rounded MT Bold" pitchFamily="34" charset="0"/>
              </a:rPr>
              <a:t>   </a:t>
            </a: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rgbClr val="0070C0"/>
                </a:solidFill>
                <a:latin typeface="Arial Rounded MT Bold" pitchFamily="34" charset="0"/>
              </a:rPr>
              <a:t>where exp1, exp2, and exp3 are expressions:</a:t>
            </a: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chemeClr val="tx1"/>
                </a:solidFill>
                <a:latin typeface="Arial Rounded MT Bold" pitchFamily="34" charset="0"/>
              </a:rPr>
              <a:t>	</a:t>
            </a:r>
            <a:r>
              <a:rPr lang="en-US" sz="1800" cap="none" dirty="0" smtClean="0">
                <a:solidFill>
                  <a:srgbClr val="FF0000"/>
                </a:solidFill>
                <a:latin typeface="Arial Rounded MT Bold" pitchFamily="34" charset="0"/>
              </a:rPr>
              <a:t>The operator ? : works as follows : </a:t>
            </a:r>
            <a:r>
              <a:rPr lang="en-US" sz="1800" cap="none" dirty="0" smtClean="0">
                <a:solidFill>
                  <a:srgbClr val="0070C0"/>
                </a:solidFill>
                <a:latin typeface="Arial Rounded MT Bold" pitchFamily="34" charset="0"/>
              </a:rPr>
              <a:t>exp1 is evaluated first. If it is nonzero (true), then the expression exp2 is evaluated and becomes the value of the expression. If exp1 is false, exp3 is evaluated and its value becomes the value of the expression. Note that only one of the expressions (either exp2 or exp3) is evaluated. </a:t>
            </a: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rgbClr val="FF0000"/>
                </a:solidFill>
                <a:latin typeface="Arial Rounded MT Bold" pitchFamily="34" charset="0"/>
              </a:rPr>
              <a:t>Example :</a:t>
            </a: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chemeClr val="tx1"/>
                </a:solidFill>
                <a:latin typeface="Arial Rounded MT Bold" pitchFamily="34" charset="0"/>
              </a:rPr>
              <a:t>			</a:t>
            </a:r>
            <a:r>
              <a:rPr lang="en-US" sz="1800" cap="none" dirty="0" smtClean="0">
                <a:solidFill>
                  <a:srgbClr val="0070C0"/>
                </a:solidFill>
                <a:latin typeface="Arial Rounded MT Bold" pitchFamily="34" charset="0"/>
              </a:rPr>
              <a:t>a = 10;</a:t>
            </a:r>
            <a:br>
              <a:rPr lang="en-US" sz="1800" cap="none" dirty="0" smtClean="0">
                <a:solidFill>
                  <a:srgbClr val="0070C0"/>
                </a:solidFill>
                <a:latin typeface="Arial Rounded MT Bold" pitchFamily="34" charset="0"/>
              </a:rPr>
            </a:br>
            <a:r>
              <a:rPr lang="en-US" sz="1800" cap="none" dirty="0" smtClean="0">
                <a:solidFill>
                  <a:srgbClr val="0070C0"/>
                </a:solidFill>
                <a:latin typeface="Arial Rounded MT Bold" pitchFamily="34" charset="0"/>
              </a:rPr>
              <a:t>			b = 15;</a:t>
            </a:r>
            <a:br>
              <a:rPr lang="en-US" sz="1800" cap="none" dirty="0" smtClean="0">
                <a:solidFill>
                  <a:srgbClr val="0070C0"/>
                </a:solidFill>
                <a:latin typeface="Arial Rounded MT Bold" pitchFamily="34" charset="0"/>
              </a:rPr>
            </a:br>
            <a:r>
              <a:rPr lang="en-US" sz="1800" cap="none" dirty="0" smtClean="0">
                <a:solidFill>
                  <a:srgbClr val="0070C0"/>
                </a:solidFill>
                <a:latin typeface="Arial Rounded MT Bold" pitchFamily="34" charset="0"/>
              </a:rPr>
              <a:t>			</a:t>
            </a:r>
            <a:r>
              <a:rPr lang="en-US" sz="1800" cap="none" dirty="0" smtClean="0">
                <a:solidFill>
                  <a:srgbClr val="0070C0"/>
                </a:solidFill>
                <a:latin typeface="Arial Rounded MT Bold" pitchFamily="34" charset="0"/>
              </a:rPr>
              <a:t/>
            </a:r>
            <a:br>
              <a:rPr lang="en-US" sz="1800" cap="none" dirty="0" smtClean="0">
                <a:solidFill>
                  <a:srgbClr val="0070C0"/>
                </a:solidFill>
                <a:latin typeface="Arial Rounded MT Bold" pitchFamily="34" charset="0"/>
              </a:rPr>
            </a:br>
            <a:r>
              <a:rPr lang="en-US" sz="1800" cap="none" dirty="0" smtClean="0">
                <a:solidFill>
                  <a:srgbClr val="0070C0"/>
                </a:solidFill>
                <a:latin typeface="Arial Rounded MT Bold" pitchFamily="34" charset="0"/>
              </a:rPr>
              <a:t> </a:t>
            </a:r>
            <a:r>
              <a:rPr lang="en-US" sz="1800" cap="none" dirty="0" smtClean="0">
                <a:solidFill>
                  <a:srgbClr val="0070C0"/>
                </a:solidFill>
                <a:latin typeface="Arial Rounded MT Bold" pitchFamily="34" charset="0"/>
              </a:rPr>
              <a:t>                                                    </a:t>
            </a:r>
            <a:r>
              <a:rPr lang="en-US" sz="1800" cap="none" dirty="0" smtClean="0">
                <a:solidFill>
                  <a:srgbClr val="0070C0"/>
                </a:solidFill>
                <a:latin typeface="Arial Rounded MT Bold" pitchFamily="34" charset="0"/>
              </a:rPr>
              <a:t>x </a:t>
            </a:r>
            <a:r>
              <a:rPr lang="en-US" sz="1800" cap="none" dirty="0" smtClean="0">
                <a:solidFill>
                  <a:srgbClr val="0070C0"/>
                </a:solidFill>
                <a:latin typeface="Arial Rounded MT Bold" pitchFamily="34" charset="0"/>
              </a:rPr>
              <a:t>= (a&gt;b) ? a : b; </a:t>
            </a:r>
            <a:r>
              <a:rPr lang="en-US" sz="1800" cap="none" dirty="0" smtClean="0">
                <a:solidFill>
                  <a:srgbClr val="0070C0"/>
                </a:solidFill>
                <a:latin typeface="Arial Rounded MT Bold" pitchFamily="34" charset="0"/>
              </a:rPr>
              <a:t/>
            </a:r>
            <a:br>
              <a:rPr lang="en-US" sz="1800" cap="none" dirty="0" smtClean="0">
                <a:solidFill>
                  <a:srgbClr val="0070C0"/>
                </a:solidFill>
                <a:latin typeface="Arial Rounded MT Bold" pitchFamily="34" charset="0"/>
              </a:rPr>
            </a:br>
            <a:r>
              <a:rPr lang="en-US" sz="1800" cap="none" dirty="0" smtClean="0">
                <a:solidFill>
                  <a:srgbClr val="0070C0"/>
                </a:solidFill>
                <a:latin typeface="Arial Rounded MT Bold" pitchFamily="34" charset="0"/>
              </a:rPr>
              <a:t> </a:t>
            </a:r>
            <a:r>
              <a:rPr lang="en-US" sz="1800" cap="none" dirty="0" smtClean="0">
                <a:solidFill>
                  <a:srgbClr val="0070C0"/>
                </a:solidFill>
                <a:latin typeface="Arial Rounded MT Bold" pitchFamily="34" charset="0"/>
              </a:rPr>
              <a:t>                                                    </a:t>
            </a:r>
            <a:br>
              <a:rPr lang="en-US" sz="1800" cap="none" dirty="0" smtClean="0">
                <a:solidFill>
                  <a:srgbClr val="0070C0"/>
                </a:solidFill>
                <a:latin typeface="Arial Rounded MT Bold" pitchFamily="34" charset="0"/>
              </a:rPr>
            </a:br>
            <a:r>
              <a:rPr lang="en-US" sz="1800" cap="none" dirty="0" smtClean="0">
                <a:solidFill>
                  <a:srgbClr val="0070C0"/>
                </a:solidFill>
                <a:latin typeface="Arial Rounded MT Bold" pitchFamily="34" charset="0"/>
              </a:rPr>
              <a:t> </a:t>
            </a:r>
            <a:r>
              <a:rPr lang="en-US" sz="1800" cap="none" dirty="0" smtClean="0">
                <a:solidFill>
                  <a:srgbClr val="0070C0"/>
                </a:solidFill>
                <a:latin typeface="Arial Rounded MT Bold" pitchFamily="34" charset="0"/>
              </a:rPr>
              <a:t>                                                    </a:t>
            </a:r>
            <a:r>
              <a:rPr lang="en-US" sz="1800" cap="none" dirty="0" smtClean="0">
                <a:solidFill>
                  <a:srgbClr val="0070C0"/>
                </a:solidFill>
                <a:latin typeface="Arial Rounded MT Bold" pitchFamily="34" charset="0"/>
              </a:rPr>
              <a:t>then </a:t>
            </a:r>
            <a:r>
              <a:rPr lang="en-US" sz="1800" cap="none" dirty="0" smtClean="0">
                <a:solidFill>
                  <a:srgbClr val="0070C0"/>
                </a:solidFill>
                <a:latin typeface="Arial Rounded MT Bold" pitchFamily="34" charset="0"/>
              </a:rPr>
              <a:t>x = 15.</a:t>
            </a:r>
            <a:br>
              <a:rPr lang="en-US" sz="1800" cap="none" dirty="0" smtClean="0">
                <a:solidFill>
                  <a:srgbClr val="0070C0"/>
                </a:solidFill>
                <a:latin typeface="Arial Rounded MT Bold" pitchFamily="34" charset="0"/>
              </a:rPr>
            </a:br>
            <a:r>
              <a:rPr lang="en-US" sz="1800" cap="none" dirty="0" smtClean="0">
                <a:solidFill>
                  <a:srgbClr val="FF0000"/>
                </a:solidFill>
                <a:latin typeface="Arial Rounded MT Bold" pitchFamily="34" charset="0"/>
              </a:rPr>
              <a:t/>
            </a:r>
            <a:br>
              <a:rPr lang="en-US" sz="1800" cap="none" dirty="0" smtClean="0">
                <a:solidFill>
                  <a:srgbClr val="FF0000"/>
                </a:solidFill>
                <a:latin typeface="Arial Rounded MT Bold" pitchFamily="34" charset="0"/>
              </a:rPr>
            </a:br>
            <a:endParaRPr lang="en-US" sz="1800" cap="none" dirty="0">
              <a:solidFill>
                <a:srgbClr val="FF0000"/>
              </a:solidFill>
              <a:latin typeface="Arial Rounded MT Bold" pitchFamily="34" charset="0"/>
            </a:endParaRPr>
          </a:p>
        </p:txBody>
      </p:sp>
      <p:sp>
        <p:nvSpPr>
          <p:cNvPr id="5" name="Freeform 4"/>
          <p:cNvSpPr/>
          <p:nvPr/>
        </p:nvSpPr>
        <p:spPr>
          <a:xfrm>
            <a:off x="1472339" y="1906292"/>
            <a:ext cx="1022888" cy="201477"/>
          </a:xfrm>
          <a:custGeom>
            <a:avLst/>
            <a:gdLst>
              <a:gd name="connsiteX0" fmla="*/ 0 w 1022888"/>
              <a:gd name="connsiteY0" fmla="*/ 201477 h 201477"/>
              <a:gd name="connsiteX1" fmla="*/ 712922 w 1022888"/>
              <a:gd name="connsiteY1" fmla="*/ 0 h 201477"/>
              <a:gd name="connsiteX2" fmla="*/ 712922 w 1022888"/>
              <a:gd name="connsiteY2" fmla="*/ 0 h 201477"/>
              <a:gd name="connsiteX3" fmla="*/ 1022888 w 1022888"/>
              <a:gd name="connsiteY3" fmla="*/ 201477 h 201477"/>
            </a:gdLst>
            <a:ahLst/>
            <a:cxnLst>
              <a:cxn ang="0">
                <a:pos x="connsiteX0" y="connsiteY0"/>
              </a:cxn>
              <a:cxn ang="0">
                <a:pos x="connsiteX1" y="connsiteY1"/>
              </a:cxn>
              <a:cxn ang="0">
                <a:pos x="connsiteX2" y="connsiteY2"/>
              </a:cxn>
              <a:cxn ang="0">
                <a:pos x="connsiteX3" y="connsiteY3"/>
              </a:cxn>
            </a:cxnLst>
            <a:rect l="l" t="t" r="r" b="b"/>
            <a:pathLst>
              <a:path w="1022888" h="201477">
                <a:moveTo>
                  <a:pt x="0" y="201477"/>
                </a:moveTo>
                <a:lnTo>
                  <a:pt x="712922" y="0"/>
                </a:lnTo>
                <a:lnTo>
                  <a:pt x="712922" y="0"/>
                </a:lnTo>
                <a:lnTo>
                  <a:pt x="1022888" y="201477"/>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p:nvPr/>
        </p:nvSpPr>
        <p:spPr>
          <a:xfrm>
            <a:off x="1472339" y="2402237"/>
            <a:ext cx="1766807" cy="191146"/>
          </a:xfrm>
          <a:custGeom>
            <a:avLst/>
            <a:gdLst>
              <a:gd name="connsiteX0" fmla="*/ 0 w 1766807"/>
              <a:gd name="connsiteY0" fmla="*/ 0 h 191146"/>
              <a:gd name="connsiteX1" fmla="*/ 867905 w 1766807"/>
              <a:gd name="connsiteY1" fmla="*/ 185980 h 191146"/>
              <a:gd name="connsiteX2" fmla="*/ 1766807 w 1766807"/>
              <a:gd name="connsiteY2" fmla="*/ 30997 h 191146"/>
            </a:gdLst>
            <a:ahLst/>
            <a:cxnLst>
              <a:cxn ang="0">
                <a:pos x="connsiteX0" y="connsiteY0"/>
              </a:cxn>
              <a:cxn ang="0">
                <a:pos x="connsiteX1" y="connsiteY1"/>
              </a:cxn>
              <a:cxn ang="0">
                <a:pos x="connsiteX2" y="connsiteY2"/>
              </a:cxn>
            </a:cxnLst>
            <a:rect l="l" t="t" r="r" b="b"/>
            <a:pathLst>
              <a:path w="1766807" h="191146">
                <a:moveTo>
                  <a:pt x="0" y="0"/>
                </a:moveTo>
                <a:cubicBezTo>
                  <a:pt x="286718" y="90407"/>
                  <a:pt x="573437" y="180814"/>
                  <a:pt x="867905" y="185980"/>
                </a:cubicBezTo>
                <a:cubicBezTo>
                  <a:pt x="1162373" y="191146"/>
                  <a:pt x="1464590" y="111071"/>
                  <a:pt x="1766807" y="30997"/>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                          </a:t>
            </a:r>
            <a:endParaRPr lang="en-US" dirty="0"/>
          </a:p>
        </p:txBody>
      </p:sp>
      <p:sp>
        <p:nvSpPr>
          <p:cNvPr id="7" name="TextBox 6"/>
          <p:cNvSpPr txBox="1"/>
          <p:nvPr/>
        </p:nvSpPr>
        <p:spPr>
          <a:xfrm>
            <a:off x="1066800" y="1752600"/>
            <a:ext cx="697627" cy="369332"/>
          </a:xfrm>
          <a:prstGeom prst="rect">
            <a:avLst/>
          </a:prstGeom>
          <a:noFill/>
        </p:spPr>
        <p:txBody>
          <a:bodyPr wrap="none" rtlCol="0">
            <a:spAutoFit/>
          </a:bodyPr>
          <a:lstStyle/>
          <a:p>
            <a:r>
              <a:rPr lang="en-US" dirty="0" smtClean="0"/>
              <a:t>True</a:t>
            </a:r>
            <a:endParaRPr lang="en-US" dirty="0"/>
          </a:p>
        </p:txBody>
      </p:sp>
      <p:sp>
        <p:nvSpPr>
          <p:cNvPr id="8" name="TextBox 7"/>
          <p:cNvSpPr txBox="1"/>
          <p:nvPr/>
        </p:nvSpPr>
        <p:spPr>
          <a:xfrm>
            <a:off x="3200400" y="2286000"/>
            <a:ext cx="761747" cy="369332"/>
          </a:xfrm>
          <a:prstGeom prst="rect">
            <a:avLst/>
          </a:prstGeom>
          <a:noFill/>
        </p:spPr>
        <p:txBody>
          <a:bodyPr wrap="none" rtlCol="0">
            <a:spAutoFit/>
          </a:bodyPr>
          <a:lstStyle/>
          <a:p>
            <a:r>
              <a:rPr lang="en-US" dirty="0" smtClean="0"/>
              <a:t>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10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in)">
                                      <p:cBhvr>
                                        <p:cTn id="15" dur="1000"/>
                                        <p:tgtEl>
                                          <p:spTgt spid="6"/>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228600"/>
            <a:ext cx="7391400" cy="5562600"/>
          </a:xfrm>
        </p:spPr>
        <p:txBody>
          <a:bodyPr>
            <a:noAutofit/>
          </a:bodyPr>
          <a:lstStyle/>
          <a:p>
            <a:pPr algn="just"/>
            <a:r>
              <a:rPr lang="en-US" sz="2800" dirty="0" smtClean="0">
                <a:solidFill>
                  <a:srgbClr val="FF0000"/>
                </a:solidFill>
                <a:latin typeface="Arial Rounded MT Bold" pitchFamily="34" charset="0"/>
              </a:rPr>
              <a:t>OPERATORS in C Programming</a:t>
            </a:r>
            <a:br>
              <a:rPr lang="en-US" sz="2800" dirty="0" smtClean="0">
                <a:solidFill>
                  <a:srgbClr val="FF0000"/>
                </a:solidFill>
                <a:latin typeface="Arial Rounded MT Bold" pitchFamily="34" charset="0"/>
              </a:rPr>
            </a:br>
            <a:r>
              <a:rPr lang="en-US" sz="2800" dirty="0" smtClean="0">
                <a:solidFill>
                  <a:srgbClr val="FF0000"/>
                </a:solidFill>
                <a:latin typeface="Arial Rounded MT Bold" pitchFamily="34" charset="0"/>
              </a:rPr>
              <a:t/>
            </a:r>
            <a:br>
              <a:rPr lang="en-US" sz="2800" dirty="0" smtClean="0">
                <a:solidFill>
                  <a:srgbClr val="FF0000"/>
                </a:solidFill>
                <a:latin typeface="Arial Rounded MT Bold" pitchFamily="34" charset="0"/>
              </a:rPr>
            </a:br>
            <a:r>
              <a:rPr lang="en-US" sz="2800" cap="none" dirty="0" smtClean="0">
                <a:solidFill>
                  <a:srgbClr val="002060"/>
                </a:solidFill>
                <a:latin typeface="Arial Rounded MT Bold" pitchFamily="34" charset="0"/>
              </a:rPr>
              <a:t> C supports a rich set of operators.</a:t>
            </a:r>
            <a:br>
              <a:rPr lang="en-US" sz="2800" cap="none" dirty="0" smtClean="0">
                <a:solidFill>
                  <a:srgbClr val="002060"/>
                </a:solidFill>
                <a:latin typeface="Arial Rounded MT Bold" pitchFamily="34" charset="0"/>
              </a:rPr>
            </a:br>
            <a:r>
              <a:rPr lang="en-US" sz="2800" cap="none" dirty="0" smtClean="0">
                <a:solidFill>
                  <a:srgbClr val="002060"/>
                </a:solidFill>
                <a:latin typeface="Arial Rounded MT Bold" pitchFamily="34" charset="0"/>
              </a:rPr>
              <a:t/>
            </a:r>
            <a:br>
              <a:rPr lang="en-US" sz="2800" cap="none" dirty="0" smtClean="0">
                <a:solidFill>
                  <a:srgbClr val="002060"/>
                </a:solidFill>
                <a:latin typeface="Arial Rounded MT Bold" pitchFamily="34" charset="0"/>
              </a:rPr>
            </a:br>
            <a:r>
              <a:rPr lang="en-US" sz="2800" cap="none" dirty="0" smtClean="0">
                <a:solidFill>
                  <a:srgbClr val="002060"/>
                </a:solidFill>
                <a:latin typeface="Arial Rounded MT Bold" pitchFamily="34" charset="0"/>
              </a:rPr>
              <a:t> An operator is a symbol that tells the computer to perform certain mathematical or logical manipulations. </a:t>
            </a:r>
            <a:br>
              <a:rPr lang="en-US" sz="2800" cap="none" dirty="0" smtClean="0">
                <a:solidFill>
                  <a:srgbClr val="002060"/>
                </a:solidFill>
                <a:latin typeface="Arial Rounded MT Bold" pitchFamily="34" charset="0"/>
              </a:rPr>
            </a:br>
            <a:r>
              <a:rPr lang="en-US" sz="2800" cap="none" dirty="0" smtClean="0">
                <a:solidFill>
                  <a:srgbClr val="002060"/>
                </a:solidFill>
                <a:latin typeface="Arial Rounded MT Bold" pitchFamily="34" charset="0"/>
              </a:rPr>
              <a:t/>
            </a:r>
            <a:br>
              <a:rPr lang="en-US" sz="2800" cap="none" dirty="0" smtClean="0">
                <a:solidFill>
                  <a:srgbClr val="002060"/>
                </a:solidFill>
                <a:latin typeface="Arial Rounded MT Bold" pitchFamily="34" charset="0"/>
              </a:rPr>
            </a:br>
            <a:r>
              <a:rPr lang="en-US" sz="2800" cap="none" dirty="0" smtClean="0">
                <a:solidFill>
                  <a:srgbClr val="002060"/>
                </a:solidFill>
                <a:latin typeface="Arial Rounded MT Bold" pitchFamily="34" charset="0"/>
              </a:rPr>
              <a:t>Operators are used in programs to manipulate data and variables. </a:t>
            </a:r>
            <a:r>
              <a:rPr lang="en-US" sz="2800" dirty="0" smtClean="0">
                <a:latin typeface="Arial Rounded MT Bold" pitchFamily="34" charset="0"/>
              </a:rPr>
              <a:t/>
            </a:r>
            <a:br>
              <a:rPr lang="en-US" sz="2800" dirty="0" smtClean="0">
                <a:latin typeface="Arial Rounded MT Bold" pitchFamily="34" charset="0"/>
              </a:rPr>
            </a:br>
            <a:r>
              <a:rPr lang="en-US" sz="2400" cap="none" dirty="0" smtClean="0">
                <a:solidFill>
                  <a:srgbClr val="002060"/>
                </a:solidFill>
                <a:latin typeface="Arial Rounded MT Bold" pitchFamily="34" charset="0"/>
              </a:rPr>
              <a:t/>
            </a:r>
            <a:br>
              <a:rPr lang="en-US" sz="2400" cap="none" dirty="0" smtClean="0">
                <a:solidFill>
                  <a:srgbClr val="002060"/>
                </a:solidFill>
                <a:latin typeface="Arial Rounded MT Bold" pitchFamily="34" charset="0"/>
              </a:rPr>
            </a:br>
            <a:r>
              <a:rPr lang="en-US" sz="2400" dirty="0" smtClean="0">
                <a:solidFill>
                  <a:srgbClr val="002060"/>
                </a:solidFill>
                <a:latin typeface="Comic Sans MS" pitchFamily="66" charset="0"/>
              </a:rPr>
              <a:t/>
            </a:r>
            <a:br>
              <a:rPr lang="en-US" sz="2400" dirty="0" smtClean="0">
                <a:solidFill>
                  <a:srgbClr val="002060"/>
                </a:solidFill>
                <a:latin typeface="Comic Sans MS" pitchFamily="66" charset="0"/>
              </a:rPr>
            </a:br>
            <a:r>
              <a:rPr lang="en-US" sz="2400" dirty="0" smtClean="0">
                <a:solidFill>
                  <a:srgbClr val="002060"/>
                </a:solidFill>
                <a:latin typeface="Comic Sans MS" pitchFamily="66" charset="0"/>
              </a:rPr>
              <a:t>	</a:t>
            </a:r>
            <a:endParaRPr lang="en-US" sz="2400"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690370" y="561836"/>
            <a:ext cx="4547927" cy="1415742"/>
          </a:xfrm>
          <a:prstGeom prst="rect">
            <a:avLst/>
          </a:prstGeom>
        </p:spPr>
        <p:txBody>
          <a:bodyPr vert="horz" wrap="square" lIns="0" tIns="0" rIns="0" bIns="0" rtlCol="0">
            <a:spAutoFit/>
          </a:bodyPr>
          <a:lstStyle/>
          <a:p>
            <a:pPr marL="0" marR="0">
              <a:lnSpc>
                <a:spcPts val="2917"/>
              </a:lnSpc>
              <a:spcBef>
                <a:spcPts val="0"/>
              </a:spcBef>
              <a:spcAft>
                <a:spcPts val="0"/>
              </a:spcAft>
            </a:pPr>
            <a:r>
              <a:rPr sz="2800" dirty="0">
                <a:solidFill>
                  <a:srgbClr val="000000"/>
                </a:solidFill>
                <a:latin typeface="LIGTCD+ComicSansMS"/>
                <a:cs typeface="LIGTCD+ComicSansMS"/>
              </a:rPr>
              <a:t>Example 1:</a:t>
            </a:r>
          </a:p>
          <a:p>
            <a:pPr marL="914400" marR="0">
              <a:lnSpc>
                <a:spcPts val="2917"/>
              </a:lnSpc>
              <a:spcBef>
                <a:spcPts val="1112"/>
              </a:spcBef>
              <a:spcAft>
                <a:spcPts val="0"/>
              </a:spcAft>
            </a:pPr>
            <a:r>
              <a:rPr sz="2800" u="sng" dirty="0">
                <a:solidFill>
                  <a:srgbClr val="000000"/>
                </a:solidFill>
                <a:latin typeface="LIGTCD+ComicSansMS"/>
                <a:cs typeface="LIGTCD+ComicSansMS"/>
              </a:rPr>
              <a:t>if/else</a:t>
            </a:r>
            <a:r>
              <a:rPr sz="2800" u="sng" spc="133" dirty="0">
                <a:solidFill>
                  <a:srgbClr val="000000"/>
                </a:solidFill>
                <a:latin typeface="LIGTCD+ComicSansMS"/>
                <a:cs typeface="LIGTCD+ComicSansMS"/>
              </a:rPr>
              <a:t> </a:t>
            </a:r>
            <a:r>
              <a:rPr sz="2800" u="sng" dirty="0">
                <a:solidFill>
                  <a:srgbClr val="000000"/>
                </a:solidFill>
                <a:latin typeface="LIGTCD+ComicSansMS"/>
                <a:cs typeface="LIGTCD+ComicSansMS"/>
              </a:rPr>
              <a:t>statement:</a:t>
            </a:r>
          </a:p>
        </p:txBody>
      </p:sp>
      <p:sp>
        <p:nvSpPr>
          <p:cNvPr id="4" name="object 4"/>
          <p:cNvSpPr txBox="1"/>
          <p:nvPr/>
        </p:nvSpPr>
        <p:spPr>
          <a:xfrm>
            <a:off x="2604770" y="1927086"/>
            <a:ext cx="3098913" cy="1757372"/>
          </a:xfrm>
          <a:prstGeom prst="rect">
            <a:avLst/>
          </a:prstGeom>
        </p:spPr>
        <p:txBody>
          <a:bodyPr vert="horz" wrap="square" lIns="0" tIns="0" rIns="0" bIns="0" rtlCol="0">
            <a:spAutoFit/>
          </a:bodyPr>
          <a:lstStyle/>
          <a:p>
            <a:pPr marL="106679" marR="0">
              <a:lnSpc>
                <a:spcPts val="2917"/>
              </a:lnSpc>
              <a:spcBef>
                <a:spcPts val="0"/>
              </a:spcBef>
              <a:spcAft>
                <a:spcPts val="0"/>
              </a:spcAft>
            </a:pPr>
            <a:r>
              <a:rPr sz="2800" dirty="0">
                <a:solidFill>
                  <a:srgbClr val="000000"/>
                </a:solidFill>
                <a:latin typeface="LIGTCD+ComicSansMS"/>
                <a:cs typeface="LIGTCD+ComicSansMS"/>
              </a:rPr>
              <a:t>if (total &gt; 60)</a:t>
            </a:r>
          </a:p>
          <a:p>
            <a:pPr marL="914400" marR="0">
              <a:lnSpc>
                <a:spcPts val="2917"/>
              </a:lnSpc>
              <a:spcBef>
                <a:spcPts val="492"/>
              </a:spcBef>
              <a:spcAft>
                <a:spcPts val="0"/>
              </a:spcAft>
            </a:pPr>
            <a:r>
              <a:rPr sz="2800" dirty="0">
                <a:solidFill>
                  <a:srgbClr val="000000"/>
                </a:solidFill>
                <a:latin typeface="LIGTCD+ComicSansMS"/>
                <a:cs typeface="LIGTCD+ComicSansMS"/>
              </a:rPr>
              <a:t>grade = ‘P’</a:t>
            </a:r>
          </a:p>
          <a:p>
            <a:pPr marL="0" marR="0">
              <a:lnSpc>
                <a:spcPts val="2917"/>
              </a:lnSpc>
              <a:spcBef>
                <a:spcPts val="442"/>
              </a:spcBef>
              <a:spcAft>
                <a:spcPts val="0"/>
              </a:spcAft>
            </a:pPr>
            <a:r>
              <a:rPr sz="2800" dirty="0">
                <a:solidFill>
                  <a:srgbClr val="000000"/>
                </a:solidFill>
                <a:latin typeface="LIGTCD+ComicSansMS"/>
                <a:cs typeface="LIGTCD+ComicSansMS"/>
              </a:rPr>
              <a:t>else</a:t>
            </a:r>
          </a:p>
        </p:txBody>
      </p:sp>
      <p:sp>
        <p:nvSpPr>
          <p:cNvPr id="5" name="object 5"/>
          <p:cNvSpPr txBox="1"/>
          <p:nvPr/>
        </p:nvSpPr>
        <p:spPr>
          <a:xfrm>
            <a:off x="3519170" y="3207246"/>
            <a:ext cx="2321651" cy="903932"/>
          </a:xfrm>
          <a:prstGeom prst="rect">
            <a:avLst/>
          </a:prstGeom>
        </p:spPr>
        <p:txBody>
          <a:bodyPr vert="horz" wrap="square" lIns="0" tIns="0" rIns="0" bIns="0" rtlCol="0">
            <a:spAutoFit/>
          </a:bodyPr>
          <a:lstStyle/>
          <a:p>
            <a:pPr marL="0" marR="0">
              <a:lnSpc>
                <a:spcPts val="2917"/>
              </a:lnSpc>
              <a:spcBef>
                <a:spcPts val="0"/>
              </a:spcBef>
              <a:spcAft>
                <a:spcPts val="0"/>
              </a:spcAft>
            </a:pPr>
            <a:r>
              <a:rPr sz="2800" dirty="0">
                <a:solidFill>
                  <a:srgbClr val="000000"/>
                </a:solidFill>
                <a:latin typeface="LIGTCD+ComicSansMS"/>
                <a:cs typeface="LIGTCD+ComicSansMS"/>
              </a:rPr>
              <a:t>grade = ‘F’;</a:t>
            </a:r>
          </a:p>
        </p:txBody>
      </p:sp>
      <p:sp>
        <p:nvSpPr>
          <p:cNvPr id="6" name="object 6"/>
          <p:cNvSpPr txBox="1"/>
          <p:nvPr/>
        </p:nvSpPr>
        <p:spPr>
          <a:xfrm>
            <a:off x="2604770" y="4145776"/>
            <a:ext cx="4256995" cy="903932"/>
          </a:xfrm>
          <a:prstGeom prst="rect">
            <a:avLst/>
          </a:prstGeom>
        </p:spPr>
        <p:txBody>
          <a:bodyPr vert="horz" wrap="square" lIns="0" tIns="0" rIns="0" bIns="0" rtlCol="0">
            <a:spAutoFit/>
          </a:bodyPr>
          <a:lstStyle/>
          <a:p>
            <a:pPr marL="0" marR="0">
              <a:lnSpc>
                <a:spcPts val="2917"/>
              </a:lnSpc>
              <a:spcBef>
                <a:spcPts val="0"/>
              </a:spcBef>
              <a:spcAft>
                <a:spcPts val="0"/>
              </a:spcAft>
            </a:pPr>
            <a:r>
              <a:rPr sz="2800" u="sng" dirty="0">
                <a:solidFill>
                  <a:srgbClr val="000000"/>
                </a:solidFill>
                <a:latin typeface="LIGTCD+ComicSansMS"/>
                <a:cs typeface="LIGTCD+ComicSansMS"/>
              </a:rPr>
              <a:t>conditional</a:t>
            </a:r>
            <a:r>
              <a:rPr sz="2800" u="sng" spc="138" dirty="0">
                <a:solidFill>
                  <a:srgbClr val="000000"/>
                </a:solidFill>
                <a:latin typeface="LIGTCD+ComicSansMS"/>
                <a:cs typeface="LIGTCD+ComicSansMS"/>
              </a:rPr>
              <a:t> </a:t>
            </a:r>
            <a:r>
              <a:rPr sz="2800" u="sng" dirty="0">
                <a:solidFill>
                  <a:srgbClr val="000000"/>
                </a:solidFill>
                <a:latin typeface="LIGTCD+ComicSansMS"/>
                <a:cs typeface="LIGTCD+ComicSansMS"/>
              </a:rPr>
              <a:t>statement:</a:t>
            </a:r>
          </a:p>
        </p:txBody>
      </p:sp>
      <p:sp>
        <p:nvSpPr>
          <p:cNvPr id="7" name="object 7"/>
          <p:cNvSpPr txBox="1"/>
          <p:nvPr/>
        </p:nvSpPr>
        <p:spPr>
          <a:xfrm>
            <a:off x="2604770" y="4997946"/>
            <a:ext cx="6475904" cy="1373832"/>
          </a:xfrm>
          <a:prstGeom prst="rect">
            <a:avLst/>
          </a:prstGeom>
        </p:spPr>
        <p:txBody>
          <a:bodyPr vert="horz" wrap="square" lIns="0" tIns="0" rIns="0" bIns="0" rtlCol="0">
            <a:spAutoFit/>
          </a:bodyPr>
          <a:lstStyle/>
          <a:p>
            <a:pPr marL="0" marR="0">
              <a:lnSpc>
                <a:spcPts val="2917"/>
              </a:lnSpc>
              <a:spcBef>
                <a:spcPts val="0"/>
              </a:spcBef>
              <a:spcAft>
                <a:spcPts val="0"/>
              </a:spcAft>
            </a:pPr>
            <a:r>
              <a:rPr sz="2800" dirty="0">
                <a:solidFill>
                  <a:srgbClr val="000000"/>
                </a:solidFill>
                <a:latin typeface="LIGTCD+ComicSansMS"/>
                <a:cs typeface="LIGTCD+ComicSansMS"/>
              </a:rPr>
              <a:t>total &gt; 60 ? grade = ‘P’: grade = ‘F’;</a:t>
            </a:r>
          </a:p>
          <a:p>
            <a:pPr marL="2743200" marR="0">
              <a:lnSpc>
                <a:spcPts val="2917"/>
              </a:lnSpc>
              <a:spcBef>
                <a:spcPts val="782"/>
              </a:spcBef>
              <a:spcAft>
                <a:spcPts val="0"/>
              </a:spcAft>
            </a:pPr>
            <a:r>
              <a:rPr sz="2800" dirty="0">
                <a:solidFill>
                  <a:srgbClr val="000000"/>
                </a:solidFill>
                <a:latin typeface="LIGTCD+ComicSansMS"/>
                <a:cs typeface="LIGTCD+ComicSansMS"/>
              </a:rPr>
              <a:t>OR</a:t>
            </a:r>
          </a:p>
        </p:txBody>
      </p:sp>
      <p:sp>
        <p:nvSpPr>
          <p:cNvPr id="8" name="object 8"/>
          <p:cNvSpPr txBox="1"/>
          <p:nvPr/>
        </p:nvSpPr>
        <p:spPr>
          <a:xfrm>
            <a:off x="2711450" y="5936476"/>
            <a:ext cx="4936654" cy="903932"/>
          </a:xfrm>
          <a:prstGeom prst="rect">
            <a:avLst/>
          </a:prstGeom>
        </p:spPr>
        <p:txBody>
          <a:bodyPr vert="horz" wrap="square" lIns="0" tIns="0" rIns="0" bIns="0" rtlCol="0">
            <a:spAutoFit/>
          </a:bodyPr>
          <a:lstStyle/>
          <a:p>
            <a:pPr marL="0" marR="0">
              <a:lnSpc>
                <a:spcPts val="2917"/>
              </a:lnSpc>
              <a:spcBef>
                <a:spcPts val="0"/>
              </a:spcBef>
              <a:spcAft>
                <a:spcPts val="0"/>
              </a:spcAft>
            </a:pPr>
            <a:r>
              <a:rPr sz="2800" dirty="0">
                <a:solidFill>
                  <a:srgbClr val="000000"/>
                </a:solidFill>
                <a:latin typeface="LIGTCD+ComicSansMS"/>
                <a:cs typeface="LIGTCD+ComicSansMS"/>
              </a:rPr>
              <a:t>grade = total &gt; 60 ? ‘P’: ‘F’;</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461769" y="333236"/>
            <a:ext cx="4874319" cy="2439362"/>
          </a:xfrm>
          <a:prstGeom prst="rect">
            <a:avLst/>
          </a:prstGeom>
        </p:spPr>
        <p:txBody>
          <a:bodyPr vert="horz" wrap="square" lIns="0" tIns="0" rIns="0" bIns="0" rtlCol="0">
            <a:spAutoFit/>
          </a:bodyPr>
          <a:lstStyle/>
          <a:p>
            <a:pPr marL="2437129" marR="0">
              <a:lnSpc>
                <a:spcPts val="2917"/>
              </a:lnSpc>
              <a:spcBef>
                <a:spcPts val="0"/>
              </a:spcBef>
              <a:spcAft>
                <a:spcPts val="0"/>
              </a:spcAft>
            </a:pPr>
            <a:r>
              <a:rPr sz="2800" dirty="0">
                <a:solidFill>
                  <a:srgbClr val="000000"/>
                </a:solidFill>
                <a:latin typeface="LIGTCD+ComicSansMS"/>
                <a:cs typeface="LIGTCD+ComicSansMS"/>
              </a:rPr>
              <a:t>Example 2:</a:t>
            </a:r>
          </a:p>
          <a:p>
            <a:pPr marL="0" marR="0">
              <a:lnSpc>
                <a:spcPts val="2917"/>
              </a:lnSpc>
              <a:spcBef>
                <a:spcPts val="1492"/>
              </a:spcBef>
              <a:spcAft>
                <a:spcPts val="0"/>
              </a:spcAft>
            </a:pPr>
            <a:r>
              <a:rPr sz="2800" u="sng" dirty="0">
                <a:solidFill>
                  <a:srgbClr val="000000"/>
                </a:solidFill>
                <a:latin typeface="LIGTCD+ComicSansMS"/>
                <a:cs typeface="LIGTCD+ComicSansMS"/>
              </a:rPr>
              <a:t>if/else</a:t>
            </a:r>
            <a:r>
              <a:rPr sz="2800" u="sng" spc="133" dirty="0">
                <a:solidFill>
                  <a:srgbClr val="000000"/>
                </a:solidFill>
                <a:latin typeface="LIGTCD+ComicSansMS"/>
                <a:cs typeface="LIGTCD+ComicSansMS"/>
              </a:rPr>
              <a:t> </a:t>
            </a:r>
            <a:r>
              <a:rPr sz="2800" u="sng" dirty="0">
                <a:solidFill>
                  <a:srgbClr val="000000"/>
                </a:solidFill>
                <a:latin typeface="LIGTCD+ComicSansMS"/>
                <a:cs typeface="LIGTCD+ComicSansMS"/>
              </a:rPr>
              <a:t>statement:</a:t>
            </a:r>
          </a:p>
          <a:p>
            <a:pPr marL="0" marR="0">
              <a:lnSpc>
                <a:spcPts val="2917"/>
              </a:lnSpc>
              <a:spcBef>
                <a:spcPts val="1402"/>
              </a:spcBef>
              <a:spcAft>
                <a:spcPts val="0"/>
              </a:spcAft>
            </a:pPr>
            <a:r>
              <a:rPr sz="2800" dirty="0">
                <a:solidFill>
                  <a:srgbClr val="000000"/>
                </a:solidFill>
                <a:latin typeface="LIGTCD+ComicSansMS"/>
                <a:cs typeface="LIGTCD+ComicSansMS"/>
              </a:rPr>
              <a:t>if (total &gt; 60)</a:t>
            </a:r>
          </a:p>
          <a:p>
            <a:pPr marL="914400" marR="0">
              <a:lnSpc>
                <a:spcPts val="2917"/>
              </a:lnSpc>
              <a:spcBef>
                <a:spcPts val="492"/>
              </a:spcBef>
              <a:spcAft>
                <a:spcPts val="0"/>
              </a:spcAft>
            </a:pPr>
            <a:r>
              <a:rPr sz="2800" dirty="0">
                <a:solidFill>
                  <a:srgbClr val="000000"/>
                </a:solidFill>
                <a:latin typeface="LIGTCD+ComicSansMS"/>
                <a:cs typeface="LIGTCD+ComicSansMS"/>
              </a:rPr>
              <a:t>printf(“Passed!!\n”);</a:t>
            </a:r>
          </a:p>
        </p:txBody>
      </p:sp>
      <p:sp>
        <p:nvSpPr>
          <p:cNvPr id="4" name="object 4"/>
          <p:cNvSpPr txBox="1"/>
          <p:nvPr/>
        </p:nvSpPr>
        <p:spPr>
          <a:xfrm>
            <a:off x="1461769" y="2295386"/>
            <a:ext cx="1193551" cy="903932"/>
          </a:xfrm>
          <a:prstGeom prst="rect">
            <a:avLst/>
          </a:prstGeom>
        </p:spPr>
        <p:txBody>
          <a:bodyPr vert="horz" wrap="square" lIns="0" tIns="0" rIns="0" bIns="0" rtlCol="0">
            <a:spAutoFit/>
          </a:bodyPr>
          <a:lstStyle/>
          <a:p>
            <a:pPr marL="0" marR="0">
              <a:lnSpc>
                <a:spcPts val="2917"/>
              </a:lnSpc>
              <a:spcBef>
                <a:spcPts val="0"/>
              </a:spcBef>
              <a:spcAft>
                <a:spcPts val="0"/>
              </a:spcAft>
            </a:pPr>
            <a:r>
              <a:rPr sz="2800" dirty="0">
                <a:solidFill>
                  <a:srgbClr val="000000"/>
                </a:solidFill>
                <a:latin typeface="LIGTCD+ComicSansMS"/>
                <a:cs typeface="LIGTCD+ComicSansMS"/>
              </a:rPr>
              <a:t>else</a:t>
            </a:r>
          </a:p>
        </p:txBody>
      </p:sp>
      <p:sp>
        <p:nvSpPr>
          <p:cNvPr id="5" name="object 5"/>
          <p:cNvSpPr txBox="1"/>
          <p:nvPr/>
        </p:nvSpPr>
        <p:spPr>
          <a:xfrm>
            <a:off x="2376170" y="2720836"/>
            <a:ext cx="3724423" cy="903932"/>
          </a:xfrm>
          <a:prstGeom prst="rect">
            <a:avLst/>
          </a:prstGeom>
        </p:spPr>
        <p:txBody>
          <a:bodyPr vert="horz" wrap="square" lIns="0" tIns="0" rIns="0" bIns="0" rtlCol="0">
            <a:spAutoFit/>
          </a:bodyPr>
          <a:lstStyle/>
          <a:p>
            <a:pPr marL="0" marR="0">
              <a:lnSpc>
                <a:spcPts val="2917"/>
              </a:lnSpc>
              <a:spcBef>
                <a:spcPts val="0"/>
              </a:spcBef>
              <a:spcAft>
                <a:spcPts val="0"/>
              </a:spcAft>
            </a:pPr>
            <a:r>
              <a:rPr sz="2800" dirty="0">
                <a:solidFill>
                  <a:srgbClr val="000000"/>
                </a:solidFill>
                <a:latin typeface="LIGTCD+ComicSansMS"/>
                <a:cs typeface="LIGTCD+ComicSansMS"/>
              </a:rPr>
              <a:t>printf(“Failed!!\n”);</a:t>
            </a:r>
          </a:p>
        </p:txBody>
      </p:sp>
      <p:sp>
        <p:nvSpPr>
          <p:cNvPr id="6" name="object 6"/>
          <p:cNvSpPr txBox="1"/>
          <p:nvPr/>
        </p:nvSpPr>
        <p:spPr>
          <a:xfrm>
            <a:off x="1461769" y="3574276"/>
            <a:ext cx="4378450" cy="903932"/>
          </a:xfrm>
          <a:prstGeom prst="rect">
            <a:avLst/>
          </a:prstGeom>
        </p:spPr>
        <p:txBody>
          <a:bodyPr vert="horz" wrap="square" lIns="0" tIns="0" rIns="0" bIns="0" rtlCol="0">
            <a:spAutoFit/>
          </a:bodyPr>
          <a:lstStyle/>
          <a:p>
            <a:pPr marL="0" marR="0">
              <a:lnSpc>
                <a:spcPts val="2917"/>
              </a:lnSpc>
              <a:spcBef>
                <a:spcPts val="0"/>
              </a:spcBef>
              <a:spcAft>
                <a:spcPts val="0"/>
              </a:spcAft>
            </a:pPr>
            <a:r>
              <a:rPr sz="2800" u="sng" dirty="0">
                <a:solidFill>
                  <a:srgbClr val="000000"/>
                </a:solidFill>
                <a:latin typeface="LIGTCD+ComicSansMS"/>
                <a:cs typeface="LIGTCD+ComicSansMS"/>
              </a:rPr>
              <a:t>Conditional</a:t>
            </a:r>
            <a:r>
              <a:rPr sz="2800" u="sng" spc="139" dirty="0">
                <a:solidFill>
                  <a:srgbClr val="000000"/>
                </a:solidFill>
                <a:latin typeface="LIGTCD+ComicSansMS"/>
                <a:cs typeface="LIGTCD+ComicSansMS"/>
              </a:rPr>
              <a:t> </a:t>
            </a:r>
            <a:r>
              <a:rPr sz="2800" u="sng" dirty="0">
                <a:solidFill>
                  <a:srgbClr val="000000"/>
                </a:solidFill>
                <a:latin typeface="LIGTCD+ComicSansMS"/>
                <a:cs typeface="LIGTCD+ComicSansMS"/>
              </a:rPr>
              <a:t>Statement:</a:t>
            </a:r>
          </a:p>
        </p:txBody>
      </p:sp>
      <p:sp>
        <p:nvSpPr>
          <p:cNvPr id="7" name="object 7"/>
          <p:cNvSpPr txBox="1"/>
          <p:nvPr/>
        </p:nvSpPr>
        <p:spPr>
          <a:xfrm>
            <a:off x="1461769" y="4427716"/>
            <a:ext cx="8632244" cy="903932"/>
          </a:xfrm>
          <a:prstGeom prst="rect">
            <a:avLst/>
          </a:prstGeom>
        </p:spPr>
        <p:txBody>
          <a:bodyPr vert="horz" wrap="square" lIns="0" tIns="0" rIns="0" bIns="0" rtlCol="0">
            <a:spAutoFit/>
          </a:bodyPr>
          <a:lstStyle/>
          <a:p>
            <a:pPr marL="0" marR="0">
              <a:lnSpc>
                <a:spcPts val="2917"/>
              </a:lnSpc>
              <a:spcBef>
                <a:spcPts val="0"/>
              </a:spcBef>
              <a:spcAft>
                <a:spcPts val="0"/>
              </a:spcAft>
            </a:pPr>
            <a:r>
              <a:rPr sz="2800" dirty="0">
                <a:solidFill>
                  <a:srgbClr val="000000"/>
                </a:solidFill>
                <a:latin typeface="LIGTCD+ComicSansMS"/>
                <a:cs typeface="LIGTCD+ComicSansMS"/>
              </a:rPr>
              <a:t>printf(“%s!!\n”, total &gt; 60? “Passed”:“Failed”);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533400"/>
            <a:ext cx="7938868" cy="6019800"/>
          </a:xfrm>
        </p:spPr>
        <p:txBody>
          <a:bodyPr>
            <a:normAutofit fontScale="90000"/>
          </a:bodyPr>
          <a:lstStyle/>
          <a:p>
            <a:r>
              <a:rPr lang="en-US" sz="2200" cap="none" dirty="0" smtClean="0">
                <a:solidFill>
                  <a:srgbClr val="7030A0"/>
                </a:solidFill>
                <a:latin typeface="Arial Rounded MT Bold" pitchFamily="34" charset="0"/>
              </a:rPr>
              <a:t>7 . BITWISE OPERATORS</a:t>
            </a:r>
            <a:r>
              <a:rPr lang="en-US" sz="2800" cap="none" dirty="0" smtClean="0">
                <a:solidFill>
                  <a:schemeClr val="tx1"/>
                </a:solidFill>
                <a:latin typeface="Arial Rounded MT Bold" pitchFamily="34" charset="0"/>
              </a:rPr>
              <a:t/>
            </a:r>
            <a:br>
              <a:rPr lang="en-US" sz="2800" cap="none" dirty="0" smtClean="0">
                <a:solidFill>
                  <a:schemeClr val="tx1"/>
                </a:solidFill>
                <a:latin typeface="Arial Rounded MT Bold" pitchFamily="34" charset="0"/>
              </a:rPr>
            </a:br>
            <a:r>
              <a:rPr lang="en-US" sz="1200" cap="none" dirty="0" smtClean="0">
                <a:latin typeface="Arial Rounded MT Bold" pitchFamily="34" charset="0"/>
              </a:rPr>
              <a:t/>
            </a:r>
            <a:br>
              <a:rPr lang="en-US" sz="1200" cap="none" dirty="0" smtClean="0">
                <a:latin typeface="Arial Rounded MT Bold" pitchFamily="34" charset="0"/>
              </a:rPr>
            </a:br>
            <a:r>
              <a:rPr lang="en-US" sz="2000" cap="none" dirty="0" smtClean="0">
                <a:solidFill>
                  <a:srgbClr val="FF0000"/>
                </a:solidFill>
                <a:latin typeface="Arial Rounded MT Bold" pitchFamily="34" charset="0"/>
              </a:rPr>
              <a:t>C has a distinction of supporting special operators known as bitwise operators for manipulation of data at bit level. These operators are used for testing the bits, or shifting them right or left. Bitwise operators may not be applied to float or double. </a:t>
            </a:r>
            <a:br>
              <a:rPr lang="en-US" sz="2000" cap="none" dirty="0" smtClean="0">
                <a:solidFill>
                  <a:srgbClr val="FF0000"/>
                </a:solidFill>
                <a:latin typeface="Arial Rounded MT Bold" pitchFamily="34" charset="0"/>
              </a:rPr>
            </a:br>
            <a:r>
              <a:rPr lang="en-US" sz="2000" cap="none" dirty="0" smtClean="0">
                <a:solidFill>
                  <a:srgbClr val="FF0000"/>
                </a:solidFill>
                <a:latin typeface="Arial Rounded MT Bold" pitchFamily="34" charset="0"/>
              </a:rPr>
              <a:t> </a:t>
            </a:r>
            <a:br>
              <a:rPr lang="en-US" sz="2000" cap="none" dirty="0" smtClean="0">
                <a:solidFill>
                  <a:srgbClr val="FF0000"/>
                </a:solidFill>
                <a:latin typeface="Arial Rounded MT Bold" pitchFamily="34" charset="0"/>
              </a:rPr>
            </a:br>
            <a:r>
              <a:rPr lang="en-US" sz="2000" cap="none" dirty="0" smtClean="0">
                <a:solidFill>
                  <a:srgbClr val="00B0F0"/>
                </a:solidFill>
                <a:latin typeface="Arial Rounded MT Bold" pitchFamily="34" charset="0"/>
              </a:rPr>
              <a:t>                                                    Bitwise Operators</a:t>
            </a:r>
            <a:r>
              <a:rPr lang="en-US" sz="2000" cap="none" dirty="0" smtClean="0">
                <a:solidFill>
                  <a:srgbClr val="FF0000"/>
                </a:solidFill>
                <a:latin typeface="Arial Rounded MT Bold" pitchFamily="34" charset="0"/>
              </a:rPr>
              <a:t/>
            </a:r>
            <a:br>
              <a:rPr lang="en-US" sz="2000" cap="none" dirty="0" smtClean="0">
                <a:solidFill>
                  <a:srgbClr val="FF0000"/>
                </a:solidFill>
                <a:latin typeface="Arial Rounded MT Bold" pitchFamily="34" charset="0"/>
              </a:rPr>
            </a:br>
            <a:r>
              <a:rPr lang="en-US" sz="2000" cap="none" dirty="0" smtClean="0">
                <a:solidFill>
                  <a:srgbClr val="FF0000"/>
                </a:solidFill>
                <a:latin typeface="Arial Rounded MT Bold" pitchFamily="34" charset="0"/>
              </a:rPr>
              <a:t> </a:t>
            </a:r>
            <a:br>
              <a:rPr lang="en-US" sz="2000" cap="none" dirty="0" smtClean="0">
                <a:solidFill>
                  <a:srgbClr val="FF0000"/>
                </a:solidFill>
                <a:latin typeface="Arial Rounded MT Bold" pitchFamily="34" charset="0"/>
              </a:rPr>
            </a:br>
            <a:r>
              <a:rPr lang="en-US" sz="2000" cap="none" dirty="0" smtClean="0">
                <a:solidFill>
                  <a:srgbClr val="FF0000"/>
                </a:solidFill>
                <a:latin typeface="Arial Rounded MT Bold" pitchFamily="34" charset="0"/>
              </a:rPr>
              <a:t/>
            </a:r>
            <a:br>
              <a:rPr lang="en-US" sz="2000" cap="none" dirty="0" smtClean="0">
                <a:solidFill>
                  <a:srgbClr val="FF0000"/>
                </a:solidFill>
                <a:latin typeface="Arial Rounded MT Bold" pitchFamily="34" charset="0"/>
              </a:rPr>
            </a:br>
            <a:r>
              <a:rPr lang="en-US" sz="2000" cap="none" dirty="0" smtClean="0">
                <a:solidFill>
                  <a:srgbClr val="FF0000"/>
                </a:solidFill>
                <a:latin typeface="Arial Rounded MT Bold" pitchFamily="34" charset="0"/>
              </a:rPr>
              <a:t>		Operator		Meaning</a:t>
            </a:r>
            <a:br>
              <a:rPr lang="en-US" sz="2000" cap="none" dirty="0" smtClean="0">
                <a:solidFill>
                  <a:srgbClr val="FF0000"/>
                </a:solidFill>
                <a:latin typeface="Arial Rounded MT Bold" pitchFamily="34" charset="0"/>
              </a:rPr>
            </a:br>
            <a:r>
              <a:rPr lang="en-US" sz="2000" cap="none" dirty="0" smtClean="0">
                <a:solidFill>
                  <a:srgbClr val="FF0000"/>
                </a:solidFill>
                <a:latin typeface="Arial Rounded MT Bold" pitchFamily="34" charset="0"/>
              </a:rPr>
              <a:t>			</a:t>
            </a:r>
            <a:br>
              <a:rPr lang="en-US" sz="2000" cap="none" dirty="0" smtClean="0">
                <a:solidFill>
                  <a:srgbClr val="FF0000"/>
                </a:solidFill>
                <a:latin typeface="Arial Rounded MT Bold" pitchFamily="34" charset="0"/>
              </a:rPr>
            </a:br>
            <a:r>
              <a:rPr lang="en-US" sz="2000" cap="none" dirty="0" smtClean="0">
                <a:solidFill>
                  <a:srgbClr val="FF0000"/>
                </a:solidFill>
                <a:latin typeface="Arial Rounded MT Bold" pitchFamily="34" charset="0"/>
              </a:rPr>
              <a:t>		</a:t>
            </a:r>
            <a:r>
              <a:rPr lang="en-US" sz="2000" cap="none" dirty="0" smtClean="0">
                <a:solidFill>
                  <a:srgbClr val="002060"/>
                </a:solidFill>
                <a:latin typeface="Arial Rounded MT Bold" pitchFamily="34" charset="0"/>
              </a:rPr>
              <a:t>     &amp;			bitwise AND</a:t>
            </a:r>
            <a:br>
              <a:rPr lang="en-US" sz="2000" cap="none" dirty="0" smtClean="0">
                <a:solidFill>
                  <a:srgbClr val="002060"/>
                </a:solidFill>
                <a:latin typeface="Arial Rounded MT Bold" pitchFamily="34" charset="0"/>
              </a:rPr>
            </a:br>
            <a:r>
              <a:rPr lang="en-US" sz="2000" cap="none" dirty="0" smtClean="0">
                <a:solidFill>
                  <a:srgbClr val="002060"/>
                </a:solidFill>
                <a:latin typeface="Arial Rounded MT Bold" pitchFamily="34" charset="0"/>
              </a:rPr>
              <a:t>		     |			bitwise OR</a:t>
            </a:r>
            <a:br>
              <a:rPr lang="en-US" sz="2000" cap="none" dirty="0" smtClean="0">
                <a:solidFill>
                  <a:srgbClr val="002060"/>
                </a:solidFill>
                <a:latin typeface="Arial Rounded MT Bold" pitchFamily="34" charset="0"/>
              </a:rPr>
            </a:br>
            <a:r>
              <a:rPr lang="en-US" sz="2000" cap="none" dirty="0" smtClean="0">
                <a:solidFill>
                  <a:srgbClr val="002060"/>
                </a:solidFill>
                <a:latin typeface="Arial Rounded MT Bold" pitchFamily="34" charset="0"/>
              </a:rPr>
              <a:t>		     ^			Bitwise exclusive OR</a:t>
            </a:r>
            <a:br>
              <a:rPr lang="en-US" sz="2000" cap="none" dirty="0" smtClean="0">
                <a:solidFill>
                  <a:srgbClr val="002060"/>
                </a:solidFill>
                <a:latin typeface="Arial Rounded MT Bold" pitchFamily="34" charset="0"/>
              </a:rPr>
            </a:br>
            <a:r>
              <a:rPr lang="en-US" sz="2000" cap="none" dirty="0" smtClean="0">
                <a:solidFill>
                  <a:srgbClr val="002060"/>
                </a:solidFill>
                <a:latin typeface="Arial Rounded MT Bold" pitchFamily="34" charset="0"/>
              </a:rPr>
              <a:t>		    &lt;&lt;			shift left</a:t>
            </a:r>
            <a:br>
              <a:rPr lang="en-US" sz="2000" cap="none" dirty="0" smtClean="0">
                <a:solidFill>
                  <a:srgbClr val="002060"/>
                </a:solidFill>
                <a:latin typeface="Arial Rounded MT Bold" pitchFamily="34" charset="0"/>
              </a:rPr>
            </a:br>
            <a:r>
              <a:rPr lang="en-US" sz="2000" cap="none" dirty="0" smtClean="0">
                <a:solidFill>
                  <a:srgbClr val="002060"/>
                </a:solidFill>
                <a:latin typeface="Arial Rounded MT Bold" pitchFamily="34" charset="0"/>
              </a:rPr>
              <a:t>		    &gt;&gt;			shift right</a:t>
            </a:r>
            <a:br>
              <a:rPr lang="en-US" sz="2000" cap="none" dirty="0" smtClean="0">
                <a:solidFill>
                  <a:srgbClr val="002060"/>
                </a:solidFill>
                <a:latin typeface="Arial Rounded MT Bold" pitchFamily="34" charset="0"/>
              </a:rPr>
            </a:br>
            <a:r>
              <a:rPr lang="en-US" sz="2000" cap="none" dirty="0" smtClean="0">
                <a:solidFill>
                  <a:srgbClr val="002060"/>
                </a:solidFill>
                <a:latin typeface="Arial Rounded MT Bold" pitchFamily="34" charset="0"/>
              </a:rPr>
              <a:t>		    ~			One’s complement </a:t>
            </a:r>
            <a:r>
              <a:rPr lang="en-US" sz="1800" dirty="0" smtClean="0">
                <a:solidFill>
                  <a:srgbClr val="FF0000"/>
                </a:solidFill>
              </a:rPr>
              <a:t/>
            </a:r>
            <a:br>
              <a:rPr lang="en-US" sz="1800" dirty="0" smtClean="0">
                <a:solidFill>
                  <a:srgbClr val="FF0000"/>
                </a:solidFill>
              </a:rPr>
            </a:br>
            <a:r>
              <a:rPr lang="en-US" sz="1800" dirty="0" smtClean="0">
                <a:solidFill>
                  <a:srgbClr val="FF0000"/>
                </a:solidFill>
              </a:rPr>
              <a:t> </a:t>
            </a:r>
            <a:br>
              <a:rPr lang="en-US" sz="1800" dirty="0" smtClean="0">
                <a:solidFill>
                  <a:srgbClr val="FF0000"/>
                </a:solidFill>
              </a:rPr>
            </a:br>
            <a:endParaRPr lang="en-US" sz="1800"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685800"/>
            <a:ext cx="7938868" cy="5257800"/>
          </a:xfrm>
        </p:spPr>
        <p:txBody>
          <a:bodyPr>
            <a:normAutofit/>
          </a:bodyPr>
          <a:lstStyle/>
          <a:p>
            <a:r>
              <a:rPr lang="en-US" sz="2000" cap="none" dirty="0" smtClean="0">
                <a:solidFill>
                  <a:srgbClr val="FF0000"/>
                </a:solidFill>
                <a:latin typeface="Arial Rounded MT Bold" pitchFamily="34" charset="0"/>
              </a:rPr>
              <a:t>8 . SPECIAL OPERATORS</a:t>
            </a:r>
            <a:r>
              <a:rPr lang="en-US" sz="2000" cap="none" dirty="0" smtClean="0">
                <a:solidFill>
                  <a:srgbClr val="7030A0"/>
                </a:solidFill>
                <a:latin typeface="Arial Rounded MT Bold" pitchFamily="34" charset="0"/>
              </a:rPr>
              <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C supports some special operators of interest such as comma operator, </a:t>
            </a:r>
            <a:r>
              <a:rPr lang="en-US" sz="2000" cap="none" dirty="0" err="1" smtClean="0">
                <a:solidFill>
                  <a:srgbClr val="7030A0"/>
                </a:solidFill>
                <a:latin typeface="Arial Rounded MT Bold" pitchFamily="34" charset="0"/>
              </a:rPr>
              <a:t>sizeof</a:t>
            </a:r>
            <a:r>
              <a:rPr lang="en-US" sz="2000" cap="none" dirty="0" smtClean="0">
                <a:solidFill>
                  <a:srgbClr val="7030A0"/>
                </a:solidFill>
                <a:latin typeface="Arial Rounded MT Bold" pitchFamily="34" charset="0"/>
              </a:rPr>
              <a:t> operator, pointer operators (&amp; and *) and member selection operators (.and -&gt;) and preprocessor operators  (# and ##). </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a:r>
            <a:br>
              <a:rPr lang="en-US" sz="2000" cap="none" dirty="0" smtClean="0">
                <a:solidFill>
                  <a:srgbClr val="7030A0"/>
                </a:solidFill>
                <a:latin typeface="Arial Rounded MT Bold" pitchFamily="34" charset="0"/>
              </a:rPr>
            </a:br>
            <a:r>
              <a:rPr lang="en-US" sz="2000" cap="none" dirty="0" smtClean="0">
                <a:solidFill>
                  <a:srgbClr val="FF0000"/>
                </a:solidFill>
                <a:latin typeface="Arial Rounded MT Bold" pitchFamily="34" charset="0"/>
              </a:rPr>
              <a:t>The Comma Operator</a:t>
            </a:r>
            <a:r>
              <a:rPr lang="en-US" sz="2000" cap="none" dirty="0" smtClean="0">
                <a:solidFill>
                  <a:srgbClr val="7030A0"/>
                </a:solidFill>
                <a:latin typeface="Arial Rounded MT Bold" pitchFamily="34" charset="0"/>
              </a:rPr>
              <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The comma operator can be used to link the related expressions together. A comma-linked list of expressions are evaluated left to right and the value of right-most expression is the value of the combined expression. </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a:r>
            <a:br>
              <a:rPr lang="en-US" sz="2000" cap="none" dirty="0" smtClean="0">
                <a:solidFill>
                  <a:srgbClr val="7030A0"/>
                </a:solidFill>
                <a:latin typeface="Arial Rounded MT Bold" pitchFamily="34" charset="0"/>
              </a:rPr>
            </a:br>
            <a:r>
              <a:rPr lang="en-US" sz="2000" cap="none" dirty="0" smtClean="0">
                <a:solidFill>
                  <a:srgbClr val="FF0000"/>
                </a:solidFill>
                <a:latin typeface="Arial Rounded MT Bold" pitchFamily="34" charset="0"/>
              </a:rPr>
              <a:t>Example:</a:t>
            </a:r>
            <a:r>
              <a:rPr lang="en-US" sz="2000" cap="none" dirty="0" smtClean="0">
                <a:solidFill>
                  <a:srgbClr val="7030A0"/>
                </a:solidFill>
                <a:latin typeface="Arial Rounded MT Bold" pitchFamily="34" charset="0"/>
              </a:rPr>
              <a:t>			</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value = (x = 10, y = 5, </a:t>
            </a:r>
            <a:r>
              <a:rPr lang="en-US" sz="2000" cap="none" dirty="0" err="1" smtClean="0">
                <a:solidFill>
                  <a:srgbClr val="7030A0"/>
                </a:solidFill>
                <a:latin typeface="Arial Rounded MT Bold" pitchFamily="34" charset="0"/>
              </a:rPr>
              <a:t>x+y</a:t>
            </a:r>
            <a:r>
              <a:rPr lang="en-US" sz="2000" cap="none" dirty="0" smtClean="0">
                <a:solidFill>
                  <a:srgbClr val="7030A0"/>
                </a:solidFill>
                <a:latin typeface="Arial Rounded MT Bold" pitchFamily="34" charset="0"/>
              </a:rPr>
              <a:t>);</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For (n=1, m = 10; n&lt;=m; n ++, m ++)</a:t>
            </a:r>
            <a:r>
              <a:rPr lang="en-US" sz="1800" cap="none" dirty="0" smtClean="0">
                <a:solidFill>
                  <a:srgbClr val="7030A0"/>
                </a:solidFill>
                <a:latin typeface="Arial Rounded MT Bold" pitchFamily="34" charset="0"/>
              </a:rPr>
              <a:t/>
            </a:r>
            <a:br>
              <a:rPr lang="en-US" sz="1800" cap="none" dirty="0" smtClean="0">
                <a:solidFill>
                  <a:srgbClr val="7030A0"/>
                </a:solidFill>
                <a:latin typeface="Arial Rounded MT Bold" pitchFamily="34" charset="0"/>
              </a:rPr>
            </a:br>
            <a:r>
              <a:rPr lang="en-US" sz="1800" dirty="0" smtClean="0">
                <a:solidFill>
                  <a:srgbClr val="FF0000"/>
                </a:solidFill>
              </a:rPr>
              <a:t/>
            </a:r>
            <a:br>
              <a:rPr lang="en-US" sz="1800" dirty="0" smtClean="0">
                <a:solidFill>
                  <a:srgbClr val="FF0000"/>
                </a:solidFill>
              </a:rPr>
            </a:br>
            <a:endParaRPr lang="en-US" sz="1800" dirty="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52400"/>
            <a:ext cx="7938868" cy="4419600"/>
          </a:xfrm>
        </p:spPr>
        <p:txBody>
          <a:bodyPr>
            <a:normAutofit fontScale="90000"/>
          </a:bodyPr>
          <a:lstStyle/>
          <a:p>
            <a:r>
              <a:rPr lang="en-US" sz="1800" cap="none" dirty="0" smtClean="0">
                <a:solidFill>
                  <a:srgbClr val="7030A0"/>
                </a:solidFill>
                <a:latin typeface="Arial Rounded MT Bold" pitchFamily="34" charset="0"/>
              </a:rPr>
              <a:t/>
            </a:r>
            <a:br>
              <a:rPr lang="en-US" sz="1800" cap="none" dirty="0" smtClean="0">
                <a:solidFill>
                  <a:srgbClr val="7030A0"/>
                </a:solidFill>
                <a:latin typeface="Arial Rounded MT Bold" pitchFamily="34" charset="0"/>
              </a:rPr>
            </a:br>
            <a:r>
              <a:rPr lang="en-US" sz="2000" cap="none" dirty="0" smtClean="0">
                <a:solidFill>
                  <a:srgbClr val="FF0000"/>
                </a:solidFill>
                <a:latin typeface="Arial Rounded MT Bold" pitchFamily="34" charset="0"/>
              </a:rPr>
              <a:t>The </a:t>
            </a:r>
            <a:r>
              <a:rPr lang="en-US" sz="2000" cap="none" dirty="0" err="1" smtClean="0">
                <a:solidFill>
                  <a:srgbClr val="FF0000"/>
                </a:solidFill>
                <a:latin typeface="Arial Rounded MT Bold" pitchFamily="34" charset="0"/>
              </a:rPr>
              <a:t>sizeof</a:t>
            </a:r>
            <a:r>
              <a:rPr lang="en-US" sz="2000" cap="none" dirty="0" smtClean="0">
                <a:solidFill>
                  <a:srgbClr val="FF0000"/>
                </a:solidFill>
                <a:latin typeface="Arial Rounded MT Bold" pitchFamily="34" charset="0"/>
              </a:rPr>
              <a:t> Operator</a:t>
            </a:r>
            <a:r>
              <a:rPr lang="en-US" sz="2000" cap="none" dirty="0" smtClean="0">
                <a:solidFill>
                  <a:srgbClr val="7030A0"/>
                </a:solidFill>
                <a:latin typeface="Arial Rounded MT Bold" pitchFamily="34" charset="0"/>
              </a:rPr>
              <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The </a:t>
            </a:r>
            <a:r>
              <a:rPr lang="en-US" sz="2000" cap="none" dirty="0" err="1" smtClean="0">
                <a:solidFill>
                  <a:srgbClr val="7030A0"/>
                </a:solidFill>
                <a:latin typeface="Arial Rounded MT Bold" pitchFamily="34" charset="0"/>
              </a:rPr>
              <a:t>sizeof</a:t>
            </a:r>
            <a:r>
              <a:rPr lang="en-US" sz="2000" cap="none" dirty="0" smtClean="0">
                <a:solidFill>
                  <a:srgbClr val="7030A0"/>
                </a:solidFill>
                <a:latin typeface="Arial Rounded MT Bold" pitchFamily="34" charset="0"/>
              </a:rPr>
              <a:t> is a compile time operator and, when used </a:t>
            </a:r>
            <a:r>
              <a:rPr lang="en-US" sz="2000" cap="none" dirty="0" err="1" smtClean="0">
                <a:solidFill>
                  <a:srgbClr val="7030A0"/>
                </a:solidFill>
                <a:latin typeface="Arial Rounded MT Bold" pitchFamily="34" charset="0"/>
              </a:rPr>
              <a:t>eith</a:t>
            </a:r>
            <a:r>
              <a:rPr lang="en-US" sz="2000" cap="none" dirty="0" smtClean="0">
                <a:solidFill>
                  <a:srgbClr val="7030A0"/>
                </a:solidFill>
                <a:latin typeface="Arial Rounded MT Bold" pitchFamily="34" charset="0"/>
              </a:rPr>
              <a:t> an operand, it returns the number of bytes the operand occupies. The operand may be a variable, a constant or a data type qualifier.</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a:r>
            <a:br>
              <a:rPr lang="en-US" sz="2000" cap="none" dirty="0" smtClean="0">
                <a:solidFill>
                  <a:srgbClr val="7030A0"/>
                </a:solidFill>
                <a:latin typeface="Arial Rounded MT Bold" pitchFamily="34" charset="0"/>
              </a:rPr>
            </a:br>
            <a:r>
              <a:rPr lang="en-US" sz="2000" cap="none" dirty="0" smtClean="0">
                <a:solidFill>
                  <a:srgbClr val="FF0000"/>
                </a:solidFill>
                <a:latin typeface="Arial Rounded MT Bold" pitchFamily="34" charset="0"/>
              </a:rPr>
              <a:t>Examples:</a:t>
            </a:r>
            <a:r>
              <a:rPr lang="en-US" sz="2000" cap="none" dirty="0" smtClean="0">
                <a:solidFill>
                  <a:srgbClr val="7030A0"/>
                </a:solidFill>
                <a:latin typeface="Arial Rounded MT Bold" pitchFamily="34" charset="0"/>
              </a:rPr>
              <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m = </a:t>
            </a:r>
            <a:r>
              <a:rPr lang="en-US" sz="2000" cap="none" dirty="0" err="1" smtClean="0">
                <a:solidFill>
                  <a:srgbClr val="7030A0"/>
                </a:solidFill>
                <a:latin typeface="Arial Rounded MT Bold" pitchFamily="34" charset="0"/>
              </a:rPr>
              <a:t>sizeof</a:t>
            </a:r>
            <a:r>
              <a:rPr lang="en-US" sz="2000" cap="none" dirty="0" smtClean="0">
                <a:solidFill>
                  <a:srgbClr val="7030A0"/>
                </a:solidFill>
                <a:latin typeface="Arial Rounded MT Bold" pitchFamily="34" charset="0"/>
              </a:rPr>
              <a:t>(sum);</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n = </a:t>
            </a:r>
            <a:r>
              <a:rPr lang="en-US" sz="2000" cap="none" dirty="0" err="1" smtClean="0">
                <a:solidFill>
                  <a:srgbClr val="7030A0"/>
                </a:solidFill>
                <a:latin typeface="Arial Rounded MT Bold" pitchFamily="34" charset="0"/>
              </a:rPr>
              <a:t>sizeof</a:t>
            </a:r>
            <a:r>
              <a:rPr lang="en-US" sz="2000" cap="none" dirty="0" smtClean="0">
                <a:solidFill>
                  <a:srgbClr val="7030A0"/>
                </a:solidFill>
                <a:latin typeface="Arial Rounded MT Bold" pitchFamily="34" charset="0"/>
              </a:rPr>
              <a:t>(long </a:t>
            </a:r>
            <a:r>
              <a:rPr lang="en-US" sz="2000" cap="none" dirty="0" err="1" smtClean="0">
                <a:solidFill>
                  <a:srgbClr val="7030A0"/>
                </a:solidFill>
                <a:latin typeface="Arial Rounded MT Bold" pitchFamily="34" charset="0"/>
              </a:rPr>
              <a:t>int</a:t>
            </a:r>
            <a:r>
              <a:rPr lang="en-US" sz="2000" cap="none" dirty="0" smtClean="0">
                <a:solidFill>
                  <a:srgbClr val="7030A0"/>
                </a:solidFill>
                <a:latin typeface="Arial Rounded MT Bold" pitchFamily="34" charset="0"/>
              </a:rPr>
              <a:t>);</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k = </a:t>
            </a:r>
            <a:r>
              <a:rPr lang="en-US" sz="2000" cap="none" dirty="0" err="1" smtClean="0">
                <a:solidFill>
                  <a:srgbClr val="7030A0"/>
                </a:solidFill>
                <a:latin typeface="Arial Rounded MT Bold" pitchFamily="34" charset="0"/>
              </a:rPr>
              <a:t>sizeof</a:t>
            </a:r>
            <a:r>
              <a:rPr lang="en-US" sz="2000" cap="none" dirty="0" smtClean="0">
                <a:solidFill>
                  <a:srgbClr val="7030A0"/>
                </a:solidFill>
                <a:latin typeface="Arial Rounded MT Bold" pitchFamily="34" charset="0"/>
              </a:rPr>
              <a:t>(235L);</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The </a:t>
            </a:r>
            <a:r>
              <a:rPr lang="en-US" sz="2000" cap="none" dirty="0" err="1" smtClean="0">
                <a:solidFill>
                  <a:srgbClr val="7030A0"/>
                </a:solidFill>
                <a:latin typeface="Arial Rounded MT Bold" pitchFamily="34" charset="0"/>
              </a:rPr>
              <a:t>sizeof</a:t>
            </a:r>
            <a:r>
              <a:rPr lang="en-US" sz="2000" cap="none" dirty="0" smtClean="0">
                <a:solidFill>
                  <a:srgbClr val="7030A0"/>
                </a:solidFill>
                <a:latin typeface="Arial Rounded MT Bold" pitchFamily="34" charset="0"/>
              </a:rPr>
              <a:t> operator is normally used to determine the lengths of arrays and structures when their sizes are not known to the programmer. It is also used to allocate memory space dynamically to variables during execution of a program.</a:t>
            </a:r>
            <a:r>
              <a:rPr lang="en-US" sz="1800" cap="none" dirty="0" smtClean="0">
                <a:solidFill>
                  <a:srgbClr val="7030A0"/>
                </a:solidFill>
                <a:latin typeface="Arial Rounded MT Bold" pitchFamily="34" charset="0"/>
              </a:rPr>
              <a:t/>
            </a:r>
            <a:br>
              <a:rPr lang="en-US" sz="1800" cap="none" dirty="0" smtClean="0">
                <a:solidFill>
                  <a:srgbClr val="7030A0"/>
                </a:solidFill>
                <a:latin typeface="Arial Rounded MT Bold" pitchFamily="34" charset="0"/>
              </a:rPr>
            </a:br>
            <a:r>
              <a:rPr lang="en-US" sz="1800" dirty="0" smtClean="0">
                <a:solidFill>
                  <a:srgbClr val="FF0000"/>
                </a:solidFill>
              </a:rPr>
              <a:t/>
            </a:r>
            <a:br>
              <a:rPr lang="en-US" sz="1800" dirty="0" smtClean="0">
                <a:solidFill>
                  <a:srgbClr val="FF0000"/>
                </a:solidFill>
              </a:rPr>
            </a:br>
            <a:endParaRPr lang="en-US" sz="1800"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080769" y="121106"/>
            <a:ext cx="6382626" cy="1473993"/>
          </a:xfrm>
          <a:prstGeom prst="rect">
            <a:avLst/>
          </a:prstGeom>
        </p:spPr>
        <p:txBody>
          <a:bodyPr vert="horz" wrap="square" lIns="0" tIns="0" rIns="0" bIns="0" rtlCol="0">
            <a:spAutoFit/>
          </a:bodyPr>
          <a:lstStyle/>
          <a:p>
            <a:pPr marL="1521459" marR="0">
              <a:lnSpc>
                <a:spcPts val="3751"/>
              </a:lnSpc>
              <a:spcBef>
                <a:spcPts val="0"/>
              </a:spcBef>
              <a:spcAft>
                <a:spcPts val="0"/>
              </a:spcAft>
            </a:pPr>
            <a:r>
              <a:rPr sz="3600" b="1" dirty="0">
                <a:solidFill>
                  <a:srgbClr val="000000"/>
                </a:solidFill>
                <a:latin typeface="Corbel"/>
                <a:cs typeface="Corbel"/>
              </a:rPr>
              <a:t>SIZEOF OPERATOR</a:t>
            </a:r>
          </a:p>
          <a:p>
            <a:pPr marL="0" marR="0">
              <a:lnSpc>
                <a:spcPts val="2500"/>
              </a:lnSpc>
              <a:spcBef>
                <a:spcPts val="1099"/>
              </a:spcBef>
              <a:spcAft>
                <a:spcPts val="0"/>
              </a:spcAft>
            </a:pPr>
            <a:r>
              <a:rPr sz="3600" baseline="13333" dirty="0">
                <a:solidFill>
                  <a:srgbClr val="000000"/>
                </a:solidFill>
                <a:latin typeface="KMMCLD+CourierNewPSMT"/>
                <a:cs typeface="KMMCLD+CourierNewPSMT"/>
              </a:rPr>
              <a:t>o</a:t>
            </a:r>
            <a:r>
              <a:rPr sz="2400" dirty="0">
                <a:solidFill>
                  <a:srgbClr val="000000"/>
                </a:solidFill>
                <a:latin typeface="LIGTCD+ComicSansMS"/>
                <a:cs typeface="LIGTCD+ComicSansMS"/>
              </a:rPr>
              <a:t>The sizeof</a:t>
            </a:r>
            <a:r>
              <a:rPr sz="2400" spc="10" dirty="0">
                <a:solidFill>
                  <a:srgbClr val="000000"/>
                </a:solidFill>
                <a:latin typeface="LIGTCD+ComicSansMS"/>
                <a:cs typeface="LIGTCD+ComicSansMS"/>
              </a:rPr>
              <a:t> </a:t>
            </a:r>
            <a:r>
              <a:rPr sz="2400" dirty="0">
                <a:solidFill>
                  <a:srgbClr val="000000"/>
                </a:solidFill>
                <a:latin typeface="LIGTCD+ComicSansMS"/>
                <a:cs typeface="LIGTCD+ComicSansMS"/>
              </a:rPr>
              <a:t>is a compile time operator.</a:t>
            </a:r>
          </a:p>
        </p:txBody>
      </p:sp>
      <p:sp>
        <p:nvSpPr>
          <p:cNvPr id="4" name="object 4"/>
          <p:cNvSpPr txBox="1"/>
          <p:nvPr/>
        </p:nvSpPr>
        <p:spPr>
          <a:xfrm>
            <a:off x="1080769" y="1396881"/>
            <a:ext cx="640109" cy="77479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000000"/>
                </a:solidFill>
                <a:latin typeface="KMMCLD+CourierNewPSMT"/>
                <a:cs typeface="KMMCLD+CourierNewPSMT"/>
              </a:rPr>
              <a:t>o</a:t>
            </a:r>
          </a:p>
        </p:txBody>
      </p:sp>
      <p:sp>
        <p:nvSpPr>
          <p:cNvPr id="5" name="object 5"/>
          <p:cNvSpPr txBox="1"/>
          <p:nvPr/>
        </p:nvSpPr>
        <p:spPr>
          <a:xfrm>
            <a:off x="1080769" y="1437520"/>
            <a:ext cx="9033357" cy="1140559"/>
          </a:xfrm>
          <a:prstGeom prst="rect">
            <a:avLst/>
          </a:prstGeom>
        </p:spPr>
        <p:txBody>
          <a:bodyPr vert="horz" wrap="square" lIns="0" tIns="0" rIns="0" bIns="0" rtlCol="0">
            <a:spAutoFit/>
          </a:bodyPr>
          <a:lstStyle/>
          <a:p>
            <a:pPr marL="274319" marR="0">
              <a:lnSpc>
                <a:spcPts val="2500"/>
              </a:lnSpc>
              <a:spcBef>
                <a:spcPts val="0"/>
              </a:spcBef>
              <a:spcAft>
                <a:spcPts val="0"/>
              </a:spcAft>
            </a:pPr>
            <a:r>
              <a:rPr sz="2400" dirty="0">
                <a:solidFill>
                  <a:srgbClr val="000000"/>
                </a:solidFill>
                <a:latin typeface="LIGTCD+ComicSansMS"/>
                <a:cs typeface="LIGTCD+ComicSansMS"/>
              </a:rPr>
              <a:t>When</a:t>
            </a:r>
            <a:r>
              <a:rPr sz="2400" spc="10" dirty="0">
                <a:solidFill>
                  <a:srgbClr val="000000"/>
                </a:solidFill>
                <a:latin typeface="LIGTCD+ComicSansMS"/>
                <a:cs typeface="LIGTCD+ComicSansMS"/>
              </a:rPr>
              <a:t> </a:t>
            </a:r>
            <a:r>
              <a:rPr sz="2400" dirty="0">
                <a:solidFill>
                  <a:srgbClr val="000000"/>
                </a:solidFill>
                <a:latin typeface="LIGTCD+ComicSansMS"/>
                <a:cs typeface="LIGTCD+ComicSansMS"/>
              </a:rPr>
              <a:t>used with an operand, it</a:t>
            </a:r>
            <a:r>
              <a:rPr sz="2400" spc="-14" dirty="0">
                <a:solidFill>
                  <a:srgbClr val="000000"/>
                </a:solidFill>
                <a:latin typeface="LIGTCD+ComicSansMS"/>
                <a:cs typeface="LIGTCD+ComicSansMS"/>
              </a:rPr>
              <a:t> </a:t>
            </a:r>
            <a:r>
              <a:rPr sz="2400" dirty="0">
                <a:solidFill>
                  <a:srgbClr val="000000"/>
                </a:solidFill>
                <a:latin typeface="LIGTCD+ComicSansMS"/>
                <a:cs typeface="LIGTCD+ComicSansMS"/>
              </a:rPr>
              <a:t>returns the number of</a:t>
            </a:r>
          </a:p>
          <a:p>
            <a:pPr marL="0" marR="0">
              <a:lnSpc>
                <a:spcPts val="2500"/>
              </a:lnSpc>
              <a:spcBef>
                <a:spcPts val="379"/>
              </a:spcBef>
              <a:spcAft>
                <a:spcPts val="0"/>
              </a:spcAft>
            </a:pPr>
            <a:r>
              <a:rPr sz="2400" dirty="0">
                <a:solidFill>
                  <a:srgbClr val="000000"/>
                </a:solidFill>
                <a:latin typeface="LIGTCD+ComicSansMS"/>
                <a:cs typeface="LIGTCD+ComicSansMS"/>
              </a:rPr>
              <a:t>bytes the operand occupies.</a:t>
            </a:r>
          </a:p>
        </p:txBody>
      </p:sp>
      <p:sp>
        <p:nvSpPr>
          <p:cNvPr id="6" name="object 6"/>
          <p:cNvSpPr txBox="1"/>
          <p:nvPr/>
        </p:nvSpPr>
        <p:spPr>
          <a:xfrm>
            <a:off x="1080769" y="2494160"/>
            <a:ext cx="640109" cy="77479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000000"/>
                </a:solidFill>
                <a:latin typeface="KMMCLD+CourierNewPSMT"/>
                <a:cs typeface="KMMCLD+CourierNewPSMT"/>
              </a:rPr>
              <a:t>o</a:t>
            </a:r>
          </a:p>
        </p:txBody>
      </p:sp>
      <p:sp>
        <p:nvSpPr>
          <p:cNvPr id="7" name="object 7"/>
          <p:cNvSpPr txBox="1"/>
          <p:nvPr/>
        </p:nvSpPr>
        <p:spPr>
          <a:xfrm>
            <a:off x="1080769" y="2534801"/>
            <a:ext cx="8637066" cy="1140559"/>
          </a:xfrm>
          <a:prstGeom prst="rect">
            <a:avLst/>
          </a:prstGeom>
        </p:spPr>
        <p:txBody>
          <a:bodyPr vert="horz" wrap="square" lIns="0" tIns="0" rIns="0" bIns="0" rtlCol="0">
            <a:spAutoFit/>
          </a:bodyPr>
          <a:lstStyle/>
          <a:p>
            <a:pPr marL="274319" marR="0">
              <a:lnSpc>
                <a:spcPts val="2500"/>
              </a:lnSpc>
              <a:spcBef>
                <a:spcPts val="0"/>
              </a:spcBef>
              <a:spcAft>
                <a:spcPts val="0"/>
              </a:spcAft>
            </a:pPr>
            <a:r>
              <a:rPr sz="2400" dirty="0">
                <a:solidFill>
                  <a:srgbClr val="000000"/>
                </a:solidFill>
                <a:latin typeface="LIGTCD+ComicSansMS"/>
                <a:cs typeface="LIGTCD+ComicSansMS"/>
              </a:rPr>
              <a:t>The operand maybe a variable, a constant or a data</a:t>
            </a:r>
          </a:p>
          <a:p>
            <a:pPr marL="0" marR="0">
              <a:lnSpc>
                <a:spcPts val="2500"/>
              </a:lnSpc>
              <a:spcBef>
                <a:spcPts val="379"/>
              </a:spcBef>
              <a:spcAft>
                <a:spcPts val="0"/>
              </a:spcAft>
            </a:pPr>
            <a:r>
              <a:rPr sz="2400" dirty="0">
                <a:solidFill>
                  <a:srgbClr val="000000"/>
                </a:solidFill>
                <a:latin typeface="LIGTCD+ComicSansMS"/>
                <a:cs typeface="LIGTCD+ComicSansMS"/>
              </a:rPr>
              <a:t>type qualifier.</a:t>
            </a:r>
          </a:p>
        </p:txBody>
      </p:sp>
      <p:sp>
        <p:nvSpPr>
          <p:cNvPr id="8" name="object 8"/>
          <p:cNvSpPr txBox="1"/>
          <p:nvPr/>
        </p:nvSpPr>
        <p:spPr>
          <a:xfrm>
            <a:off x="2494279" y="3830201"/>
            <a:ext cx="5759683" cy="1506318"/>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FFFFFF"/>
                </a:solidFill>
                <a:latin typeface="LIGTCD+ComicSansMS"/>
                <a:cs typeface="LIGTCD+ComicSansMS"/>
              </a:rPr>
              <a:t>Int a,m;</a:t>
            </a:r>
          </a:p>
          <a:p>
            <a:pPr marL="0" marR="0">
              <a:lnSpc>
                <a:spcPts val="2500"/>
              </a:lnSpc>
              <a:spcBef>
                <a:spcPts val="379"/>
              </a:spcBef>
              <a:spcAft>
                <a:spcPts val="0"/>
              </a:spcAft>
            </a:pPr>
            <a:r>
              <a:rPr sz="2400" dirty="0">
                <a:solidFill>
                  <a:srgbClr val="FFFFFF"/>
                </a:solidFill>
                <a:latin typeface="LIGTCD+ComicSansMS"/>
                <a:cs typeface="LIGTCD+ComicSansMS"/>
              </a:rPr>
              <a:t>m = sizeof(a);</a:t>
            </a:r>
          </a:p>
          <a:p>
            <a:pPr marL="0" marR="0">
              <a:lnSpc>
                <a:spcPts val="2500"/>
              </a:lnSpc>
              <a:spcBef>
                <a:spcPts val="379"/>
              </a:spcBef>
              <a:spcAft>
                <a:spcPts val="0"/>
              </a:spcAft>
            </a:pPr>
            <a:r>
              <a:rPr sz="2400" dirty="0">
                <a:solidFill>
                  <a:srgbClr val="FFFFFF"/>
                </a:solidFill>
                <a:latin typeface="LIGTCD+ComicSansMS"/>
                <a:cs typeface="LIGTCD+ComicSansMS"/>
              </a:rPr>
              <a:t>Printf(“size of a in</a:t>
            </a:r>
            <a:r>
              <a:rPr sz="2400" spc="14" dirty="0">
                <a:solidFill>
                  <a:srgbClr val="FFFFFF"/>
                </a:solidFill>
                <a:latin typeface="LIGTCD+ComicSansMS"/>
                <a:cs typeface="LIGTCD+ComicSansMS"/>
              </a:rPr>
              <a:t> </a:t>
            </a:r>
            <a:r>
              <a:rPr sz="2400" dirty="0">
                <a:solidFill>
                  <a:srgbClr val="FFFFFF"/>
                </a:solidFill>
                <a:latin typeface="LIGTCD+ComicSansMS"/>
                <a:cs typeface="LIGTCD+ComicSansMS"/>
              </a:rPr>
              <a:t>bytes is %d”,m);</a:t>
            </a:r>
          </a:p>
        </p:txBody>
      </p:sp>
      <p:sp>
        <p:nvSpPr>
          <p:cNvPr id="9" name="object 9"/>
          <p:cNvSpPr txBox="1"/>
          <p:nvPr/>
        </p:nvSpPr>
        <p:spPr>
          <a:xfrm>
            <a:off x="2452370" y="5294471"/>
            <a:ext cx="2002121" cy="1033065"/>
          </a:xfrm>
          <a:prstGeom prst="rect">
            <a:avLst/>
          </a:prstGeom>
        </p:spPr>
        <p:txBody>
          <a:bodyPr vert="horz" wrap="square" lIns="0" tIns="0" rIns="0" bIns="0" rtlCol="0">
            <a:spAutoFit/>
          </a:bodyPr>
          <a:lstStyle/>
          <a:p>
            <a:pPr marL="0" marR="0">
              <a:lnSpc>
                <a:spcPts val="3334"/>
              </a:lnSpc>
              <a:spcBef>
                <a:spcPts val="0"/>
              </a:spcBef>
              <a:spcAft>
                <a:spcPts val="0"/>
              </a:spcAft>
            </a:pPr>
            <a:r>
              <a:rPr sz="3200" b="1" dirty="0">
                <a:solidFill>
                  <a:srgbClr val="000000"/>
                </a:solidFill>
                <a:latin typeface="Corbel"/>
                <a:cs typeface="Corbel"/>
              </a:rPr>
              <a:t>Output:</a:t>
            </a:r>
          </a:p>
        </p:txBody>
      </p:sp>
      <p:sp>
        <p:nvSpPr>
          <p:cNvPr id="10" name="object 10"/>
          <p:cNvSpPr txBox="1"/>
          <p:nvPr/>
        </p:nvSpPr>
        <p:spPr>
          <a:xfrm>
            <a:off x="2465070" y="5963801"/>
            <a:ext cx="3500734" cy="774799"/>
          </a:xfrm>
          <a:prstGeom prst="rect">
            <a:avLst/>
          </a:prstGeom>
        </p:spPr>
        <p:txBody>
          <a:bodyPr vert="horz" wrap="square" lIns="0" tIns="0" rIns="0" bIns="0" rtlCol="0">
            <a:spAutoFit/>
          </a:bodyPr>
          <a:lstStyle/>
          <a:p>
            <a:pPr marL="0" marR="0">
              <a:lnSpc>
                <a:spcPts val="2500"/>
              </a:lnSpc>
              <a:spcBef>
                <a:spcPts val="0"/>
              </a:spcBef>
              <a:spcAft>
                <a:spcPts val="0"/>
              </a:spcAft>
            </a:pPr>
            <a:r>
              <a:rPr sz="2400" dirty="0">
                <a:solidFill>
                  <a:srgbClr val="FFFFFF"/>
                </a:solidFill>
                <a:latin typeface="LIGTCD+ComicSansMS"/>
                <a:cs typeface="LIGTCD+ComicSansMS"/>
              </a:rPr>
              <a:t>size of a in bytes is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838200"/>
            <a:ext cx="8229600" cy="4419600"/>
          </a:xfrm>
        </p:spPr>
        <p:txBody>
          <a:bodyPr>
            <a:noAutofit/>
          </a:bodyPr>
          <a:lstStyle/>
          <a:p>
            <a:r>
              <a:rPr lang="en-US" sz="2400" dirty="0" smtClean="0">
                <a:solidFill>
                  <a:srgbClr val="002060"/>
                </a:solidFill>
                <a:latin typeface="Comic Sans MS" pitchFamily="66" charset="0"/>
              </a:rPr>
              <a:t/>
            </a:r>
            <a:br>
              <a:rPr lang="en-US" sz="2400" dirty="0" smtClean="0">
                <a:solidFill>
                  <a:srgbClr val="002060"/>
                </a:solidFill>
                <a:latin typeface="Comic Sans MS" pitchFamily="66" charset="0"/>
              </a:rPr>
            </a:br>
            <a:r>
              <a:rPr lang="en-US" sz="2400" dirty="0" smtClean="0">
                <a:solidFill>
                  <a:srgbClr val="002060"/>
                </a:solidFill>
                <a:latin typeface="Comic Sans MS" pitchFamily="66" charset="0"/>
              </a:rPr>
              <a:t/>
            </a:r>
            <a:br>
              <a:rPr lang="en-US" sz="2400" dirty="0" smtClean="0">
                <a:solidFill>
                  <a:srgbClr val="002060"/>
                </a:solidFill>
                <a:latin typeface="Comic Sans MS" pitchFamily="66" charset="0"/>
              </a:rPr>
            </a:br>
            <a:r>
              <a:rPr lang="en-US" sz="2400" dirty="0" smtClean="0">
                <a:solidFill>
                  <a:srgbClr val="002060"/>
                </a:solidFill>
                <a:latin typeface="Comic Sans MS" pitchFamily="66" charset="0"/>
              </a:rPr>
              <a:t>	</a:t>
            </a:r>
            <a:r>
              <a:rPr lang="en-US" sz="2400" cap="none" dirty="0" smtClean="0">
                <a:solidFill>
                  <a:srgbClr val="002060"/>
                </a:solidFill>
                <a:latin typeface="Arial Rounded MT Bold" pitchFamily="34" charset="0"/>
              </a:rPr>
              <a:t>C operators can be classical into </a:t>
            </a:r>
            <a:br>
              <a:rPr lang="en-US" sz="2400" cap="none" dirty="0" smtClean="0">
                <a:solidFill>
                  <a:srgbClr val="002060"/>
                </a:solidFill>
                <a:latin typeface="Arial Rounded MT Bold" pitchFamily="34" charset="0"/>
              </a:rPr>
            </a:br>
            <a:r>
              <a:rPr lang="en-US" sz="2400" cap="none" dirty="0" smtClean="0">
                <a:solidFill>
                  <a:srgbClr val="002060"/>
                </a:solidFill>
                <a:latin typeface="Arial Rounded MT Bold" pitchFamily="34" charset="0"/>
              </a:rPr>
              <a:t>		1. Arithmetic operators.</a:t>
            </a:r>
            <a:br>
              <a:rPr lang="en-US" sz="2400" cap="none" dirty="0" smtClean="0">
                <a:solidFill>
                  <a:srgbClr val="002060"/>
                </a:solidFill>
                <a:latin typeface="Arial Rounded MT Bold" pitchFamily="34" charset="0"/>
              </a:rPr>
            </a:br>
            <a:r>
              <a:rPr lang="en-US" sz="2400" cap="none" dirty="0" smtClean="0">
                <a:solidFill>
                  <a:srgbClr val="002060"/>
                </a:solidFill>
                <a:latin typeface="Arial Rounded MT Bold" pitchFamily="34" charset="0"/>
              </a:rPr>
              <a:t>		2. Relational operators.</a:t>
            </a:r>
            <a:br>
              <a:rPr lang="en-US" sz="2400" cap="none" dirty="0" smtClean="0">
                <a:solidFill>
                  <a:srgbClr val="002060"/>
                </a:solidFill>
                <a:latin typeface="Arial Rounded MT Bold" pitchFamily="34" charset="0"/>
              </a:rPr>
            </a:br>
            <a:r>
              <a:rPr lang="en-US" sz="2400" cap="none" dirty="0" smtClean="0">
                <a:solidFill>
                  <a:srgbClr val="002060"/>
                </a:solidFill>
                <a:latin typeface="Arial Rounded MT Bold" pitchFamily="34" charset="0"/>
              </a:rPr>
              <a:t>		3. Logical operators.</a:t>
            </a:r>
            <a:br>
              <a:rPr lang="en-US" sz="2400" cap="none" dirty="0" smtClean="0">
                <a:solidFill>
                  <a:srgbClr val="002060"/>
                </a:solidFill>
                <a:latin typeface="Arial Rounded MT Bold" pitchFamily="34" charset="0"/>
              </a:rPr>
            </a:br>
            <a:r>
              <a:rPr lang="en-US" sz="2400" cap="none" dirty="0" smtClean="0">
                <a:solidFill>
                  <a:srgbClr val="002060"/>
                </a:solidFill>
                <a:latin typeface="Arial Rounded MT Bold" pitchFamily="34" charset="0"/>
              </a:rPr>
              <a:t>		4. Assignment operators.</a:t>
            </a:r>
            <a:br>
              <a:rPr lang="en-US" sz="2400" cap="none" dirty="0" smtClean="0">
                <a:solidFill>
                  <a:srgbClr val="002060"/>
                </a:solidFill>
                <a:latin typeface="Arial Rounded MT Bold" pitchFamily="34" charset="0"/>
              </a:rPr>
            </a:br>
            <a:r>
              <a:rPr lang="en-US" sz="2400" cap="none" dirty="0" smtClean="0">
                <a:solidFill>
                  <a:srgbClr val="002060"/>
                </a:solidFill>
                <a:latin typeface="Arial Rounded MT Bold" pitchFamily="34" charset="0"/>
              </a:rPr>
              <a:t>		5. Increment operators.</a:t>
            </a:r>
            <a:br>
              <a:rPr lang="en-US" sz="2400" cap="none" dirty="0" smtClean="0">
                <a:solidFill>
                  <a:srgbClr val="002060"/>
                </a:solidFill>
                <a:latin typeface="Arial Rounded MT Bold" pitchFamily="34" charset="0"/>
              </a:rPr>
            </a:br>
            <a:r>
              <a:rPr lang="en-US" sz="2400" cap="none" dirty="0" smtClean="0">
                <a:solidFill>
                  <a:srgbClr val="002060"/>
                </a:solidFill>
                <a:latin typeface="Arial Rounded MT Bold" pitchFamily="34" charset="0"/>
              </a:rPr>
              <a:t>		6. Conditional operators.</a:t>
            </a:r>
            <a:br>
              <a:rPr lang="en-US" sz="2400" cap="none" dirty="0" smtClean="0">
                <a:solidFill>
                  <a:srgbClr val="002060"/>
                </a:solidFill>
                <a:latin typeface="Arial Rounded MT Bold" pitchFamily="34" charset="0"/>
              </a:rPr>
            </a:br>
            <a:r>
              <a:rPr lang="en-US" sz="2400" cap="none" dirty="0" smtClean="0">
                <a:solidFill>
                  <a:srgbClr val="002060"/>
                </a:solidFill>
                <a:latin typeface="Arial Rounded MT Bold" pitchFamily="34" charset="0"/>
              </a:rPr>
              <a:t>		7. Bitwise operators.</a:t>
            </a:r>
            <a:br>
              <a:rPr lang="en-US" sz="2400" cap="none" dirty="0" smtClean="0">
                <a:solidFill>
                  <a:srgbClr val="002060"/>
                </a:solidFill>
                <a:latin typeface="Arial Rounded MT Bold" pitchFamily="34" charset="0"/>
              </a:rPr>
            </a:br>
            <a:r>
              <a:rPr lang="en-US" sz="2400" cap="none" dirty="0" smtClean="0">
                <a:solidFill>
                  <a:srgbClr val="002060"/>
                </a:solidFill>
                <a:latin typeface="Arial Rounded MT Bold" pitchFamily="34" charset="0"/>
              </a:rPr>
              <a:t>		8. Special operators.</a:t>
            </a:r>
            <a:r>
              <a:rPr lang="en-US" sz="2400" cap="none" dirty="0" smtClean="0">
                <a:latin typeface="Arial Rounded MT Bold" pitchFamily="34" charset="0"/>
              </a:rPr>
              <a:t/>
            </a:r>
            <a:br>
              <a:rPr lang="en-US" sz="2400" cap="none" dirty="0" smtClean="0">
                <a:latin typeface="Arial Rounded MT Bold" pitchFamily="34" charset="0"/>
              </a:rPr>
            </a:br>
            <a:endParaRPr lang="en-US" sz="2400" cap="none" dirty="0">
              <a:solidFill>
                <a:srgbClr val="FF0000"/>
              </a:solidFill>
              <a:latin typeface="Arial Rounded MT Bold"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165350" y="973276"/>
            <a:ext cx="3404889" cy="1162198"/>
          </a:xfrm>
          <a:prstGeom prst="rect">
            <a:avLst/>
          </a:prstGeom>
        </p:spPr>
        <p:txBody>
          <a:bodyPr vert="horz" wrap="square" lIns="0" tIns="0" rIns="0" bIns="0" rtlCol="0">
            <a:spAutoFit/>
          </a:bodyPr>
          <a:lstStyle/>
          <a:p>
            <a:pPr marL="0" marR="0">
              <a:lnSpc>
                <a:spcPts val="3751"/>
              </a:lnSpc>
              <a:spcBef>
                <a:spcPts val="0"/>
              </a:spcBef>
              <a:spcAft>
                <a:spcPts val="0"/>
              </a:spcAft>
            </a:pPr>
            <a:r>
              <a:rPr sz="3600" b="1" dirty="0">
                <a:solidFill>
                  <a:srgbClr val="000000"/>
                </a:solidFill>
                <a:latin typeface="RWFDIN+Arial-BoldMT"/>
                <a:cs typeface="RWFDIN+Arial-BoldMT"/>
              </a:rPr>
              <a:t>Expressions</a:t>
            </a:r>
          </a:p>
        </p:txBody>
      </p:sp>
      <p:sp>
        <p:nvSpPr>
          <p:cNvPr id="4" name="object 4"/>
          <p:cNvSpPr txBox="1"/>
          <p:nvPr/>
        </p:nvSpPr>
        <p:spPr>
          <a:xfrm>
            <a:off x="1184910" y="2027416"/>
            <a:ext cx="7913461" cy="903932"/>
          </a:xfrm>
          <a:prstGeom prst="rect">
            <a:avLst/>
          </a:prstGeom>
        </p:spPr>
        <p:txBody>
          <a:bodyPr vert="horz" wrap="square" lIns="0" tIns="0" rIns="0" bIns="0" rtlCol="0">
            <a:spAutoFit/>
          </a:bodyPr>
          <a:lstStyle/>
          <a:p>
            <a:pPr marL="0" marR="0">
              <a:lnSpc>
                <a:spcPts val="2917"/>
              </a:lnSpc>
              <a:spcBef>
                <a:spcPts val="0"/>
              </a:spcBef>
              <a:spcAft>
                <a:spcPts val="0"/>
              </a:spcAft>
            </a:pPr>
            <a:r>
              <a:rPr sz="2800" b="1" dirty="0">
                <a:solidFill>
                  <a:srgbClr val="000000"/>
                </a:solidFill>
                <a:latin typeface="RWFDIN+Arial-BoldMT"/>
                <a:cs typeface="RWFDIN+Arial-BoldMT"/>
              </a:rPr>
              <a:t>Combination </a:t>
            </a:r>
            <a:r>
              <a:rPr sz="2800" b="1" spc="-10" dirty="0">
                <a:solidFill>
                  <a:srgbClr val="000000"/>
                </a:solidFill>
                <a:latin typeface="RWFDIN+Arial-BoldMT"/>
                <a:cs typeface="RWFDIN+Arial-BoldMT"/>
              </a:rPr>
              <a:t>of</a:t>
            </a:r>
            <a:r>
              <a:rPr sz="2800" b="1" spc="17" dirty="0">
                <a:solidFill>
                  <a:srgbClr val="000000"/>
                </a:solidFill>
                <a:latin typeface="RWFDIN+Arial-BoldMT"/>
                <a:cs typeface="RWFDIN+Arial-BoldMT"/>
              </a:rPr>
              <a:t> </a:t>
            </a:r>
            <a:r>
              <a:rPr sz="2800" b="1" dirty="0">
                <a:solidFill>
                  <a:srgbClr val="000000"/>
                </a:solidFill>
                <a:latin typeface="RWFDIN+Arial-BoldMT"/>
                <a:cs typeface="RWFDIN+Arial-BoldMT"/>
              </a:rPr>
              <a:t>Operators and Operands</a:t>
            </a:r>
          </a:p>
        </p:txBody>
      </p:sp>
      <p:sp>
        <p:nvSpPr>
          <p:cNvPr id="5" name="object 5"/>
          <p:cNvSpPr txBox="1"/>
          <p:nvPr/>
        </p:nvSpPr>
        <p:spPr>
          <a:xfrm>
            <a:off x="5499100" y="2932271"/>
            <a:ext cx="2419298" cy="1033065"/>
          </a:xfrm>
          <a:prstGeom prst="rect">
            <a:avLst/>
          </a:prstGeom>
        </p:spPr>
        <p:txBody>
          <a:bodyPr vert="horz" wrap="square" lIns="0" tIns="0" rIns="0" bIns="0" rtlCol="0">
            <a:spAutoFit/>
          </a:bodyPr>
          <a:lstStyle/>
          <a:p>
            <a:pPr marL="0" marR="0">
              <a:lnSpc>
                <a:spcPts val="3334"/>
              </a:lnSpc>
              <a:spcBef>
                <a:spcPts val="0"/>
              </a:spcBef>
              <a:spcAft>
                <a:spcPts val="0"/>
              </a:spcAft>
            </a:pPr>
            <a:r>
              <a:rPr sz="3200" dirty="0">
                <a:solidFill>
                  <a:srgbClr val="FF0000"/>
                </a:solidFill>
                <a:latin typeface="LLKKNK+ArialMT"/>
                <a:cs typeface="LLKKNK+ArialMT"/>
              </a:rPr>
              <a:t>Operators</a:t>
            </a:r>
          </a:p>
        </p:txBody>
      </p:sp>
      <p:sp>
        <p:nvSpPr>
          <p:cNvPr id="6" name="object 6"/>
          <p:cNvSpPr txBox="1"/>
          <p:nvPr/>
        </p:nvSpPr>
        <p:spPr>
          <a:xfrm>
            <a:off x="469900" y="4204235"/>
            <a:ext cx="1425773" cy="645666"/>
          </a:xfrm>
          <a:prstGeom prst="rect">
            <a:avLst/>
          </a:prstGeom>
        </p:spPr>
        <p:txBody>
          <a:bodyPr vert="horz" wrap="square" lIns="0" tIns="0" rIns="0" bIns="0" rtlCol="0">
            <a:spAutoFit/>
          </a:bodyPr>
          <a:lstStyle/>
          <a:p>
            <a:pPr marL="0" marR="0">
              <a:lnSpc>
                <a:spcPts val="2083"/>
              </a:lnSpc>
              <a:spcBef>
                <a:spcPts val="0"/>
              </a:spcBef>
              <a:spcAft>
                <a:spcPts val="0"/>
              </a:spcAft>
            </a:pPr>
            <a:r>
              <a:rPr sz="2000" b="1" dirty="0">
                <a:solidFill>
                  <a:srgbClr val="EE9340"/>
                </a:solidFill>
                <a:latin typeface="RWFDIN+Arial-BoldMT"/>
                <a:cs typeface="RWFDIN+Arial-BoldMT"/>
              </a:rPr>
              <a:t>Example</a:t>
            </a:r>
          </a:p>
        </p:txBody>
      </p:sp>
      <p:sp>
        <p:nvSpPr>
          <p:cNvPr id="7" name="object 7"/>
          <p:cNvSpPr txBox="1"/>
          <p:nvPr/>
        </p:nvSpPr>
        <p:spPr>
          <a:xfrm>
            <a:off x="2379116" y="3714739"/>
            <a:ext cx="4250512" cy="2130697"/>
          </a:xfrm>
          <a:prstGeom prst="rect">
            <a:avLst/>
          </a:prstGeom>
        </p:spPr>
        <p:txBody>
          <a:bodyPr vert="horz" wrap="square" lIns="0" tIns="0" rIns="0" bIns="0" rtlCol="0">
            <a:spAutoFit/>
          </a:bodyPr>
          <a:lstStyle/>
          <a:p>
            <a:pPr marL="0" marR="0">
              <a:lnSpc>
                <a:spcPts val="6877"/>
              </a:lnSpc>
              <a:spcBef>
                <a:spcPts val="0"/>
              </a:spcBef>
              <a:spcAft>
                <a:spcPts val="0"/>
              </a:spcAft>
            </a:pPr>
            <a:r>
              <a:rPr sz="6600" b="1" dirty="0">
                <a:solidFill>
                  <a:srgbClr val="F1550F"/>
                </a:solidFill>
                <a:latin typeface="JOAMUL+TimesNewRomanPS-BoldMT"/>
                <a:cs typeface="JOAMUL+TimesNewRomanPS-BoldMT"/>
              </a:rPr>
              <a:t>2 * y + 5</a:t>
            </a:r>
          </a:p>
        </p:txBody>
      </p:sp>
      <p:sp>
        <p:nvSpPr>
          <p:cNvPr id="8" name="object 8"/>
          <p:cNvSpPr txBox="1"/>
          <p:nvPr/>
        </p:nvSpPr>
        <p:spPr>
          <a:xfrm>
            <a:off x="2299970" y="6056471"/>
            <a:ext cx="2397353" cy="1033065"/>
          </a:xfrm>
          <a:prstGeom prst="rect">
            <a:avLst/>
          </a:prstGeom>
        </p:spPr>
        <p:txBody>
          <a:bodyPr vert="horz" wrap="square" lIns="0" tIns="0" rIns="0" bIns="0" rtlCol="0">
            <a:spAutoFit/>
          </a:bodyPr>
          <a:lstStyle/>
          <a:p>
            <a:pPr marL="0" marR="0">
              <a:lnSpc>
                <a:spcPts val="3334"/>
              </a:lnSpc>
              <a:spcBef>
                <a:spcPts val="0"/>
              </a:spcBef>
              <a:spcAft>
                <a:spcPts val="0"/>
              </a:spcAft>
            </a:pPr>
            <a:r>
              <a:rPr sz="3200" dirty="0">
                <a:solidFill>
                  <a:srgbClr val="FF0000"/>
                </a:solidFill>
                <a:latin typeface="LLKKNK+ArialMT"/>
                <a:cs typeface="LLKKNK+ArialMT"/>
              </a:rPr>
              <a:t>Operands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533400"/>
            <a:ext cx="7938868" cy="6019800"/>
          </a:xfrm>
        </p:spPr>
        <p:txBody>
          <a:bodyPr>
            <a:normAutofit/>
          </a:bodyPr>
          <a:lstStyle/>
          <a:p>
            <a:r>
              <a:rPr lang="en-US" sz="2400" cap="none" dirty="0" smtClean="0">
                <a:solidFill>
                  <a:srgbClr val="7030A0"/>
                </a:solidFill>
                <a:latin typeface="Arial Rounded MT Bold" pitchFamily="34" charset="0"/>
              </a:rPr>
              <a:t>1. ARITHMETIC OPERATORS</a:t>
            </a:r>
            <a:r>
              <a:rPr lang="en-US" sz="2400" cap="none" dirty="0" smtClean="0">
                <a:solidFill>
                  <a:schemeClr val="tx1"/>
                </a:solidFill>
                <a:latin typeface="Arial Rounded MT Bold" pitchFamily="34" charset="0"/>
              </a:rPr>
              <a:t/>
            </a:r>
            <a:br>
              <a:rPr lang="en-US" sz="2400" cap="none" dirty="0" smtClean="0">
                <a:solidFill>
                  <a:schemeClr val="tx1"/>
                </a:solidFill>
                <a:latin typeface="Arial Rounded MT Bold" pitchFamily="34" charset="0"/>
              </a:rPr>
            </a:br>
            <a:r>
              <a:rPr lang="en-US" sz="2400" cap="none" dirty="0" smtClean="0">
                <a:solidFill>
                  <a:schemeClr val="tx1"/>
                </a:solidFill>
                <a:latin typeface="Arial Rounded MT Bold" pitchFamily="34" charset="0"/>
              </a:rPr>
              <a:t/>
            </a:r>
            <a:br>
              <a:rPr lang="en-US" sz="2400" cap="none" dirty="0" smtClean="0">
                <a:solidFill>
                  <a:schemeClr val="tx1"/>
                </a:solidFill>
                <a:latin typeface="Arial Rounded MT Bold" pitchFamily="34" charset="0"/>
              </a:rPr>
            </a:br>
            <a:r>
              <a:rPr lang="en-US" sz="2400" cap="none" dirty="0" smtClean="0">
                <a:solidFill>
                  <a:srgbClr val="0070C0"/>
                </a:solidFill>
                <a:latin typeface="Arial Rounded MT Bold" pitchFamily="34" charset="0"/>
              </a:rPr>
              <a:t>C provides all the basic arithmetic operators. </a:t>
            </a:r>
            <a:r>
              <a:rPr lang="en-US" sz="2400" cap="none" dirty="0" smtClean="0">
                <a:solidFill>
                  <a:schemeClr val="tx1"/>
                </a:solidFill>
                <a:latin typeface="Arial Rounded MT Bold" pitchFamily="34" charset="0"/>
              </a:rPr>
              <a:t/>
            </a:r>
            <a:br>
              <a:rPr lang="en-US" sz="2400" cap="none" dirty="0" smtClean="0">
                <a:solidFill>
                  <a:schemeClr val="tx1"/>
                </a:solidFill>
                <a:latin typeface="Arial Rounded MT Bold" pitchFamily="34" charset="0"/>
              </a:rPr>
            </a:br>
            <a:r>
              <a:rPr lang="en-US" sz="2400" cap="none" dirty="0" smtClean="0">
                <a:solidFill>
                  <a:schemeClr val="tx1"/>
                </a:solidFill>
                <a:latin typeface="Arial Rounded MT Bold" pitchFamily="34" charset="0"/>
              </a:rPr>
              <a:t>		</a:t>
            </a:r>
            <a:br>
              <a:rPr lang="en-US" sz="2400" cap="none" dirty="0" smtClean="0">
                <a:solidFill>
                  <a:schemeClr val="tx1"/>
                </a:solidFill>
                <a:latin typeface="Arial Rounded MT Bold" pitchFamily="34" charset="0"/>
              </a:rPr>
            </a:br>
            <a:r>
              <a:rPr lang="en-US" sz="2400" cap="none" dirty="0" smtClean="0">
                <a:solidFill>
                  <a:schemeClr val="tx1"/>
                </a:solidFill>
                <a:latin typeface="Arial Rounded MT Bold" pitchFamily="34" charset="0"/>
              </a:rPr>
              <a:t>     </a:t>
            </a:r>
            <a:r>
              <a:rPr lang="en-US" sz="2400" cap="none" dirty="0" smtClean="0">
                <a:solidFill>
                  <a:srgbClr val="FF0000"/>
                </a:solidFill>
                <a:latin typeface="Arial Rounded MT Bold" pitchFamily="34" charset="0"/>
              </a:rPr>
              <a:t>Operator	               Meaning</a:t>
            </a:r>
            <a:br>
              <a:rPr lang="en-US" sz="2400" cap="none" dirty="0" smtClean="0">
                <a:solidFill>
                  <a:srgbClr val="FF0000"/>
                </a:solidFill>
                <a:latin typeface="Arial Rounded MT Bold" pitchFamily="34" charset="0"/>
              </a:rPr>
            </a:br>
            <a:r>
              <a:rPr lang="en-US" sz="2400" cap="none" dirty="0" smtClean="0">
                <a:solidFill>
                  <a:srgbClr val="FF0000"/>
                </a:solidFill>
                <a:latin typeface="Arial Rounded MT Bold" pitchFamily="34" charset="0"/>
              </a:rPr>
              <a:t> </a:t>
            </a:r>
            <a:r>
              <a:rPr lang="en-US" sz="2400" cap="none" dirty="0" smtClean="0">
                <a:solidFill>
                  <a:schemeClr val="tx1"/>
                </a:solidFill>
                <a:latin typeface="Arial Rounded MT Bold" pitchFamily="34" charset="0"/>
              </a:rPr>
              <a:t/>
            </a:r>
            <a:br>
              <a:rPr lang="en-US" sz="2400" cap="none" dirty="0" smtClean="0">
                <a:solidFill>
                  <a:schemeClr val="tx1"/>
                </a:solidFill>
                <a:latin typeface="Arial Rounded MT Bold" pitchFamily="34" charset="0"/>
              </a:rPr>
            </a:br>
            <a:r>
              <a:rPr lang="en-US" sz="2400" cap="none" dirty="0" smtClean="0">
                <a:solidFill>
                  <a:schemeClr val="tx1"/>
                </a:solidFill>
                <a:latin typeface="Arial Rounded MT Bold" pitchFamily="34" charset="0"/>
              </a:rPr>
              <a:t/>
            </a:r>
            <a:br>
              <a:rPr lang="en-US" sz="2400" cap="none" dirty="0" smtClean="0">
                <a:solidFill>
                  <a:schemeClr val="tx1"/>
                </a:solidFill>
                <a:latin typeface="Arial Rounded MT Bold" pitchFamily="34" charset="0"/>
              </a:rPr>
            </a:br>
            <a:r>
              <a:rPr lang="en-US" sz="2400" cap="none" dirty="0" smtClean="0">
                <a:solidFill>
                  <a:schemeClr val="tx1"/>
                </a:solidFill>
                <a:latin typeface="Arial Rounded MT Bold" pitchFamily="34" charset="0"/>
              </a:rPr>
              <a:t>		</a:t>
            </a:r>
            <a:r>
              <a:rPr lang="en-US" sz="2400" cap="none" dirty="0" smtClean="0">
                <a:solidFill>
                  <a:srgbClr val="0070C0"/>
                </a:solidFill>
                <a:latin typeface="Arial Rounded MT Bold" pitchFamily="34" charset="0"/>
              </a:rPr>
              <a:t>+	Addition or unary plus</a:t>
            </a:r>
            <a:br>
              <a:rPr lang="en-US" sz="2400" cap="none" dirty="0" smtClean="0">
                <a:solidFill>
                  <a:srgbClr val="0070C0"/>
                </a:solidFill>
                <a:latin typeface="Arial Rounded MT Bold" pitchFamily="34" charset="0"/>
              </a:rPr>
            </a:br>
            <a:r>
              <a:rPr lang="en-US" sz="2400" cap="none" dirty="0" smtClean="0">
                <a:solidFill>
                  <a:srgbClr val="0070C0"/>
                </a:solidFill>
                <a:latin typeface="Arial Rounded MT Bold" pitchFamily="34" charset="0"/>
              </a:rPr>
              <a:t>		-	Subtraction or unary minus			*	Multiplication</a:t>
            </a:r>
            <a:br>
              <a:rPr lang="en-US" sz="2400" cap="none" dirty="0" smtClean="0">
                <a:solidFill>
                  <a:srgbClr val="0070C0"/>
                </a:solidFill>
                <a:latin typeface="Arial Rounded MT Bold" pitchFamily="34" charset="0"/>
              </a:rPr>
            </a:br>
            <a:r>
              <a:rPr lang="en-US" sz="2400" cap="none" dirty="0" smtClean="0">
                <a:solidFill>
                  <a:srgbClr val="0070C0"/>
                </a:solidFill>
                <a:latin typeface="Arial Rounded MT Bold" pitchFamily="34" charset="0"/>
              </a:rPr>
              <a:t> 		/	Division</a:t>
            </a:r>
            <a:br>
              <a:rPr lang="en-US" sz="2400" cap="none" dirty="0" smtClean="0">
                <a:solidFill>
                  <a:srgbClr val="0070C0"/>
                </a:solidFill>
                <a:latin typeface="Arial Rounded MT Bold" pitchFamily="34" charset="0"/>
              </a:rPr>
            </a:br>
            <a:r>
              <a:rPr lang="en-US" sz="2400" cap="none" dirty="0" smtClean="0">
                <a:solidFill>
                  <a:srgbClr val="0070C0"/>
                </a:solidFill>
                <a:latin typeface="Arial Rounded MT Bold" pitchFamily="34" charset="0"/>
              </a:rPr>
              <a:t>		%	Modulo division</a:t>
            </a:r>
            <a:r>
              <a:rPr lang="en-US" sz="2000" cap="none" dirty="0" smtClean="0">
                <a:solidFill>
                  <a:srgbClr val="0070C0"/>
                </a:solidFill>
                <a:latin typeface="Arial Rounded MT Bold" pitchFamily="34" charset="0"/>
              </a:rPr>
              <a:t/>
            </a:r>
            <a:br>
              <a:rPr lang="en-US" sz="2000" cap="none" dirty="0" smtClean="0">
                <a:solidFill>
                  <a:srgbClr val="0070C0"/>
                </a:solidFill>
                <a:latin typeface="Arial Rounded MT Bold" pitchFamily="34" charset="0"/>
              </a:rPr>
            </a:br>
            <a:r>
              <a:rPr lang="en-US" sz="2000" cap="none" dirty="0" smtClean="0">
                <a:solidFill>
                  <a:srgbClr val="0070C0"/>
                </a:solidFill>
                <a:latin typeface="Arial Rounded MT Bold" pitchFamily="34" charset="0"/>
              </a:rPr>
              <a:t> </a:t>
            </a:r>
            <a:r>
              <a:rPr lang="en-US" sz="2000" cap="none" dirty="0" smtClean="0">
                <a:latin typeface="Comic Sans MS" pitchFamily="66" charset="0"/>
              </a:rPr>
              <a:t/>
            </a:r>
            <a:br>
              <a:rPr lang="en-US" sz="2000" cap="none" dirty="0" smtClean="0">
                <a:latin typeface="Comic Sans MS" pitchFamily="66" charset="0"/>
              </a:rPr>
            </a:br>
            <a:r>
              <a:rPr lang="en-US" sz="1800" dirty="0" smtClean="0"/>
              <a:t/>
            </a:r>
            <a:br>
              <a:rPr lang="en-US" sz="1800" dirty="0" smtClean="0"/>
            </a:br>
            <a:r>
              <a:rPr lang="en-US" sz="1800" dirty="0" smtClean="0"/>
              <a:t>	</a:t>
            </a:r>
            <a:br>
              <a:rPr lang="en-US" sz="1800" dirty="0" smtClean="0"/>
            </a:br>
            <a:r>
              <a:rPr lang="en-US" sz="1800" dirty="0" smtClean="0">
                <a:solidFill>
                  <a:srgbClr val="FF0000"/>
                </a:solidFill>
              </a:rPr>
              <a:t/>
            </a:r>
            <a:br>
              <a:rPr lang="en-US" sz="1800" dirty="0" smtClean="0">
                <a:solidFill>
                  <a:srgbClr val="FF0000"/>
                </a:solidFill>
              </a:rPr>
            </a:br>
            <a:endParaRPr lang="en-US" sz="1800"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609600"/>
            <a:ext cx="7938868" cy="5943600"/>
          </a:xfrm>
        </p:spPr>
        <p:txBody>
          <a:bodyPr>
            <a:noAutofit/>
          </a:bodyPr>
          <a:lstStyle/>
          <a:p>
            <a:r>
              <a:rPr lang="en-US" sz="1800" cap="none" dirty="0" smtClean="0">
                <a:solidFill>
                  <a:srgbClr val="0070C0"/>
                </a:solidFill>
                <a:latin typeface="Arial Rounded MT Bold" pitchFamily="34" charset="0"/>
              </a:rPr>
              <a:t>Integer division truncates any fractional part. The modulo division produces the remainder of an integer division. </a:t>
            </a:r>
            <a:br>
              <a:rPr lang="en-US" sz="1800" cap="none" dirty="0" smtClean="0">
                <a:solidFill>
                  <a:srgbClr val="0070C0"/>
                </a:solidFill>
                <a:latin typeface="Arial Rounded MT Bold" pitchFamily="34" charset="0"/>
              </a:rPr>
            </a:b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rgbClr val="7030A0"/>
                </a:solidFill>
                <a:latin typeface="Arial Rounded MT Bold" pitchFamily="34" charset="0"/>
              </a:rPr>
              <a:t>Integer Arithmetic</a:t>
            </a:r>
            <a:br>
              <a:rPr lang="en-US" sz="1800" cap="none" dirty="0" smtClean="0">
                <a:solidFill>
                  <a:srgbClr val="7030A0"/>
                </a:solidFill>
                <a:latin typeface="Arial Rounded MT Bold" pitchFamily="34" charset="0"/>
              </a:rPr>
            </a:b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rgbClr val="0070C0"/>
                </a:solidFill>
                <a:latin typeface="Arial Rounded MT Bold" pitchFamily="34" charset="0"/>
              </a:rPr>
              <a:t>When both the operands in a single arithmetic expression such as </a:t>
            </a:r>
            <a:r>
              <a:rPr lang="en-US" sz="1800" cap="none" dirty="0" err="1" smtClean="0">
                <a:solidFill>
                  <a:srgbClr val="0070C0"/>
                </a:solidFill>
                <a:latin typeface="Arial Rounded MT Bold" pitchFamily="34" charset="0"/>
              </a:rPr>
              <a:t>a+b</a:t>
            </a:r>
            <a:r>
              <a:rPr lang="en-US" sz="1800" cap="none" dirty="0" smtClean="0">
                <a:solidFill>
                  <a:srgbClr val="0070C0"/>
                </a:solidFill>
                <a:latin typeface="Arial Rounded MT Bold" pitchFamily="34" charset="0"/>
              </a:rPr>
              <a:t> are integers, the expression is called an integer expression, and the operation is called integer arithmetic. Integer arithmetic always yield an integer value.</a:t>
            </a: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rgbClr val="7030A0"/>
                </a:solidFill>
                <a:latin typeface="Arial Rounded MT Bold" pitchFamily="34" charset="0"/>
              </a:rPr>
              <a:t>Examples of arithmetic operators are:</a:t>
            </a:r>
            <a:br>
              <a:rPr lang="en-US" sz="1800" cap="none" dirty="0" smtClean="0">
                <a:solidFill>
                  <a:srgbClr val="7030A0"/>
                </a:solidFill>
                <a:latin typeface="Arial Rounded MT Bold" pitchFamily="34" charset="0"/>
              </a:rPr>
            </a:b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chemeClr val="tx1"/>
                </a:solidFill>
                <a:latin typeface="Arial Rounded MT Bold" pitchFamily="34" charset="0"/>
              </a:rPr>
              <a:t>			</a:t>
            </a:r>
            <a:r>
              <a:rPr lang="en-US" sz="1800" cap="none" dirty="0" smtClean="0">
                <a:solidFill>
                  <a:srgbClr val="0070C0"/>
                </a:solidFill>
                <a:latin typeface="Arial Rounded MT Bold" pitchFamily="34" charset="0"/>
              </a:rPr>
              <a:t>a– b		a + b</a:t>
            </a:r>
            <a:br>
              <a:rPr lang="en-US" sz="1800" cap="none" dirty="0" smtClean="0">
                <a:solidFill>
                  <a:srgbClr val="0070C0"/>
                </a:solidFill>
                <a:latin typeface="Arial Rounded MT Bold" pitchFamily="34" charset="0"/>
              </a:rPr>
            </a:br>
            <a:r>
              <a:rPr lang="en-US" sz="1800" cap="none" dirty="0" smtClean="0">
                <a:solidFill>
                  <a:srgbClr val="0070C0"/>
                </a:solidFill>
                <a:latin typeface="Arial Rounded MT Bold" pitchFamily="34" charset="0"/>
              </a:rPr>
              <a:t>			a * b		a / b</a:t>
            </a:r>
            <a:br>
              <a:rPr lang="en-US" sz="1800" cap="none" dirty="0" smtClean="0">
                <a:solidFill>
                  <a:srgbClr val="0070C0"/>
                </a:solidFill>
                <a:latin typeface="Arial Rounded MT Bold" pitchFamily="34" charset="0"/>
              </a:rPr>
            </a:br>
            <a:r>
              <a:rPr lang="en-US" sz="1800" cap="none" dirty="0" smtClean="0">
                <a:solidFill>
                  <a:srgbClr val="0070C0"/>
                </a:solidFill>
                <a:latin typeface="Arial Rounded MT Bold" pitchFamily="34" charset="0"/>
              </a:rPr>
              <a:t>			a % b		-a * b</a:t>
            </a:r>
            <a:br>
              <a:rPr lang="en-US" sz="1800" cap="none" dirty="0" smtClean="0">
                <a:solidFill>
                  <a:srgbClr val="0070C0"/>
                </a:solidFill>
                <a:latin typeface="Arial Rounded MT Bold" pitchFamily="34" charset="0"/>
              </a:rPr>
            </a:br>
            <a:r>
              <a:rPr lang="en-US" sz="1800" cap="none" dirty="0" smtClean="0">
                <a:solidFill>
                  <a:srgbClr val="0070C0"/>
                </a:solidFill>
                <a:latin typeface="Arial Rounded MT Bold" pitchFamily="34" charset="0"/>
              </a:rPr>
              <a:t>Here a and b are variables and are known as operands. The modulo division operator % cannot be used on floating point data.</a:t>
            </a:r>
            <a:br>
              <a:rPr lang="en-US" sz="1800" cap="none" dirty="0" smtClean="0">
                <a:solidFill>
                  <a:srgbClr val="0070C0"/>
                </a:solidFill>
                <a:latin typeface="Arial Rounded MT Bold" pitchFamily="34" charset="0"/>
              </a:rPr>
            </a:br>
            <a:r>
              <a:rPr lang="en-US" sz="1800" cap="none" dirty="0" smtClean="0">
                <a:solidFill>
                  <a:srgbClr val="0070C0"/>
                </a:solidFill>
                <a:latin typeface="Arial Rounded MT Bold" pitchFamily="34" charset="0"/>
              </a:rPr>
              <a:t> </a:t>
            </a:r>
            <a:br>
              <a:rPr lang="en-US" sz="1800" cap="none" dirty="0" smtClean="0">
                <a:solidFill>
                  <a:srgbClr val="0070C0"/>
                </a:solidFill>
                <a:latin typeface="Arial Rounded MT Bold" pitchFamily="34" charset="0"/>
              </a:rPr>
            </a:br>
            <a:r>
              <a:rPr lang="en-US" sz="1800" cap="none" dirty="0" smtClean="0">
                <a:solidFill>
                  <a:srgbClr val="0070C0"/>
                </a:solidFill>
                <a:latin typeface="Arial Rounded MT Bold" pitchFamily="34" charset="0"/>
              </a:rPr>
              <a:t>a = 14 and b = 4 then  a – b = 10 , a + b = 18,  a * b = 56,  a / b = 3 (decimal part truncated) , a % b = 2 (remainder of division)</a:t>
            </a:r>
            <a:br>
              <a:rPr lang="en-US" sz="1800" cap="none" dirty="0" smtClean="0">
                <a:solidFill>
                  <a:srgbClr val="0070C0"/>
                </a:solidFill>
                <a:latin typeface="Arial Rounded MT Bold" pitchFamily="34" charset="0"/>
              </a:rPr>
            </a:br>
            <a:r>
              <a:rPr lang="en-US" sz="1800" cap="none" dirty="0" smtClean="0">
                <a:solidFill>
                  <a:srgbClr val="0070C0"/>
                </a:solidFill>
              </a:rPr>
              <a:t/>
            </a:r>
            <a:br>
              <a:rPr lang="en-US" sz="1800" cap="none" dirty="0" smtClean="0">
                <a:solidFill>
                  <a:srgbClr val="0070C0"/>
                </a:solidFill>
              </a:rPr>
            </a:br>
            <a:endParaRPr lang="en-US" sz="1800" cap="none" dirty="0">
              <a:solidFill>
                <a:srgbClr val="0070C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609600"/>
            <a:ext cx="7938868" cy="5715000"/>
          </a:xfrm>
        </p:spPr>
        <p:txBody>
          <a:bodyPr>
            <a:noAutofit/>
          </a:bodyPr>
          <a:lstStyle/>
          <a:p>
            <a:r>
              <a:rPr lang="en-US" sz="1800" cap="none" dirty="0" smtClean="0">
                <a:solidFill>
                  <a:srgbClr val="7030A0"/>
                </a:solidFill>
                <a:latin typeface="Arial Rounded MT Bold" pitchFamily="34" charset="0"/>
              </a:rPr>
              <a:t>Real Arithmetic</a:t>
            </a: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rgbClr val="FF0000"/>
                </a:solidFill>
                <a:latin typeface="Arial Rounded MT Bold" pitchFamily="34" charset="0"/>
              </a:rPr>
              <a:t>An arithmetic operation involving only real operands is called real arithmetic. A real operand may assume values either in decimal or exponential notation. Since floating point values are rounded to the number of significant digits permissible, the final value is an approximation of the correct result. If x, y, and z are floats, then we will have;</a:t>
            </a:r>
            <a:br>
              <a:rPr lang="en-US" sz="1800" cap="none" dirty="0" smtClean="0">
                <a:solidFill>
                  <a:srgbClr val="FF0000"/>
                </a:solidFill>
                <a:latin typeface="Arial Rounded MT Bold" pitchFamily="34" charset="0"/>
              </a:rPr>
            </a:br>
            <a:r>
              <a:rPr lang="en-US" sz="1800" cap="none" dirty="0" smtClean="0">
                <a:solidFill>
                  <a:srgbClr val="FF0000"/>
                </a:solidFill>
                <a:latin typeface="Arial Rounded MT Bold" pitchFamily="34" charset="0"/>
              </a:rPr>
              <a:t>		x    =    6.0/7.0    =    0.857143</a:t>
            </a:r>
            <a:br>
              <a:rPr lang="en-US" sz="1800" cap="none" dirty="0" smtClean="0">
                <a:solidFill>
                  <a:srgbClr val="FF0000"/>
                </a:solidFill>
                <a:latin typeface="Arial Rounded MT Bold" pitchFamily="34" charset="0"/>
              </a:rPr>
            </a:br>
            <a:r>
              <a:rPr lang="en-US" sz="1800" cap="none" dirty="0" smtClean="0">
                <a:solidFill>
                  <a:srgbClr val="FF0000"/>
                </a:solidFill>
                <a:latin typeface="Arial Rounded MT Bold" pitchFamily="34" charset="0"/>
              </a:rPr>
              <a:t>		y    =    1.0/3.0   =     0.333333</a:t>
            </a:r>
            <a:br>
              <a:rPr lang="en-US" sz="1800" cap="none" dirty="0" smtClean="0">
                <a:solidFill>
                  <a:srgbClr val="FF0000"/>
                </a:solidFill>
                <a:latin typeface="Arial Rounded MT Bold" pitchFamily="34" charset="0"/>
              </a:rPr>
            </a:br>
            <a:r>
              <a:rPr lang="en-US" sz="1800" cap="none" dirty="0" smtClean="0">
                <a:solidFill>
                  <a:srgbClr val="FF0000"/>
                </a:solidFill>
                <a:latin typeface="Arial Rounded MT Bold" pitchFamily="34" charset="0"/>
              </a:rPr>
              <a:t>		z    =   -2.0/3.0   =   - 0.666667 </a:t>
            </a:r>
            <a:br>
              <a:rPr lang="en-US" sz="1800" cap="none" dirty="0" smtClean="0">
                <a:solidFill>
                  <a:srgbClr val="FF0000"/>
                </a:solidFill>
                <a:latin typeface="Arial Rounded MT Bold" pitchFamily="34" charset="0"/>
              </a:rPr>
            </a:br>
            <a:r>
              <a:rPr lang="en-US" sz="1800" cap="none" dirty="0" smtClean="0">
                <a:solidFill>
                  <a:srgbClr val="FF0000"/>
                </a:solidFill>
                <a:latin typeface="Arial Rounded MT Bold" pitchFamily="34" charset="0"/>
              </a:rPr>
              <a:t>the operator % cannot be used with real operands.</a:t>
            </a: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rgbClr val="7030A0"/>
                </a:solidFill>
                <a:latin typeface="Arial Rounded MT Bold" pitchFamily="34" charset="0"/>
              </a:rPr>
              <a:t>Mixed-mode Arithmetic</a:t>
            </a: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rgbClr val="FF0000"/>
                </a:solidFill>
                <a:latin typeface="Arial Rounded MT Bold" pitchFamily="34" charset="0"/>
              </a:rPr>
              <a:t>When one of the operands is real and the other is integer, the expression is called a mixed-mode arithmetic expression. If either operand is of the real type, then only the real operation is performed and the result is always a real number. </a:t>
            </a:r>
            <a:br>
              <a:rPr lang="en-US" sz="1800" cap="none" dirty="0" smtClean="0">
                <a:solidFill>
                  <a:srgbClr val="FF0000"/>
                </a:solidFill>
                <a:latin typeface="Arial Rounded MT Bold" pitchFamily="34" charset="0"/>
              </a:rPr>
            </a:br>
            <a:r>
              <a:rPr lang="en-US" sz="1800" cap="none" dirty="0" smtClean="0">
                <a:solidFill>
                  <a:srgbClr val="FF0000"/>
                </a:solidFill>
                <a:latin typeface="Arial Rounded MT Bold" pitchFamily="34" charset="0"/>
              </a:rPr>
              <a:t>Thus</a:t>
            </a:r>
            <a:br>
              <a:rPr lang="en-US" sz="1800" cap="none" dirty="0" smtClean="0">
                <a:solidFill>
                  <a:srgbClr val="FF0000"/>
                </a:solidFill>
                <a:latin typeface="Arial Rounded MT Bold" pitchFamily="34" charset="0"/>
              </a:rPr>
            </a:br>
            <a:r>
              <a:rPr lang="en-US" sz="1800" cap="none" dirty="0" smtClean="0">
                <a:solidFill>
                  <a:srgbClr val="FF0000"/>
                </a:solidFill>
                <a:latin typeface="Arial Rounded MT Bold" pitchFamily="34" charset="0"/>
              </a:rPr>
              <a:t>			15/10.0 = 1.5</a:t>
            </a:r>
            <a:br>
              <a:rPr lang="en-US" sz="1800" cap="none" dirty="0" smtClean="0">
                <a:solidFill>
                  <a:srgbClr val="FF0000"/>
                </a:solidFill>
                <a:latin typeface="Arial Rounded MT Bold" pitchFamily="34" charset="0"/>
              </a:rPr>
            </a:br>
            <a:r>
              <a:rPr lang="en-US" sz="1800" cap="none" dirty="0" smtClean="0">
                <a:solidFill>
                  <a:srgbClr val="FF0000"/>
                </a:solidFill>
                <a:latin typeface="Arial Rounded MT Bold" pitchFamily="34" charset="0"/>
              </a:rPr>
              <a:t>Where as</a:t>
            </a:r>
            <a:br>
              <a:rPr lang="en-US" sz="1800" cap="none" dirty="0" smtClean="0">
                <a:solidFill>
                  <a:srgbClr val="FF0000"/>
                </a:solidFill>
                <a:latin typeface="Arial Rounded MT Bold" pitchFamily="34" charset="0"/>
              </a:rPr>
            </a:br>
            <a:r>
              <a:rPr lang="en-US" sz="1800" cap="none" dirty="0" smtClean="0">
                <a:solidFill>
                  <a:srgbClr val="FF0000"/>
                </a:solidFill>
                <a:latin typeface="Arial Rounded MT Bold" pitchFamily="34" charset="0"/>
              </a:rPr>
              <a:t>			15/10 = 1 </a:t>
            </a: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chemeClr val="tx1"/>
                </a:solidFill>
                <a:latin typeface="Arial Rounded MT Bold" pitchFamily="34" charset="0"/>
              </a:rPr>
              <a:t> </a:t>
            </a:r>
            <a:endParaRPr lang="en-US" sz="1800" cap="none" dirty="0">
              <a:solidFill>
                <a:schemeClr val="tx1"/>
              </a:solidFill>
              <a:latin typeface="Arial Rounded MT Bold"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533400"/>
            <a:ext cx="7938868" cy="6019800"/>
          </a:xfrm>
        </p:spPr>
        <p:txBody>
          <a:bodyPr>
            <a:noAutofit/>
          </a:bodyPr>
          <a:lstStyle/>
          <a:p>
            <a:r>
              <a:rPr lang="en-US" sz="2400" cap="none" dirty="0" smtClean="0">
                <a:solidFill>
                  <a:srgbClr val="FF0000"/>
                </a:solidFill>
                <a:latin typeface="Arial Rounded MT Bold" pitchFamily="34" charset="0"/>
              </a:rPr>
              <a:t>2. RELATIONAL OPERATORS</a:t>
            </a:r>
            <a:r>
              <a:rPr lang="en-US" sz="2000" cap="none" dirty="0" smtClean="0">
                <a:solidFill>
                  <a:srgbClr val="FF0000"/>
                </a:solidFill>
                <a:latin typeface="Arial Rounded MT Bold" pitchFamily="34" charset="0"/>
              </a:rPr>
              <a:t/>
            </a:r>
            <a:br>
              <a:rPr lang="en-US" sz="2000" cap="none" dirty="0" smtClean="0">
                <a:solidFill>
                  <a:srgbClr val="FF0000"/>
                </a:solidFill>
                <a:latin typeface="Arial Rounded MT Bold" pitchFamily="34" charset="0"/>
              </a:rPr>
            </a:br>
            <a:r>
              <a:rPr lang="en-US" sz="2000" cap="none" dirty="0" smtClean="0">
                <a:solidFill>
                  <a:srgbClr val="FF0000"/>
                </a:solidFill>
                <a:latin typeface="Arial Rounded MT Bold" pitchFamily="34" charset="0"/>
              </a:rPr>
              <a:t/>
            </a:r>
            <a:br>
              <a:rPr lang="en-US" sz="2000" cap="none" dirty="0" smtClean="0">
                <a:solidFill>
                  <a:srgbClr val="FF0000"/>
                </a:solidFill>
                <a:latin typeface="Arial Rounded MT Bold" pitchFamily="34" charset="0"/>
              </a:rPr>
            </a:br>
            <a:r>
              <a:rPr lang="en-US" sz="2000" cap="none" dirty="0" smtClean="0">
                <a:solidFill>
                  <a:schemeClr val="tx1"/>
                </a:solidFill>
                <a:latin typeface="Arial Rounded MT Bold" pitchFamily="34" charset="0"/>
              </a:rPr>
              <a:t/>
            </a:r>
            <a:br>
              <a:rPr lang="en-US" sz="2000" cap="none" dirty="0" smtClean="0">
                <a:solidFill>
                  <a:schemeClr val="tx1"/>
                </a:solidFill>
                <a:latin typeface="Arial Rounded MT Bold" pitchFamily="34" charset="0"/>
              </a:rPr>
            </a:br>
            <a:r>
              <a:rPr lang="en-US" sz="2000" cap="none" dirty="0" smtClean="0">
                <a:solidFill>
                  <a:srgbClr val="00B0F0"/>
                </a:solidFill>
                <a:latin typeface="Arial Rounded MT Bold" pitchFamily="34" charset="0"/>
              </a:rPr>
              <a:t>Comparisons can be done with the help of relational operators. </a:t>
            </a:r>
            <a:br>
              <a:rPr lang="en-US" sz="2000" cap="none" dirty="0" smtClean="0">
                <a:solidFill>
                  <a:srgbClr val="00B0F0"/>
                </a:solidFill>
                <a:latin typeface="Arial Rounded MT Bold" pitchFamily="34" charset="0"/>
              </a:rPr>
            </a:br>
            <a:r>
              <a:rPr lang="en-US" sz="2000" cap="none" dirty="0" smtClean="0">
                <a:solidFill>
                  <a:srgbClr val="00B0F0"/>
                </a:solidFill>
                <a:latin typeface="Arial Rounded MT Bold" pitchFamily="34" charset="0"/>
              </a:rPr>
              <a:t>Relational Operators</a:t>
            </a:r>
            <a:r>
              <a:rPr lang="en-US" sz="2000" cap="none" dirty="0" smtClean="0">
                <a:solidFill>
                  <a:schemeClr val="tx1"/>
                </a:solidFill>
                <a:latin typeface="Arial Rounded MT Bold" pitchFamily="34" charset="0"/>
              </a:rPr>
              <a:t/>
            </a:r>
            <a:br>
              <a:rPr lang="en-US" sz="2000" cap="none" dirty="0" smtClean="0">
                <a:solidFill>
                  <a:schemeClr val="tx1"/>
                </a:solidFill>
                <a:latin typeface="Arial Rounded MT Bold" pitchFamily="34" charset="0"/>
              </a:rPr>
            </a:br>
            <a:r>
              <a:rPr lang="en-US" sz="2000" cap="none" dirty="0" smtClean="0">
                <a:solidFill>
                  <a:schemeClr val="tx1"/>
                </a:solidFill>
                <a:latin typeface="Arial Rounded MT Bold" pitchFamily="34" charset="0"/>
              </a:rPr>
              <a:t/>
            </a:r>
            <a:br>
              <a:rPr lang="en-US" sz="2000" cap="none" dirty="0" smtClean="0">
                <a:solidFill>
                  <a:schemeClr val="tx1"/>
                </a:solidFill>
                <a:latin typeface="Arial Rounded MT Bold" pitchFamily="34" charset="0"/>
              </a:rPr>
            </a:br>
            <a:r>
              <a:rPr lang="en-US" sz="2000" cap="none" dirty="0" smtClean="0">
                <a:solidFill>
                  <a:schemeClr val="tx1"/>
                </a:solidFill>
                <a:latin typeface="Arial Rounded MT Bold" pitchFamily="34" charset="0"/>
              </a:rPr>
              <a:t> </a:t>
            </a:r>
            <a:br>
              <a:rPr lang="en-US" sz="2000" cap="none" dirty="0" smtClean="0">
                <a:solidFill>
                  <a:schemeClr val="tx1"/>
                </a:solidFill>
                <a:latin typeface="Arial Rounded MT Bold" pitchFamily="34" charset="0"/>
              </a:rPr>
            </a:br>
            <a:r>
              <a:rPr lang="en-US" sz="2000" cap="none" dirty="0" smtClean="0">
                <a:solidFill>
                  <a:schemeClr val="tx1"/>
                </a:solidFill>
                <a:latin typeface="Arial Rounded MT Bold" pitchFamily="34" charset="0"/>
              </a:rPr>
              <a:t>		</a:t>
            </a:r>
            <a:r>
              <a:rPr lang="en-US" sz="2000" cap="none" dirty="0" smtClean="0">
                <a:solidFill>
                  <a:srgbClr val="7030A0"/>
                </a:solidFill>
                <a:latin typeface="Arial Rounded MT Bold" pitchFamily="34" charset="0"/>
              </a:rPr>
              <a:t>Operator			Meaning</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&lt;		is less than</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&lt;=		is less than or equal to			      &gt; 		is greater than</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&gt;=		is greaten than or equal to</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 =		is equal to</a:t>
            </a:r>
            <a:br>
              <a:rPr lang="en-US" sz="2000" cap="none" dirty="0" smtClean="0">
                <a:solidFill>
                  <a:srgbClr val="7030A0"/>
                </a:solidFill>
                <a:latin typeface="Arial Rounded MT Bold" pitchFamily="34" charset="0"/>
              </a:rPr>
            </a:br>
            <a:r>
              <a:rPr lang="en-US" sz="2000" cap="none" dirty="0" smtClean="0">
                <a:solidFill>
                  <a:srgbClr val="7030A0"/>
                </a:solidFill>
                <a:latin typeface="Arial Rounded MT Bold" pitchFamily="34" charset="0"/>
              </a:rPr>
              <a:t>		     ! =		is not equal to</a:t>
            </a:r>
            <a:r>
              <a:rPr lang="en-US" sz="1800" cap="none" dirty="0" smtClean="0">
                <a:latin typeface="Arial Rounded MT Bold" pitchFamily="34" charset="0"/>
              </a:rPr>
              <a:t/>
            </a:r>
            <a:br>
              <a:rPr lang="en-US" sz="1800" cap="none" dirty="0" smtClean="0">
                <a:latin typeface="Arial Rounded MT Bold" pitchFamily="34" charset="0"/>
              </a:rPr>
            </a:br>
            <a:r>
              <a:rPr lang="en-US" sz="1800" cap="none" dirty="0" smtClean="0">
                <a:latin typeface="Arial Rounded MT Bold" pitchFamily="34" charset="0"/>
              </a:rPr>
              <a:t> </a:t>
            </a:r>
            <a:br>
              <a:rPr lang="en-US" sz="1800" cap="none" dirty="0" smtClean="0">
                <a:latin typeface="Arial Rounded MT Bold" pitchFamily="34" charset="0"/>
              </a:rPr>
            </a:br>
            <a:r>
              <a:rPr lang="en-US" sz="1800" cap="none" dirty="0" smtClean="0">
                <a:latin typeface="Arial Rounded MT Bold" pitchFamily="34" charset="0"/>
              </a:rPr>
              <a:t/>
            </a:r>
            <a:br>
              <a:rPr lang="en-US" sz="1800" cap="none" dirty="0" smtClean="0">
                <a:latin typeface="Arial Rounded MT Bold" pitchFamily="34" charset="0"/>
              </a:rPr>
            </a:br>
            <a:r>
              <a:rPr lang="en-US" sz="1800" cap="none" dirty="0" smtClean="0">
                <a:latin typeface="Arial Rounded MT Bold" pitchFamily="34" charset="0"/>
              </a:rPr>
              <a:t/>
            </a:r>
            <a:br>
              <a:rPr lang="en-US" sz="1800" cap="none" dirty="0" smtClean="0">
                <a:latin typeface="Arial Rounded MT Bold" pitchFamily="34" charset="0"/>
              </a:rPr>
            </a:br>
            <a:r>
              <a:rPr lang="en-US" sz="1800" cap="none" dirty="0" smtClean="0">
                <a:latin typeface="Arial Rounded MT Bold" pitchFamily="34" charset="0"/>
              </a:rPr>
              <a:t>	</a:t>
            </a:r>
            <a:endParaRPr lang="en-US" sz="1800" cap="none" dirty="0">
              <a:solidFill>
                <a:srgbClr val="FF0000"/>
              </a:solidFill>
              <a:latin typeface="Arial Rounded MT Bold"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685800"/>
            <a:ext cx="7938868" cy="5181600"/>
          </a:xfrm>
        </p:spPr>
        <p:txBody>
          <a:bodyPr>
            <a:noAutofit/>
          </a:bodyPr>
          <a:lstStyle/>
          <a:p>
            <a:r>
              <a:rPr lang="en-US" sz="1800" cap="none" dirty="0" smtClean="0">
                <a:latin typeface="Arial Rounded MT Bold" pitchFamily="34" charset="0"/>
              </a:rPr>
              <a:t>	</a:t>
            </a:r>
            <a:r>
              <a:rPr lang="en-US" sz="1800" cap="none" dirty="0" smtClean="0">
                <a:solidFill>
                  <a:srgbClr val="0070C0"/>
                </a:solidFill>
                <a:latin typeface="Arial Rounded MT Bold" pitchFamily="34" charset="0"/>
              </a:rPr>
              <a:t>A simple relational expression contains only one relational operator and takes the following from:</a:t>
            </a:r>
            <a:br>
              <a:rPr lang="en-US" sz="1800" cap="none" dirty="0" smtClean="0">
                <a:solidFill>
                  <a:srgbClr val="0070C0"/>
                </a:solidFill>
                <a:latin typeface="Arial Rounded MT Bold" pitchFamily="34" charset="0"/>
              </a:rPr>
            </a:br>
            <a:r>
              <a:rPr lang="en-US" sz="1800" cap="none" dirty="0" smtClean="0">
                <a:solidFill>
                  <a:srgbClr val="0070C0"/>
                </a:solidFill>
                <a:latin typeface="Arial Rounded MT Bold" pitchFamily="34" charset="0"/>
              </a:rPr>
              <a:t>ae–1 relational operator ae-2</a:t>
            </a: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chemeClr val="tx1"/>
                </a:solidFill>
                <a:latin typeface="Arial Rounded MT Bold" pitchFamily="34" charset="0"/>
              </a:rPr>
              <a:t>		  </a:t>
            </a:r>
            <a:br>
              <a:rPr lang="en-US" sz="1800" cap="none" dirty="0" smtClean="0">
                <a:solidFill>
                  <a:schemeClr val="tx1"/>
                </a:solidFill>
                <a:latin typeface="Arial Rounded MT Bold" pitchFamily="34" charset="0"/>
              </a:rPr>
            </a:br>
            <a:r>
              <a:rPr lang="en-US" sz="1800" cap="none" dirty="0" smtClean="0">
                <a:solidFill>
                  <a:schemeClr val="tx1"/>
                </a:solidFill>
                <a:latin typeface="Arial Rounded MT Bold" pitchFamily="34" charset="0"/>
              </a:rPr>
              <a:t> </a:t>
            </a:r>
            <a:r>
              <a:rPr lang="en-US" sz="1800" smtClean="0"/>
              <a:t>                                </a:t>
            </a:r>
            <a:r>
              <a:rPr lang="en-US" sz="2000" cap="none" smtClean="0">
                <a:solidFill>
                  <a:srgbClr val="FF0000"/>
                </a:solidFill>
                <a:latin typeface="Arial Rounded MT Bold" pitchFamily="34" charset="0"/>
              </a:rPr>
              <a:t>ae-1 </a:t>
            </a:r>
            <a:r>
              <a:rPr lang="en-US" sz="2000" cap="none" dirty="0" smtClean="0">
                <a:solidFill>
                  <a:srgbClr val="FF0000"/>
                </a:solidFill>
                <a:latin typeface="Arial Rounded MT Bold" pitchFamily="34" charset="0"/>
              </a:rPr>
              <a:t>relational operator ae-2</a:t>
            </a:r>
            <a:r>
              <a:rPr lang="en-US" sz="1800" dirty="0" smtClean="0"/>
              <a:t/>
            </a:r>
            <a:br>
              <a:rPr lang="en-US" sz="1800" dirty="0" smtClean="0"/>
            </a:b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r>
              <a:rPr lang="en-US" sz="1800" cap="none" dirty="0" smtClean="0">
                <a:solidFill>
                  <a:srgbClr val="0070C0"/>
                </a:solidFill>
                <a:latin typeface="Arial Rounded MT Bold" pitchFamily="34" charset="0"/>
              </a:rPr>
              <a:t>ae-1 and ae-2 are arithmetic expressions. Which may be simple constants, variables or combination of them. </a:t>
            </a:r>
            <a:br>
              <a:rPr lang="en-US" sz="1800" cap="none" dirty="0" smtClean="0">
                <a:solidFill>
                  <a:srgbClr val="0070C0"/>
                </a:solidFill>
                <a:latin typeface="Arial Rounded MT Bold" pitchFamily="34" charset="0"/>
              </a:rPr>
            </a:br>
            <a:r>
              <a:rPr lang="en-US" sz="1800" cap="none" dirty="0" smtClean="0">
                <a:solidFill>
                  <a:srgbClr val="0070C0"/>
                </a:solidFill>
                <a:latin typeface="Arial Rounded MT Bold" pitchFamily="34" charset="0"/>
              </a:rPr>
              <a:t/>
            </a:r>
            <a:br>
              <a:rPr lang="en-US" sz="1800" cap="none" dirty="0" smtClean="0">
                <a:solidFill>
                  <a:srgbClr val="0070C0"/>
                </a:solidFill>
                <a:latin typeface="Arial Rounded MT Bold" pitchFamily="34" charset="0"/>
              </a:rPr>
            </a:br>
            <a:r>
              <a:rPr lang="en-US" sz="1800" cap="none" dirty="0" smtClean="0">
                <a:solidFill>
                  <a:srgbClr val="FF0000"/>
                </a:solidFill>
                <a:latin typeface="Arial Rounded MT Bold" pitchFamily="34" charset="0"/>
              </a:rPr>
              <a:t>Examples of simple relational expressions and their values:</a:t>
            </a:r>
            <a:br>
              <a:rPr lang="en-US" sz="1800" cap="none" dirty="0" smtClean="0">
                <a:solidFill>
                  <a:srgbClr val="FF0000"/>
                </a:solidFill>
                <a:latin typeface="Arial Rounded MT Bold" pitchFamily="34" charset="0"/>
              </a:rPr>
            </a:br>
            <a:r>
              <a:rPr lang="en-US" sz="1800" cap="none" dirty="0" smtClean="0">
                <a:solidFill>
                  <a:srgbClr val="FF0000"/>
                </a:solidFill>
                <a:latin typeface="Arial Rounded MT Bold" pitchFamily="34" charset="0"/>
              </a:rPr>
              <a:t>		4.5   &lt;=	10	TRUE</a:t>
            </a:r>
            <a:br>
              <a:rPr lang="en-US" sz="1800" cap="none" dirty="0" smtClean="0">
                <a:solidFill>
                  <a:srgbClr val="FF0000"/>
                </a:solidFill>
                <a:latin typeface="Arial Rounded MT Bold" pitchFamily="34" charset="0"/>
              </a:rPr>
            </a:br>
            <a:r>
              <a:rPr lang="en-US" sz="1800" cap="none" dirty="0" smtClean="0">
                <a:solidFill>
                  <a:srgbClr val="FF0000"/>
                </a:solidFill>
                <a:latin typeface="Arial Rounded MT Bold" pitchFamily="34" charset="0"/>
              </a:rPr>
              <a:t>		4.5   &lt;   -10	FALSE</a:t>
            </a:r>
            <a:r>
              <a:rPr lang="en-US" sz="1800" cap="none" dirty="0" smtClean="0">
                <a:solidFill>
                  <a:srgbClr val="0070C0"/>
                </a:solidFill>
                <a:latin typeface="Arial Rounded MT Bold" pitchFamily="34" charset="0"/>
              </a:rPr>
              <a:t/>
            </a:r>
            <a:br>
              <a:rPr lang="en-US" sz="1800" cap="none" dirty="0" smtClean="0">
                <a:solidFill>
                  <a:srgbClr val="0070C0"/>
                </a:solidFill>
                <a:latin typeface="Arial Rounded MT Bold" pitchFamily="34" charset="0"/>
              </a:rPr>
            </a:br>
            <a:r>
              <a:rPr lang="en-US" sz="1800" cap="none" dirty="0" smtClean="0">
                <a:solidFill>
                  <a:srgbClr val="0070C0"/>
                </a:solidFill>
                <a:latin typeface="Arial Rounded MT Bold" pitchFamily="34" charset="0"/>
              </a:rPr>
              <a:t>When arithmetic expressions are used on either side of a relational operator, the arithmetic expressions will be evaluated first and then the results compared. That is, arithmetic operators have a higher priority over relational operators.</a:t>
            </a:r>
            <a:br>
              <a:rPr lang="en-US" sz="1800" cap="none" dirty="0" smtClean="0">
                <a:solidFill>
                  <a:srgbClr val="0070C0"/>
                </a:solidFill>
                <a:latin typeface="Arial Rounded MT Bold" pitchFamily="34" charset="0"/>
              </a:rPr>
            </a:br>
            <a:r>
              <a:rPr lang="en-US" sz="1800" cap="none" dirty="0" smtClean="0">
                <a:solidFill>
                  <a:srgbClr val="0070C0"/>
                </a:solidFill>
                <a:latin typeface="Arial Rounded MT Bold" pitchFamily="34" charset="0"/>
              </a:rPr>
              <a:t>	Relational expressions are used in decision statements such as, if and while to etc.</a:t>
            </a:r>
            <a:r>
              <a:rPr lang="en-US" sz="1800" cap="none" dirty="0" smtClean="0">
                <a:solidFill>
                  <a:schemeClr val="tx1"/>
                </a:solidFill>
                <a:latin typeface="Arial Rounded MT Bold" pitchFamily="34" charset="0"/>
              </a:rPr>
              <a:t/>
            </a:r>
            <a:br>
              <a:rPr lang="en-US" sz="1800" cap="none" dirty="0" smtClean="0">
                <a:solidFill>
                  <a:schemeClr val="tx1"/>
                </a:solidFill>
                <a:latin typeface="Arial Rounded MT Bold" pitchFamily="34" charset="0"/>
              </a:rPr>
            </a:br>
            <a:endParaRPr lang="en-US" sz="1800" cap="none" dirty="0">
              <a:solidFill>
                <a:schemeClr val="tx1"/>
              </a:solidFill>
              <a:latin typeface="Arial Rounded MT Bold"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483</Words>
  <Application>Microsoft Office PowerPoint</Application>
  <PresentationFormat>On-screen Show (4:3)</PresentationFormat>
  <Paragraphs>114</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Oriel</vt:lpstr>
      <vt:lpstr>Equation</vt:lpstr>
      <vt:lpstr>Slide 1</vt:lpstr>
      <vt:lpstr>OPERATORS in C Programming   C supports a rich set of operators.   An operator is a symbol that tells the computer to perform certain mathematical or logical manipulations.   Operators are used in programs to manipulate data and variables.     </vt:lpstr>
      <vt:lpstr>   C operators can be classical into    1. Arithmetic operators.   2. Relational operators.   3. Logical operators.   4. Assignment operators.   5. Increment operators.   6. Conditional operators.   7. Bitwise operators.   8. Special operators. </vt:lpstr>
      <vt:lpstr>Slide 4</vt:lpstr>
      <vt:lpstr>1. ARITHMETIC OPERATORS  C provides all the basic arithmetic operators.          Operator                Meaning      + Addition or unary plus   - Subtraction or unary minus   * Multiplication    / Division   % Modulo division       </vt:lpstr>
      <vt:lpstr>Integer division truncates any fractional part. The modulo division produces the remainder of an integer division.   Integer Arithmetic  When both the operands in a single arithmetic expression such as a+b are integers, the expression is called an integer expression, and the operation is called integer arithmetic. Integer arithmetic always yield an integer value.  Examples of arithmetic operators are:     a– b  a + b    a * b  a / b    a % b  -a * b Here a and b are variables and are known as operands. The modulo division operator % cannot be used on floating point data.   a = 14 and b = 4 then  a – b = 10 , a + b = 18,  a * b = 56,  a / b = 3 (decimal part truncated) , a % b = 2 (remainder of division)  </vt:lpstr>
      <vt:lpstr>Real Arithmetic An arithmetic operation involving only real operands is called real arithmetic. A real operand may assume values either in decimal or exponential notation. Since floating point values are rounded to the number of significant digits permissible, the final value is an approximation of the correct result. If x, y, and z are floats, then we will have;   x    =    6.0/7.0    =    0.857143   y    =    1.0/3.0   =     0.333333   z    =   -2.0/3.0   =   - 0.666667  the operator % cannot be used with real operands.  Mixed-mode Arithmetic When one of the operands is real and the other is integer, the expression is called a mixed-mode arithmetic expression. If either operand is of the real type, then only the real operation is performed and the result is always a real number.  Thus    15/10.0 = 1.5 Where as    15/10 = 1   </vt:lpstr>
      <vt:lpstr>2. RELATIONAL OPERATORS   Comparisons can be done with the help of relational operators.  Relational Operators      Operator   Meaning             &lt;  is less than         &lt;=  is less than or equal to         &gt;   is greater than         &gt;=  is greaten than or equal to         = =  is equal to        ! =  is not equal to      </vt:lpstr>
      <vt:lpstr> A simple relational expression contains only one relational operator and takes the following from: ae–1 relational operator ae-2                                       ae-1 relational operator ae-2  ae-1 and ae-2 are arithmetic expressions. Which may be simple constants, variables or combination of them.   Examples of simple relational expressions and their values:   4.5   &lt;= 10 TRUE   4.5   &lt;   -10 FALSE When arithmetic expressions are used on either side of a relational operator, the arithmetic expressions will be evaluated first and then the results compared. That is, arithmetic operators have a higher priority over relational operators.  Relational expressions are used in decision statements such as, if and while to etc. </vt:lpstr>
      <vt:lpstr>3. LOGICAL OPERATORS  C has the following three logical operators.  &amp; &amp;  meaning  logical AND   ||       meaning  logical OR   !       meaning  logical NOT  The logical operators &amp;&amp; and are used when we want to test more than one condition and make decisions.   Example :    a &gt; b  &amp;&amp; x = = 10  An expression of this kind which combines two or more relational expressions is termed as a logical expression or a compound relational expression.    </vt:lpstr>
      <vt:lpstr> The logical expression given above is true only if a&gt;b is true and x = = 10 is true. If either (or both) of them are false, the expression is false.    Truth Table      op-1  op-2        Non-zero Non-zero 1   1  Non-zero       0  0   1         0   Non-zero 0   1         0         0  0   0     Example:   if (age &gt; 55 &amp;&amp; salary &lt; 1000)   if (number &lt; 0  &amp;&amp;  number &gt; 100) </vt:lpstr>
      <vt:lpstr>4. ASSIGNMENT OPERATORS Assignment operators are used to assign the result of an expression to a variable. We have seen the usual assignment operator, ‘ = ’. In addition, C has a set of ‘shorthand’ assignment operators of the form          v op = exp    Where v is a variable, exp is an expression and op is a C binary arithmetic operator. The operator op = is known as the shorthand assignment operator. The assignment statement  v op = exp; is equivalent to    v = v op (exp); with v evaluated only once.   Consider an example    x + = y + 1 This is same as the statement    x  = x + (y + 1); The shorthand operator + = means ‘add y+1 to x’ or ‘increment x by y+1’. For y = 2, the above statement becomes     x + = 3; and when this statement is executed, 3 is added to x. If the old value of x is, say 5, then the new value of x is 8.     </vt:lpstr>
      <vt:lpstr>  Shorthand Assignment Operators      Statement with simple  Statement with  Assignment operator  shorthand operator    a  = a + 1   a + = 1  a = a – 1    a - = 1  a = a * (n +1)   a * = n+1  a = a / (n +1)   a / = n + 1  a = a % b   a % = b    The use of shorthand assignment operators has three advantages:   1 What appears on the left-hand side need not be repeated and therefore it becomes easier to write.  2. The statement is more concise and easier to read.  3 The statement is more efficient.  </vt:lpstr>
      <vt:lpstr> 5. INCREMENT AND DECREMENT OPERATORS  C has two very useful operators not generally found in other language.  These are the increment and decrement operators:    + + and - -  The operator + + adds 1 to the operand while - - subtracts 1. Both are unary operators and take the following form:    + +m; or m + +;    - - m;  or m - -;   + +m; is equivalent to m = m + 1; (or m + = 1;)   - - m; is equivalent to m = m – 1; (or m - = 1;) We use the increment and decrement statements in for and while loops extensively.  While + + m and m + + mean the same thing when they from statements independently, they behave differently when they are used in expressions on the right-hand side of an assignment statement.  </vt:lpstr>
      <vt:lpstr> Consider the following:    m = 5;    y = + +m; In this case, the value of y and m would be 6. Suppose, if we rewrite the above statements as    m = 5;    y = m ++; then, the value of y would be 5 and m would be 6.    A prefix operator first adds 1 to the operand and then the result is assigned to the variable on left. On the other hand, a postfix operator first assigns the value to the variable on left and then increments the operand.   </vt:lpstr>
      <vt:lpstr>Slide 16</vt:lpstr>
      <vt:lpstr>Slide 17</vt:lpstr>
      <vt:lpstr>Slide 18</vt:lpstr>
      <vt:lpstr>6. CONDITIONAL OPERATOR  A ternary operator pair “?:” is available in C to construct conditional expressions of the form             exp1?   exp2 : exp3;                           where exp1, exp2, and exp3 are expressions:   The operator ? : works as follows : exp1 is evaluated first. If it is nonzero (true), then the expression exp2 is evaluated and becomes the value of the expression. If exp1 is false, exp3 is evaluated and its value becomes the value of the expression. Note that only one of the expressions (either exp2 or exp3) is evaluated.   Example :    a = 10;    b = 15;                                                          x = (a&gt;b) ? a : b;                                                                                                             then x = 15.  </vt:lpstr>
      <vt:lpstr>Slide 20</vt:lpstr>
      <vt:lpstr>Slide 21</vt:lpstr>
      <vt:lpstr>7 . BITWISE OPERATORS  C has a distinction of supporting special operators known as bitwise operators for manipulation of data at bit level. These operators are used for testing the bits, or shifting them right or left. Bitwise operators may not be applied to float or double.                                                        Bitwise Operators      Operator  Meaning            &amp;   bitwise AND        |   bitwise OR        ^   Bitwise exclusive OR       &lt;&lt;   shift left       &gt;&gt;   shift right       ~   One’s complement    </vt:lpstr>
      <vt:lpstr>8 . SPECIAL OPERATORS  C supports some special operators of interest such as comma operator, sizeof operator, pointer operators (&amp; and *) and member selection operators (.and -&gt;) and preprocessor operators  (# and ##).   The Comma Operator The comma operator can be used to link the related expressions together. A comma-linked list of expressions are evaluated left to right and the value of right-most expression is the value of the combined expression.   Example:      value = (x = 10, y = 5, x+y);   For (n=1, m = 10; n&lt;=m; n ++, m ++)  </vt:lpstr>
      <vt:lpstr> The sizeof Operator The sizeof is a compile time operator and, when used eith an operand, it returns the number of bytes the operand occupies. The operand may be a variable, a constant or a data type qualifier.  Examples:    m = sizeof(sum);    n = sizeof(long int);    k = sizeof(235L); The sizeof operator is normally used to determine the lengths of arrays and structures when their sizes are not known to the programmer. It is also used to allocate memory space dynamically to variables during execution of a program.  </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Windows User</cp:lastModifiedBy>
  <cp:revision>19</cp:revision>
  <dcterms:created xsi:type="dcterms:W3CDTF">2018-06-24T19:06:34Z</dcterms:created>
  <dcterms:modified xsi:type="dcterms:W3CDTF">2020-05-02T17:22:00Z</dcterms:modified>
</cp:coreProperties>
</file>