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37" r:id="rId3"/>
    <p:sldId id="338" r:id="rId4"/>
    <p:sldId id="339" r:id="rId5"/>
    <p:sldId id="341" r:id="rId6"/>
    <p:sldId id="342" r:id="rId7"/>
    <p:sldId id="343" r:id="rId8"/>
    <p:sldId id="287" r:id="rId9"/>
    <p:sldId id="288" r:id="rId10"/>
    <p:sldId id="345" r:id="rId11"/>
    <p:sldId id="290" r:id="rId12"/>
    <p:sldId id="289" r:id="rId13"/>
    <p:sldId id="295" r:id="rId14"/>
    <p:sldId id="296" r:id="rId15"/>
    <p:sldId id="291" r:id="rId16"/>
    <p:sldId id="292" r:id="rId17"/>
    <p:sldId id="297" r:id="rId18"/>
    <p:sldId id="298" r:id="rId19"/>
    <p:sldId id="344" r:id="rId20"/>
    <p:sldId id="293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94206" autoAdjust="0"/>
  </p:normalViewPr>
  <p:slideViewPr>
    <p:cSldViewPr snapToGrid="0">
      <p:cViewPr>
        <p:scale>
          <a:sx n="100" d="100"/>
          <a:sy n="100" d="100"/>
        </p:scale>
        <p:origin x="72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3D1ED-F19F-4296-8EFB-FA1962F9C4C7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42BFF-897B-42A8-95A7-BC9841BF1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7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9105-3176-4D44-AF87-E5F0315B0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94FB6-65E3-4AFF-8E27-6E54EAA9D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9B4DF-81D0-4169-87E7-E4496EAE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F93C-845A-4E9A-9F63-BF7FD402EB0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49E33-02D4-448D-AE01-1D12BAF8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71455-7E57-4061-A8D8-90580DEA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E9F1-E02F-4EE5-9982-CCE09725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2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2B76-4B64-4E73-978D-90B61FF5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FE82B-2A0E-462B-9D58-09454DD53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E385E-D0F7-4135-AFD7-15A2AAA2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F93C-845A-4E9A-9F63-BF7FD402EB0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95623-0AEA-4896-83EE-12D5D1F5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B4A3C-6EF6-4B22-B8CB-B7677F00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E9F1-E02F-4EE5-9982-CCE09725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ED51D-36E0-45F1-8439-F798D877D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FB478-11E8-486A-A8CA-87D7988C9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4CE9-ACE4-4502-AF6C-9E423B65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F93C-845A-4E9A-9F63-BF7FD402EB0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CC32C-6595-4B2F-8C59-516F5F29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BE03A-D6BB-4876-BB1A-448367EB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E9F1-E02F-4EE5-9982-CCE09725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2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2C9D-8C74-4521-8929-D6538C6D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10D8-1648-4D45-8D82-60859FBFD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09277-44F2-4543-ACA7-EA3AB9DF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F93C-845A-4E9A-9F63-BF7FD402EB0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F3CC4-5DA8-47BC-937F-8E12E4F4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94ED8-5262-41D4-902D-3798DFEF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E9F1-E02F-4EE5-9982-CCE09725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8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C522-39E3-4B42-95C3-7FD1C835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79182-A761-4CC9-ABBF-B749DA89D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19BB2-4AD5-4501-A78C-79078941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F93C-845A-4E9A-9F63-BF7FD402EB0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E52D7-70A3-46EB-B6D4-11340442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084DE-4F8B-4381-BCCF-A7D1A759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E9F1-E02F-4EE5-9982-CCE09725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7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021A-237A-4C8B-AACA-F4FF5E39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85DE-FB76-4FD6-BA70-FD6ADC825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25F3F-C9A2-4B0B-9148-1F649AB46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958D5-6105-4455-A926-3C9487CD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F93C-845A-4E9A-9F63-BF7FD402EB0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6073F-0E29-4A2E-B515-FD0711AB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5240D-558D-48D5-9A9B-0EEB9584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E9F1-E02F-4EE5-9982-CCE09725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6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67A6-B3E5-4B72-8C01-ACD3E5FA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E717E-E0D5-4521-A5B0-17D6017E3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7809F-8036-46D9-B091-DE301207F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58CE9-C113-49D2-8C8B-A0E48C723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67C92-F747-4C5D-999D-24A041CEE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DBD43-E495-4705-82BA-71775D88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F93C-845A-4E9A-9F63-BF7FD402EB0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CEA06-E456-4D57-9B51-935E8CAA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8FAF1-5E93-41A1-AC2F-2A1C632D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E9F1-E02F-4EE5-9982-CCE09725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4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0ACB-2FCB-439B-B8E0-76A5F764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7E159-63B7-4F0F-995D-8B4CF386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F93C-845A-4E9A-9F63-BF7FD402EB0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D22E7-5373-4CE5-B26B-486CEC93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D6864-9E24-4376-93E4-348EA4ED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E9F1-E02F-4EE5-9982-CCE09725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79A9E-1F25-467F-828D-646A06FB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F93C-845A-4E9A-9F63-BF7FD402EB0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4F0ED-9079-4E3E-8892-0CA49E2E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EE8DA-35B5-4F68-8502-3A380481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E9F1-E02F-4EE5-9982-CCE09725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8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693E-0543-4909-A56C-8F8874C09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8978-1862-4B91-B24C-45EE847A0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8F38A-FB31-430B-A801-F541CECA9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AE8BD-797E-41EF-9B96-00F8AF72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F93C-845A-4E9A-9F63-BF7FD402EB0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A0C68-5A6E-49C2-BC51-11CD22FF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29DBD-D086-470E-8904-325D2C67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E9F1-E02F-4EE5-9982-CCE09725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8341-FC51-4667-9E69-36F7B92E9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217CB6-8F9C-4B67-A165-F7EBB8FB2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12232-0675-4A69-96B8-81D4183A4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2C1CF-076C-4188-9CD4-9E9AA8FB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F93C-845A-4E9A-9F63-BF7FD402EB0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95ECB-3074-4300-8629-0C8DFDEA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4FA33-FF51-477C-9B90-1C3EDC02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E9F1-E02F-4EE5-9982-CCE09725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2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504E5-8F41-4579-AB70-B3F8BF0F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0ABB8-A1CA-4D1E-BDE1-BC92C61E2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C4532-0137-42C5-8E66-128338D25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FF93C-845A-4E9A-9F63-BF7FD402EB0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D1259-B571-4EBB-BFBE-D434ED8E6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F9CB6-A4F1-4829-9312-918BB818E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AE9F1-E02F-4EE5-9982-CCE09725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6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geeksforgeeks.org/introduction-and-array-implementation-of-queu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geeksforgeeks.org/queue-linked-list-implementatio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oj.com/problems/QUEUEEZ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1580-5735-48B7-A58A-F5FA6EDDC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129" y="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International Islamic University Chittagong</a:t>
            </a:r>
            <a:br>
              <a:rPr lang="en-US" altLang="en-US" sz="3600" b="1" dirty="0"/>
            </a:br>
            <a:r>
              <a:rPr lang="en-US" altLang="en-US" sz="3600" dirty="0"/>
              <a:t>Department of Computer Science &amp; Engineering</a:t>
            </a:r>
            <a:br>
              <a:rPr lang="en-US" alt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44FE0-B9BF-443C-847F-EF8A2703E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7705"/>
            <a:ext cx="9144000" cy="2568388"/>
          </a:xfrm>
        </p:spPr>
        <p:txBody>
          <a:bodyPr>
            <a:normAutofit/>
          </a:bodyPr>
          <a:lstStyle/>
          <a:p>
            <a:r>
              <a:rPr lang="en-US" altLang="en-US" sz="2600" b="1" dirty="0"/>
              <a:t>Course Code: CSE-2430</a:t>
            </a:r>
          </a:p>
          <a:p>
            <a:r>
              <a:rPr lang="en-US" altLang="en-US" sz="2600" b="1" dirty="0"/>
              <a:t>Course Title: Competitive Programming II</a:t>
            </a:r>
          </a:p>
          <a:p>
            <a:endParaRPr lang="en-US" altLang="en-US" sz="2600" b="1" dirty="0"/>
          </a:p>
          <a:p>
            <a:r>
              <a:rPr lang="en-US" altLang="en-US" sz="2600" b="1" dirty="0" err="1"/>
              <a:t>Fathema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Tuj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Johora</a:t>
            </a:r>
            <a:endParaRPr lang="en-US" altLang="en-US" sz="2600" dirty="0"/>
          </a:p>
          <a:p>
            <a:r>
              <a:rPr lang="en-US" altLang="en-US" sz="2600" dirty="0"/>
              <a:t>Adjunct faculty, Dept. of CSE, IIUC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0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5B904-9595-4251-8F09-DF974E00A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175"/>
            <a:ext cx="10515600" cy="5919788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US" b="1" dirty="0"/>
              <a:t>FIFO Principle of Queue:</a:t>
            </a:r>
            <a:br>
              <a:rPr lang="en-US" b="1" dirty="0"/>
            </a:br>
            <a:endParaRPr lang="en-US" b="1" dirty="0"/>
          </a:p>
          <a:p>
            <a:pPr fontAlgn="base"/>
            <a:r>
              <a:rPr lang="en-US" dirty="0"/>
              <a:t>A Queue is like a line waiting to purchase tickets, where the first person in line is the first person served. (i.e. First come first serve).</a:t>
            </a:r>
          </a:p>
          <a:p>
            <a:pPr fontAlgn="base"/>
            <a:r>
              <a:rPr lang="en-US" dirty="0"/>
              <a:t>Position of the entry in a queue ready to be served, that is, the first entry that will be removed from the queue, is called the </a:t>
            </a:r>
            <a:r>
              <a:rPr lang="en-US" b="1" dirty="0"/>
              <a:t>front</a:t>
            </a:r>
            <a:r>
              <a:rPr lang="en-US" dirty="0"/>
              <a:t> of the queue(sometimes, </a:t>
            </a:r>
            <a:r>
              <a:rPr lang="en-US" b="1" dirty="0"/>
              <a:t>head</a:t>
            </a:r>
            <a:r>
              <a:rPr lang="en-US" dirty="0"/>
              <a:t> of the queue), similarly, the position of the last entry in the queue, that is, the one most recently added, is called the </a:t>
            </a:r>
            <a:r>
              <a:rPr lang="en-US" b="1" dirty="0"/>
              <a:t>rear</a:t>
            </a:r>
            <a:r>
              <a:rPr lang="en-US" dirty="0"/>
              <a:t> (or the </a:t>
            </a:r>
            <a:r>
              <a:rPr lang="en-US" b="1" dirty="0"/>
              <a:t>tail</a:t>
            </a:r>
            <a:r>
              <a:rPr lang="en-US" dirty="0"/>
              <a:t>) of the queue. See the below figure.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8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6EFF-9649-4BCB-8930-BF5BF211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13" y="371475"/>
            <a:ext cx="4684984" cy="5805488"/>
          </a:xfrm>
        </p:spPr>
        <p:txBody>
          <a:bodyPr/>
          <a:lstStyle/>
          <a:p>
            <a:r>
              <a:rPr lang="en-US" dirty="0">
                <a:hlinkClick r:id="rId2"/>
              </a:rPr>
              <a:t>Queue Data Structure using Arrays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https://www.shafaetsplanet.com/planetcoding/wp-content/uploads/2016/10/queue-1.png">
            <a:extLst>
              <a:ext uri="{FF2B5EF4-FFF2-40B4-BE49-F238E27FC236}">
                <a16:creationId xmlns:a16="http://schemas.microsoft.com/office/drawing/2014/main" id="{2C1649DD-E1E3-4917-83B5-F0D3CD597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0"/>
            <a:ext cx="5172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95C0CA-AABB-4887-994B-172F1D3ECA54}"/>
              </a:ext>
            </a:extLst>
          </p:cNvPr>
          <p:cNvSpPr txBox="1"/>
          <p:nvPr/>
        </p:nvSpPr>
        <p:spPr>
          <a:xfrm>
            <a:off x="776287" y="1700213"/>
            <a:ext cx="45040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Head: the front position of the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Tail: The last position of the queue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Disadvantages: size is fixed;</a:t>
            </a:r>
          </a:p>
          <a:p>
            <a:r>
              <a:rPr lang="en-US" sz="2400" b="1" dirty="0"/>
              <a:t> wastage of memory</a:t>
            </a:r>
          </a:p>
        </p:txBody>
      </p:sp>
    </p:spTree>
    <p:extLst>
      <p:ext uri="{BB962C8B-B14F-4D97-AF65-F5344CB8AC3E}">
        <p14:creationId xmlns:p14="http://schemas.microsoft.com/office/powerpoint/2010/main" val="2398272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3046-709B-4131-A7A1-21114A83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 Queue Data Structure using Linked List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https://www.shafaetsplanet.com/planetcoding/wp-content/uploads/2016/10/queue22.png">
            <a:extLst>
              <a:ext uri="{FF2B5EF4-FFF2-40B4-BE49-F238E27FC236}">
                <a16:creationId xmlns:a16="http://schemas.microsoft.com/office/drawing/2014/main" id="{9CD19481-2DA2-4E3F-B5D0-C19DC0727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6" y="157162"/>
            <a:ext cx="4314825" cy="654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DD7DB3-E712-42C5-8F16-9BD0F87C781A}"/>
              </a:ext>
            </a:extLst>
          </p:cNvPr>
          <p:cNvSpPr txBox="1"/>
          <p:nvPr/>
        </p:nvSpPr>
        <p:spPr>
          <a:xfrm>
            <a:off x="328613" y="1157288"/>
            <a:ext cx="37861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fixed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be removed the tail from the memory, no wastage memory</a:t>
            </a:r>
          </a:p>
        </p:txBody>
      </p:sp>
    </p:spTree>
    <p:extLst>
      <p:ext uri="{BB962C8B-B14F-4D97-AF65-F5344CB8AC3E}">
        <p14:creationId xmlns:p14="http://schemas.microsoft.com/office/powerpoint/2010/main" val="1270333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7293E3-A9E5-4A2A-9EDF-6E4B64635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554" y="962756"/>
            <a:ext cx="8147807" cy="523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32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BBC3-9A00-4774-AC35-98D9B65A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082F7-BF69-4064-9D7F-4FC713D39E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queue&lt; int &gt; q;</a:t>
            </a:r>
          </a:p>
          <a:p>
            <a:pPr marL="457200" lvl="1" indent="0">
              <a:buNone/>
            </a:pPr>
            <a:r>
              <a:rPr lang="en-US" dirty="0" err="1"/>
              <a:t>q.push</a:t>
            </a:r>
            <a:r>
              <a:rPr lang="en-US" dirty="0"/>
              <a:t>( 100 ); // inserting 100</a:t>
            </a:r>
          </a:p>
          <a:p>
            <a:pPr marL="457200" lvl="1" indent="0">
              <a:buNone/>
            </a:pPr>
            <a:r>
              <a:rPr lang="en-US" dirty="0" err="1"/>
              <a:t>q.push</a:t>
            </a:r>
            <a:r>
              <a:rPr lang="en-US" dirty="0"/>
              <a:t>( 101 ); // inserting 101</a:t>
            </a:r>
          </a:p>
          <a:p>
            <a:pPr marL="457200" lvl="1" indent="0">
              <a:buNone/>
            </a:pPr>
            <a:r>
              <a:rPr lang="en-US" dirty="0" err="1"/>
              <a:t>q.push</a:t>
            </a:r>
            <a:r>
              <a:rPr lang="en-US" dirty="0"/>
              <a:t>( 102 ); // inserting 102</a:t>
            </a:r>
          </a:p>
          <a:p>
            <a:pPr marL="457200" lvl="1" indent="0">
              <a:buNone/>
            </a:pPr>
            <a:r>
              <a:rPr lang="en-US" dirty="0"/>
              <a:t>while( !</a:t>
            </a:r>
            <a:r>
              <a:rPr lang="en-US" dirty="0" err="1"/>
              <a:t>q.empty</a:t>
            </a:r>
            <a:r>
              <a:rPr lang="en-US" dirty="0"/>
              <a:t>() ) {</a:t>
            </a:r>
          </a:p>
          <a:p>
            <a:pPr marL="914400" lvl="2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q.front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 // printing the front</a:t>
            </a:r>
          </a:p>
          <a:p>
            <a:pPr marL="914400" lvl="2" indent="0">
              <a:buNone/>
            </a:pPr>
            <a:r>
              <a:rPr lang="en-US" dirty="0" err="1"/>
              <a:t>q.pop</a:t>
            </a:r>
            <a:r>
              <a:rPr lang="en-US" dirty="0"/>
              <a:t>(); // removing that one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8AD47-A72F-41DD-BCF1-16AB559D5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7887" y="18684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QUEUEEZ - Easy Queue</a:t>
            </a:r>
          </a:p>
          <a:p>
            <a:pPr marL="0" indent="0">
              <a:buNone/>
            </a:pPr>
            <a:r>
              <a:rPr lang="en-US" sz="2000" dirty="0"/>
              <a:t>Link: </a:t>
            </a:r>
            <a:r>
              <a:rPr lang="en-US" sz="2000" dirty="0">
                <a:hlinkClick r:id="rId2"/>
              </a:rPr>
              <a:t>https://www.spoj.com/problems/QUEUEEZ/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EC3FB6-1421-452A-98DC-BDF5D0380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2" y="3063897"/>
            <a:ext cx="5334000" cy="273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Input: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6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1 5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1 6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2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3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2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3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Output: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6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Empty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!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415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71EF-41C3-4A7C-8DA5-0B21B29C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7E3E8-056F-4DFF-AA01-EE3B3901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12100 Printer Queue</a:t>
            </a:r>
          </a:p>
          <a:p>
            <a:r>
              <a:rPr lang="en-US" dirty="0"/>
              <a:t>QUEUEEZ- Easy Queue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70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2B1F-B6BF-4FB5-8466-B0A7B974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0336-5DC5-4F83-A2DF-E2106AC2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5"/>
            <a:ext cx="10515600" cy="4351338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priority queue</a:t>
            </a:r>
            <a:r>
              <a:rPr lang="en-US" dirty="0"/>
              <a:t> is a type of queue that arranges elements based on their priority values. Elements with higher priority values are typically retrieved before elements with lower priority values.</a:t>
            </a:r>
          </a:p>
        </p:txBody>
      </p:sp>
      <p:sp>
        <p:nvSpPr>
          <p:cNvPr id="4" name="AutoShape 2" descr="Lightbox">
            <a:extLst>
              <a:ext uri="{FF2B5EF4-FFF2-40B4-BE49-F238E27FC236}">
                <a16:creationId xmlns:a16="http://schemas.microsoft.com/office/drawing/2014/main" id="{D1B0F5B7-3533-43F4-81E6-5CDE7C4965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098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83DDA-A42C-44C4-B8A3-676160F2FBCA}"/>
              </a:ext>
            </a:extLst>
          </p:cNvPr>
          <p:cNvSpPr txBox="1"/>
          <p:nvPr/>
        </p:nvSpPr>
        <p:spPr>
          <a:xfrm>
            <a:off x="900112" y="3290927"/>
            <a:ext cx="58769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Syntax:</a:t>
            </a:r>
          </a:p>
          <a:p>
            <a:r>
              <a:rPr lang="en-US" sz="2400" dirty="0" err="1"/>
              <a:t>priority_queue</a:t>
            </a:r>
            <a:r>
              <a:rPr lang="en-US" sz="2400" dirty="0"/>
              <a:t>&lt; int &gt; q; (Max Heap)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E5A703-E2A8-4926-A2DB-7450A29B6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2" y="4486487"/>
            <a:ext cx="8944756" cy="39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priority_queue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&lt;int, vector&lt;int&gt;, greater&lt;int&gt;&gt;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gq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 (Min Heap)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225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ightbox">
            <a:extLst>
              <a:ext uri="{FF2B5EF4-FFF2-40B4-BE49-F238E27FC236}">
                <a16:creationId xmlns:a16="http://schemas.microsoft.com/office/drawing/2014/main" id="{8E9EB8B8-C1F5-4968-85AF-50FA7E3DC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7" y="792164"/>
            <a:ext cx="97536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40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8758E1-9186-4A20-9DD2-C914913E5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343042"/>
            <a:ext cx="10372725" cy="617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2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AF9D3-0C2D-411C-B82A-240DEBE3C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442913"/>
            <a:ext cx="5648325" cy="57340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#include &lt;iostream&gt;</a:t>
            </a:r>
          </a:p>
          <a:p>
            <a:pPr marL="0" indent="0">
              <a:buNone/>
            </a:pPr>
            <a:r>
              <a:rPr lang="en-US" b="1" dirty="0"/>
              <a:t>#include &lt;queue&gt;</a:t>
            </a:r>
          </a:p>
          <a:p>
            <a:pPr marL="0" indent="0">
              <a:buNone/>
            </a:pPr>
            <a:r>
              <a:rPr lang="en-US" b="1" dirty="0"/>
              <a:t>using namespace std;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int main()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int </a:t>
            </a:r>
            <a:r>
              <a:rPr lang="en-US" b="1" dirty="0" err="1"/>
              <a:t>arr</a:t>
            </a:r>
            <a:r>
              <a:rPr lang="en-US" b="1" dirty="0"/>
              <a:t>[6] = { 10, 2, 4, 8, 6, 9 };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        </a:t>
            </a:r>
            <a:r>
              <a:rPr lang="en-US" b="1" dirty="0" err="1"/>
              <a:t>priority_queue</a:t>
            </a:r>
            <a:r>
              <a:rPr lang="en-US" b="1" dirty="0"/>
              <a:t>&lt;int&gt; </a:t>
            </a:r>
            <a:r>
              <a:rPr lang="en-US" b="1" dirty="0" err="1"/>
              <a:t>pq</a:t>
            </a:r>
            <a:r>
              <a:rPr lang="en-US" b="1" dirty="0"/>
              <a:t>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// printing array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cout</a:t>
            </a:r>
            <a:r>
              <a:rPr lang="en-US" b="1" dirty="0"/>
              <a:t> &lt;&lt; "Array: ";</a:t>
            </a:r>
          </a:p>
          <a:p>
            <a:pPr marL="0" indent="0">
              <a:buNone/>
            </a:pPr>
            <a:r>
              <a:rPr lang="en-US" b="1" dirty="0"/>
              <a:t>	for (auto </a:t>
            </a:r>
            <a:r>
              <a:rPr lang="en-US" b="1" dirty="0" err="1"/>
              <a:t>i</a:t>
            </a:r>
            <a:r>
              <a:rPr lang="en-US" b="1" dirty="0"/>
              <a:t> : </a:t>
            </a:r>
            <a:r>
              <a:rPr lang="en-US" b="1" dirty="0" err="1"/>
              <a:t>arr</a:t>
            </a:r>
            <a:r>
              <a:rPr lang="en-US" b="1" dirty="0"/>
              <a:t>) {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cout</a:t>
            </a:r>
            <a:r>
              <a:rPr lang="en-US" b="1" dirty="0"/>
              <a:t> &lt;&lt; </a:t>
            </a:r>
            <a:r>
              <a:rPr lang="en-US" b="1" dirty="0" err="1"/>
              <a:t>i</a:t>
            </a:r>
            <a:r>
              <a:rPr lang="en-US" b="1" dirty="0"/>
              <a:t> &lt;&lt; ' ';</a:t>
            </a:r>
          </a:p>
          <a:p>
            <a:pPr marL="0" indent="0">
              <a:buNone/>
            </a:pPr>
            <a:r>
              <a:rPr lang="en-US" b="1" dirty="0"/>
              <a:t>	}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cout</a:t>
            </a:r>
            <a:r>
              <a:rPr lang="en-US" b="1" dirty="0"/>
              <a:t> &lt;&lt; 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5F38D-CE10-4A28-AAF9-23569AE2B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442913"/>
            <a:ext cx="5414963" cy="57340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// pushing array sequentially one by one</a:t>
            </a:r>
          </a:p>
          <a:p>
            <a:pPr marL="0" indent="0">
              <a:buNone/>
            </a:pPr>
            <a:r>
              <a:rPr lang="en-US" b="1" dirty="0"/>
              <a:t>	for (int 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/>
              <a:t>i</a:t>
            </a:r>
            <a:r>
              <a:rPr lang="en-US" b="1" dirty="0"/>
              <a:t> &lt; 6; </a:t>
            </a:r>
            <a:r>
              <a:rPr lang="en-US" b="1" dirty="0" err="1"/>
              <a:t>i</a:t>
            </a:r>
            <a:r>
              <a:rPr lang="en-US" b="1" dirty="0"/>
              <a:t>++) {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pq.push</a:t>
            </a:r>
            <a:r>
              <a:rPr lang="en-US" b="1" dirty="0"/>
              <a:t>(</a:t>
            </a:r>
            <a:r>
              <a:rPr lang="en-US" b="1" dirty="0" err="1"/>
              <a:t>arr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]);</a:t>
            </a:r>
          </a:p>
          <a:p>
            <a:pPr marL="0" indent="0">
              <a:buNone/>
            </a:pPr>
            <a:r>
              <a:rPr lang="en-US" b="1" dirty="0"/>
              <a:t>	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// printing priority queue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cout</a:t>
            </a:r>
            <a:r>
              <a:rPr lang="en-US" b="1" dirty="0"/>
              <a:t> &lt;&lt; "Priority Queue: ";</a:t>
            </a:r>
          </a:p>
          <a:p>
            <a:pPr marL="0" indent="0">
              <a:buNone/>
            </a:pPr>
            <a:r>
              <a:rPr lang="en-US" b="1" dirty="0"/>
              <a:t>	while (!</a:t>
            </a:r>
            <a:r>
              <a:rPr lang="en-US" b="1" dirty="0" err="1"/>
              <a:t>pq.empty</a:t>
            </a:r>
            <a:r>
              <a:rPr lang="en-US" b="1" dirty="0"/>
              <a:t>()) {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cout</a:t>
            </a:r>
            <a:r>
              <a:rPr lang="en-US" b="1" dirty="0"/>
              <a:t> &lt;&lt; </a:t>
            </a:r>
            <a:r>
              <a:rPr lang="en-US" b="1" dirty="0" err="1"/>
              <a:t>pq.top</a:t>
            </a:r>
            <a:r>
              <a:rPr lang="en-US" b="1" dirty="0"/>
              <a:t>() &lt;&lt; ' ';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pq.pop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b="1" dirty="0"/>
              <a:t>	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return 0;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0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BB1F-8D06-4615-83D4-F6710B58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  Number Theory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C320-CDA2-416B-91D9-A9FAAE22BB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GCD:  </a:t>
            </a:r>
            <a:r>
              <a:rPr lang="en-US" dirty="0">
                <a:solidFill>
                  <a:srgbClr val="FF0000"/>
                </a:solidFill>
              </a:rPr>
              <a:t>O(log(min(</a:t>
            </a:r>
            <a:r>
              <a:rPr lang="en-US" dirty="0" err="1">
                <a:solidFill>
                  <a:srgbClr val="FF0000"/>
                </a:solidFill>
              </a:rPr>
              <a:t>a,b</a:t>
            </a:r>
            <a:r>
              <a:rPr lang="en-US" dirty="0">
                <a:solidFill>
                  <a:srgbClr val="FF0000"/>
                </a:solidFill>
              </a:rPr>
              <a:t>)))</a:t>
            </a:r>
          </a:p>
          <a:p>
            <a:pPr marL="0" indent="0">
              <a:buNone/>
            </a:pPr>
            <a:endParaRPr lang="en-US" u="sng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B6DFC-5960-4B38-9807-F5123705FD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GCD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O(min(n1, n2))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91428-CAFC-4460-BC4F-F120500BB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811" y="2343936"/>
            <a:ext cx="6591064" cy="3314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341F07-BA24-4794-824A-DC279A13F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" y="2361391"/>
            <a:ext cx="5594070" cy="308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50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833B-3C51-4B7E-B628-D11D34D6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031" y="150814"/>
            <a:ext cx="10167937" cy="477838"/>
          </a:xfrm>
        </p:spPr>
        <p:txBody>
          <a:bodyPr>
            <a:normAutofit fontScale="90000"/>
          </a:bodyPr>
          <a:lstStyle/>
          <a:p>
            <a:r>
              <a:rPr lang="en-US" dirty="0"/>
              <a:t>Dequeue</a:t>
            </a:r>
          </a:p>
        </p:txBody>
      </p:sp>
      <p:pic>
        <p:nvPicPr>
          <p:cNvPr id="5122" name="Picture 2" descr="Lightbox">
            <a:extLst>
              <a:ext uri="{FF2B5EF4-FFF2-40B4-BE49-F238E27FC236}">
                <a16:creationId xmlns:a16="http://schemas.microsoft.com/office/drawing/2014/main" id="{3689E4B9-E2A4-486E-AB1F-742CCFC7CF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6" y="1162051"/>
            <a:ext cx="77343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C77AAE-4F4B-4C06-9F1A-4327CBBB9D7D}"/>
              </a:ext>
            </a:extLst>
          </p:cNvPr>
          <p:cNvSpPr/>
          <p:nvPr/>
        </p:nvSpPr>
        <p:spPr>
          <a:xfrm>
            <a:off x="2600326" y="3932325"/>
            <a:ext cx="75390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Google Sans"/>
              </a:rPr>
              <a:t>Deque is a data structure that inherits the properties of both queues and stacks. Additionally, the implementation of this data structure requires constant time, i.e., time complexity = O(1). This means you can use deque to your advantage to implement both the queue and stack.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7396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27020-7736-4D6E-91BA-1EE60BC5B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6172200" cy="6176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#include&lt;bits/</a:t>
            </a:r>
            <a:r>
              <a:rPr lang="en-US" dirty="0" err="1"/>
              <a:t>stdc</a:t>
            </a:r>
            <a:r>
              <a:rPr lang="en-US" dirty="0"/>
              <a:t>++.h&gt;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showdq</a:t>
            </a:r>
            <a:r>
              <a:rPr lang="en-US" dirty="0"/>
              <a:t>(deque&lt;int&gt; g)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deque&lt;int&gt;::iterator it;</a:t>
            </a:r>
          </a:p>
          <a:p>
            <a:pPr marL="0" indent="0">
              <a:buNone/>
            </a:pPr>
            <a:r>
              <a:rPr lang="en-US" dirty="0"/>
              <a:t>	for (it = </a:t>
            </a:r>
            <a:r>
              <a:rPr lang="en-US" dirty="0" err="1"/>
              <a:t>g.begin</a:t>
            </a:r>
            <a:r>
              <a:rPr lang="en-US" dirty="0"/>
              <a:t>(); it != </a:t>
            </a:r>
            <a:r>
              <a:rPr lang="en-US" dirty="0" err="1"/>
              <a:t>g.end</a:t>
            </a:r>
            <a:r>
              <a:rPr lang="en-US" dirty="0"/>
              <a:t>(); ++it)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'\t' &lt;&lt; *it;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'\n';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deque&lt;int&gt; </a:t>
            </a:r>
            <a:r>
              <a:rPr lang="en-US" dirty="0" err="1"/>
              <a:t>gquiz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gquiz.push_back</a:t>
            </a:r>
            <a:r>
              <a:rPr lang="en-US" dirty="0"/>
              <a:t>(10);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gquiz.push_front</a:t>
            </a:r>
            <a:r>
              <a:rPr lang="en-US" dirty="0"/>
              <a:t>(20);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gquiz.push_back</a:t>
            </a:r>
            <a:r>
              <a:rPr lang="en-US" dirty="0"/>
              <a:t>(30);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gquiz.push_front</a:t>
            </a:r>
            <a:r>
              <a:rPr lang="en-US" dirty="0"/>
              <a:t>(15);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"The deque </a:t>
            </a:r>
            <a:r>
              <a:rPr lang="en-US" dirty="0" err="1"/>
              <a:t>gquiz</a:t>
            </a:r>
            <a:r>
              <a:rPr lang="en-US" dirty="0"/>
              <a:t> is : ";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showdq</a:t>
            </a:r>
            <a:r>
              <a:rPr lang="en-US" dirty="0"/>
              <a:t>(</a:t>
            </a:r>
            <a:r>
              <a:rPr lang="en-US" dirty="0" err="1"/>
              <a:t>gquiz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391E2-D815-4E88-974F-E7D77C31E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0"/>
            <a:ext cx="6019800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ngquiz.size</a:t>
            </a:r>
            <a:r>
              <a:rPr lang="en-US" dirty="0"/>
              <a:t>() : " &lt;&lt; </a:t>
            </a:r>
            <a:r>
              <a:rPr lang="en-US" dirty="0" err="1"/>
              <a:t>gquiz.size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ngquiz.max_size</a:t>
            </a:r>
            <a:r>
              <a:rPr lang="en-US" dirty="0"/>
              <a:t>() : " &lt;&lt; </a:t>
            </a:r>
            <a:r>
              <a:rPr lang="en-US" dirty="0" err="1"/>
              <a:t>gquiz.max_size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"\ngquiz.at(2) : " &lt;&lt; gquiz.at(2);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ngquiz.front</a:t>
            </a:r>
            <a:r>
              <a:rPr lang="en-US" dirty="0"/>
              <a:t>() : " &lt;&lt; </a:t>
            </a:r>
            <a:r>
              <a:rPr lang="en-US" dirty="0" err="1"/>
              <a:t>gquiz.front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ngquiz.back</a:t>
            </a:r>
            <a:r>
              <a:rPr lang="en-US" dirty="0"/>
              <a:t>() : " &lt;&lt; </a:t>
            </a:r>
            <a:r>
              <a:rPr lang="en-US" dirty="0" err="1"/>
              <a:t>gquiz.back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ngquiz.pop_front</a:t>
            </a:r>
            <a:r>
              <a:rPr lang="en-US" dirty="0"/>
              <a:t>() : ";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gquiz.pop_front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showdq</a:t>
            </a:r>
            <a:r>
              <a:rPr lang="en-US" dirty="0"/>
              <a:t>(</a:t>
            </a:r>
            <a:r>
              <a:rPr lang="en-US" dirty="0" err="1"/>
              <a:t>gquiz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ngquiz.pop_back</a:t>
            </a:r>
            <a:r>
              <a:rPr lang="en-US" dirty="0"/>
              <a:t>() : ";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gquiz.pop_back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showdq</a:t>
            </a:r>
            <a:r>
              <a:rPr lang="en-US" dirty="0"/>
              <a:t>(</a:t>
            </a:r>
            <a:r>
              <a:rPr lang="en-US" dirty="0" err="1"/>
              <a:t>gquiz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32882-DC7A-4E09-B822-C2AA4B96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052" y="3724667"/>
            <a:ext cx="5438095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59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9B20-31FD-4423-8C4F-A36E56E7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                           </a:t>
            </a:r>
            <a:r>
              <a:rPr lang="en-US" b="1" dirty="0">
                <a:solidFill>
                  <a:srgbClr val="FF0000"/>
                </a:solidFill>
              </a:rPr>
              <a:t>Binary Search…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2EDCC7-75DD-4A34-808A-1C4D4F74A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178" y="1997368"/>
            <a:ext cx="11043860" cy="2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08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88D4AB-BB89-44D5-8A3A-84BEEA54C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595" y="543285"/>
            <a:ext cx="5881343" cy="31571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86C857-7EAF-4130-99FD-91BEB6DBA299}"/>
              </a:ext>
            </a:extLst>
          </p:cNvPr>
          <p:cNvSpPr/>
          <p:nvPr/>
        </p:nvSpPr>
        <p:spPr>
          <a:xfrm>
            <a:off x="1512266" y="4223475"/>
            <a:ext cx="7517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latin typeface="Nunito"/>
              </a:rPr>
              <a:t>Conditions for when to apply Binary Search in a Data Structure:</a:t>
            </a:r>
          </a:p>
          <a:p>
            <a:pPr fontAlgn="base"/>
            <a:r>
              <a:rPr lang="en-US" dirty="0">
                <a:latin typeface="Nunito"/>
              </a:rPr>
              <a:t>To apply Binary Search algorithm: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Nunito"/>
              </a:rPr>
              <a:t>The data structure must be sorted.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Nunito"/>
              </a:rPr>
              <a:t>Access to any element of the data structure takes constant time.</a:t>
            </a:r>
            <a:endParaRPr lang="en-US" b="0" i="0" dirty="0">
              <a:effectLst/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699128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9B0D-ED88-45B9-B6A3-7972D0019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314326"/>
            <a:ext cx="11772900" cy="638651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73C445-7194-46DC-9771-70C5BE4B9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" y="314326"/>
            <a:ext cx="11567269" cy="53219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44436" rIns="0" bIns="444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effectLst/>
                <a:latin typeface="Nunito"/>
              </a:rPr>
              <a:t>Binary Search Algorithm: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u="none" strike="noStrike" cap="none" normalizeH="0" baseline="0" dirty="0">
              <a:ln>
                <a:noFill/>
              </a:ln>
              <a:effectLst/>
              <a:latin typeface="Nunito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Divide the search space into two halves by</a:t>
            </a:r>
            <a:r>
              <a:rPr kumimoji="0" lang="en-US" altLang="en-US" sz="200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</a:t>
            </a:r>
            <a:r>
              <a:rPr lang="en-US" altLang="en-US" sz="2000" dirty="0">
                <a:latin typeface="Arial" panose="020B0604020202020204" pitchFamily="34" charset="0"/>
              </a:rPr>
              <a:t>f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inding the middle index “mid”.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Compare the middle element of the search space with the key. 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If the key is found at middle element, the process is terminated.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If the key is not found at middle element, choose which half will be used as the next search space.</a:t>
            </a:r>
          </a:p>
          <a:p>
            <a:pPr marL="971550" marR="0" lvl="1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If the key is smaller than the middle element, then the left side is used for next search.</a:t>
            </a:r>
          </a:p>
          <a:p>
            <a:pPr marL="971550" marR="0" lvl="1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If the key is larger than the middle element, then the right side is used for next search.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This process is continued until the key is found or the total search space is exhausted.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finding the middle index &quot;mid&quot; in Binary Search Algorithm">
            <a:extLst>
              <a:ext uri="{FF2B5EF4-FFF2-40B4-BE49-F238E27FC236}">
                <a16:creationId xmlns:a16="http://schemas.microsoft.com/office/drawing/2014/main" id="{E6300120-13DB-4632-8EF0-44799EB4C7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863" y="-477838"/>
            <a:ext cx="7315200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Lightbox">
            <a:extLst>
              <a:ext uri="{FF2B5EF4-FFF2-40B4-BE49-F238E27FC236}">
                <a16:creationId xmlns:a16="http://schemas.microsoft.com/office/drawing/2014/main" id="{B283ABD1-145A-412C-9AB4-EC0F4DFA85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075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Lightbox">
            <a:extLst>
              <a:ext uri="{FF2B5EF4-FFF2-40B4-BE49-F238E27FC236}">
                <a16:creationId xmlns:a16="http://schemas.microsoft.com/office/drawing/2014/main" id="{CE9B53C7-FEF6-4525-ADE2-04BB29DAC6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5975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701CD6-1AD2-486A-B176-6753E2DAD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669740"/>
            <a:ext cx="5386388" cy="162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90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75FC9-14A0-4779-A9A6-9BB1DAE9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200025"/>
            <a:ext cx="11887200" cy="5976938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The </a:t>
            </a:r>
            <a:r>
              <a:rPr lang="en-US" b="1" dirty="0"/>
              <a:t>Binary Search Algorithm</a:t>
            </a:r>
            <a:r>
              <a:rPr lang="en-US" dirty="0"/>
              <a:t> can be implemented in the following two ways</a:t>
            </a:r>
          </a:p>
          <a:p>
            <a:pPr fontAlgn="base"/>
            <a:r>
              <a:rPr lang="en-US" dirty="0"/>
              <a:t>Iterative Binary Search Algorithm</a:t>
            </a:r>
          </a:p>
          <a:p>
            <a:pPr fontAlgn="base"/>
            <a:r>
              <a:rPr lang="en-US" dirty="0"/>
              <a:t>Recursive Binary Search Algorithm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13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164E-EF6E-4F4A-8E99-0CEDBD59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49"/>
            <a:ext cx="10515600" cy="1325563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The </a:t>
            </a:r>
            <a:r>
              <a:rPr lang="en-US" sz="2400" b="1" dirty="0"/>
              <a:t>Binary Search Algorithm</a:t>
            </a:r>
            <a:r>
              <a:rPr lang="en-US" sz="2400" dirty="0"/>
              <a:t> can be implemented in the following two ways :</a:t>
            </a:r>
            <a:br>
              <a:rPr lang="en-US" sz="2400" dirty="0"/>
            </a:br>
            <a:r>
              <a:rPr lang="en-US" sz="2400" dirty="0"/>
              <a:t>    Iterative Binary Search Algorithm</a:t>
            </a:r>
            <a:br>
              <a:rPr lang="en-US" sz="2400" dirty="0"/>
            </a:br>
            <a:r>
              <a:rPr lang="en-US" sz="2400" dirty="0"/>
              <a:t>    Recursive Binary Search Algorithm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612C-A1B7-454B-B476-D6B426D7E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7312"/>
            <a:ext cx="5181600" cy="55006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#include &lt;bits/</a:t>
            </a:r>
            <a:r>
              <a:rPr lang="en-US" sz="1400" dirty="0" err="1"/>
              <a:t>stdc</a:t>
            </a:r>
            <a:r>
              <a:rPr lang="en-US" sz="1400" dirty="0"/>
              <a:t>++.h&gt;</a:t>
            </a:r>
          </a:p>
          <a:p>
            <a:pPr marL="0" indent="0">
              <a:buNone/>
            </a:pPr>
            <a:r>
              <a:rPr lang="en-US" sz="1400" dirty="0"/>
              <a:t>using namespace std;</a:t>
            </a:r>
          </a:p>
          <a:p>
            <a:pPr marL="0" indent="0">
              <a:buNone/>
            </a:pPr>
            <a:r>
              <a:rPr lang="en-US" sz="1400" dirty="0"/>
              <a:t>int </a:t>
            </a:r>
            <a:r>
              <a:rPr lang="en-US" sz="1400" dirty="0" err="1"/>
              <a:t>binarySearch</a:t>
            </a:r>
            <a:r>
              <a:rPr lang="en-US" sz="1400" dirty="0"/>
              <a:t>(int </a:t>
            </a:r>
            <a:r>
              <a:rPr lang="en-US" sz="1400" dirty="0" err="1"/>
              <a:t>arr</a:t>
            </a:r>
            <a:r>
              <a:rPr lang="en-US" sz="1400" dirty="0"/>
              <a:t>[], int l, int r, int x)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	while (l &lt;= r) {</a:t>
            </a:r>
          </a:p>
          <a:p>
            <a:pPr marL="0" indent="0">
              <a:buNone/>
            </a:pPr>
            <a:r>
              <a:rPr lang="en-US" sz="1400" dirty="0"/>
              <a:t>		int m = l + (r - l) / 2;</a:t>
            </a:r>
          </a:p>
          <a:p>
            <a:pPr marL="0" indent="0">
              <a:buNone/>
            </a:pPr>
            <a:r>
              <a:rPr lang="en-US" sz="1400" dirty="0"/>
              <a:t>		if (</a:t>
            </a:r>
            <a:r>
              <a:rPr lang="en-US" sz="1400" dirty="0" err="1"/>
              <a:t>arr</a:t>
            </a:r>
            <a:r>
              <a:rPr lang="en-US" sz="1400" dirty="0"/>
              <a:t>[m] == x)</a:t>
            </a:r>
          </a:p>
          <a:p>
            <a:pPr marL="0" indent="0">
              <a:buNone/>
            </a:pPr>
            <a:r>
              <a:rPr lang="en-US" sz="1400" dirty="0"/>
              <a:t>			return m;</a:t>
            </a:r>
          </a:p>
          <a:p>
            <a:pPr marL="0" indent="0">
              <a:buNone/>
            </a:pPr>
            <a:r>
              <a:rPr lang="en-US" sz="1400" dirty="0"/>
              <a:t>		if (</a:t>
            </a:r>
            <a:r>
              <a:rPr lang="en-US" sz="1400" dirty="0" err="1"/>
              <a:t>arr</a:t>
            </a:r>
            <a:r>
              <a:rPr lang="en-US" sz="1400" dirty="0"/>
              <a:t>[m] &lt; x)</a:t>
            </a:r>
          </a:p>
          <a:p>
            <a:pPr marL="0" indent="0">
              <a:buNone/>
            </a:pPr>
            <a:r>
              <a:rPr lang="en-US" sz="1400" dirty="0"/>
              <a:t>			l = m + 1;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		else</a:t>
            </a:r>
          </a:p>
          <a:p>
            <a:pPr marL="0" indent="0">
              <a:buNone/>
            </a:pPr>
            <a:r>
              <a:rPr lang="en-US" sz="1400" dirty="0"/>
              <a:t>			r = m - 1;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335DF-E9C0-460F-B95D-09A8E9300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00188"/>
            <a:ext cx="6019800" cy="5200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// If we reach here, then element was not present</a:t>
            </a:r>
          </a:p>
          <a:p>
            <a:pPr marL="0" indent="0">
              <a:buNone/>
            </a:pPr>
            <a:r>
              <a:rPr lang="en-US" sz="1400" dirty="0"/>
              <a:t>	return -1;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// Driver code</a:t>
            </a:r>
          </a:p>
          <a:p>
            <a:pPr marL="0" indent="0">
              <a:buNone/>
            </a:pPr>
            <a:r>
              <a:rPr lang="en-US" sz="1400" dirty="0"/>
              <a:t>int main(void)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	int </a:t>
            </a:r>
            <a:r>
              <a:rPr lang="en-US" sz="1400" dirty="0" err="1"/>
              <a:t>arr</a:t>
            </a:r>
            <a:r>
              <a:rPr lang="en-US" sz="1400" dirty="0"/>
              <a:t>[] = { 2, 3, 4, 10, 40 };</a:t>
            </a:r>
          </a:p>
          <a:p>
            <a:pPr marL="0" indent="0">
              <a:buNone/>
            </a:pPr>
            <a:r>
              <a:rPr lang="en-US" sz="1400" dirty="0"/>
              <a:t>	int x = 10;</a:t>
            </a:r>
          </a:p>
          <a:p>
            <a:pPr marL="0" indent="0">
              <a:buNone/>
            </a:pPr>
            <a:r>
              <a:rPr lang="en-US" sz="1400" dirty="0"/>
              <a:t>	int n = </a:t>
            </a:r>
            <a:r>
              <a:rPr lang="en-US" sz="1400" dirty="0" err="1"/>
              <a:t>sizeof</a:t>
            </a:r>
            <a:r>
              <a:rPr lang="en-US" sz="1400" dirty="0"/>
              <a:t>(</a:t>
            </a:r>
            <a:r>
              <a:rPr lang="en-US" sz="1400" dirty="0" err="1"/>
              <a:t>arr</a:t>
            </a:r>
            <a:r>
              <a:rPr lang="en-US" sz="1400" dirty="0"/>
              <a:t>) / </a:t>
            </a:r>
            <a:r>
              <a:rPr lang="en-US" sz="1400" dirty="0" err="1"/>
              <a:t>sizeof</a:t>
            </a:r>
            <a:r>
              <a:rPr lang="en-US" sz="1400" dirty="0"/>
              <a:t>(</a:t>
            </a:r>
            <a:r>
              <a:rPr lang="en-US" sz="1400" dirty="0" err="1"/>
              <a:t>arr</a:t>
            </a:r>
            <a:r>
              <a:rPr lang="en-US" sz="1400" dirty="0"/>
              <a:t>[0]);</a:t>
            </a:r>
          </a:p>
          <a:p>
            <a:pPr marL="0" indent="0">
              <a:buNone/>
            </a:pPr>
            <a:r>
              <a:rPr lang="en-US" sz="1400" dirty="0"/>
              <a:t>	int result = </a:t>
            </a:r>
            <a:r>
              <a:rPr lang="en-US" sz="1400" dirty="0" err="1"/>
              <a:t>binarySearch</a:t>
            </a:r>
            <a:r>
              <a:rPr lang="en-US" sz="1400" dirty="0"/>
              <a:t>(</a:t>
            </a:r>
            <a:r>
              <a:rPr lang="en-US" sz="1400" dirty="0" err="1"/>
              <a:t>arr</a:t>
            </a:r>
            <a:r>
              <a:rPr lang="en-US" sz="1400" dirty="0"/>
              <a:t>, 0, n - 1, x);</a:t>
            </a:r>
          </a:p>
          <a:p>
            <a:pPr marL="0" indent="0">
              <a:buNone/>
            </a:pPr>
            <a:r>
              <a:rPr lang="en-US" sz="1400" dirty="0"/>
              <a:t>	(result == -1)</a:t>
            </a:r>
          </a:p>
          <a:p>
            <a:pPr marL="0" indent="0">
              <a:buNone/>
            </a:pPr>
            <a:r>
              <a:rPr lang="en-US" sz="1400" dirty="0"/>
              <a:t>		? </a:t>
            </a:r>
            <a:r>
              <a:rPr lang="en-US" sz="1400" dirty="0" err="1"/>
              <a:t>cout</a:t>
            </a:r>
            <a:r>
              <a:rPr lang="en-US" sz="1400" dirty="0"/>
              <a:t> &lt;&lt; "Element is not present in array"</a:t>
            </a:r>
          </a:p>
          <a:p>
            <a:pPr marL="0" indent="0">
              <a:buNone/>
            </a:pPr>
            <a:r>
              <a:rPr lang="en-US" sz="1400" dirty="0"/>
              <a:t>		: </a:t>
            </a:r>
            <a:r>
              <a:rPr lang="en-US" sz="1400" dirty="0" err="1"/>
              <a:t>cout</a:t>
            </a:r>
            <a:r>
              <a:rPr lang="en-US" sz="1400" dirty="0"/>
              <a:t> &lt;&lt; "Element is present at index " &lt;&lt; result;</a:t>
            </a:r>
          </a:p>
          <a:p>
            <a:pPr marL="0" indent="0">
              <a:buNone/>
            </a:pPr>
            <a:r>
              <a:rPr lang="en-US" sz="1400" dirty="0"/>
              <a:t>	return 0;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9805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4806-EE53-441B-A319-F3D948BB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STL…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1FFC4-B8A7-452D-9E55-C81F940EA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Binary search function:</a:t>
            </a:r>
          </a:p>
          <a:p>
            <a:pPr marL="0" indent="0">
              <a:buNone/>
            </a:pPr>
            <a:r>
              <a:rPr lang="en-US" dirty="0"/>
              <a:t> sort(</a:t>
            </a:r>
            <a:r>
              <a:rPr lang="en-US" dirty="0" err="1"/>
              <a:t>arr,arr+n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bool f=</a:t>
            </a:r>
            <a:r>
              <a:rPr lang="en-US" dirty="0" err="1"/>
              <a:t>binary_search</a:t>
            </a:r>
            <a:r>
              <a:rPr lang="en-US" dirty="0"/>
              <a:t>(arr,arr+n,20);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&lt;&lt;f&lt;&lt;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40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DC5B-ACF0-4432-B74F-B75750D9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DA2-C4AB-40F1-8B31-08BD0A1CA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https://codeforces.com/problemset/problem/1436/C</a:t>
            </a:r>
          </a:p>
        </p:txBody>
      </p:sp>
    </p:spTree>
    <p:extLst>
      <p:ext uri="{BB962C8B-B14F-4D97-AF65-F5344CB8AC3E}">
        <p14:creationId xmlns:p14="http://schemas.microsoft.com/office/powerpoint/2010/main" val="401861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6C21-BACB-44B4-B66F-165C5E5D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513"/>
            <a:ext cx="10515600" cy="1325563"/>
          </a:xfrm>
        </p:spPr>
        <p:txBody>
          <a:bodyPr/>
          <a:lstStyle/>
          <a:p>
            <a:r>
              <a:rPr lang="en-US" b="1" dirty="0"/>
              <a:t>                                Divisor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48F42-CA79-457A-AFA6-6C5E8E3AD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7250"/>
            <a:ext cx="10515600" cy="5319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Finding Divisors in </a:t>
            </a:r>
            <a:r>
              <a:rPr lang="en-US" sz="2400" b="1" u="sng" dirty="0">
                <a:solidFill>
                  <a:srgbClr val="FF0000"/>
                </a:solidFill>
              </a:rPr>
              <a:t>O(sqrt(n)) </a:t>
            </a:r>
            <a:r>
              <a:rPr lang="en-US" sz="2400" u="sng" dirty="0"/>
              <a:t>Time Complexity </a:t>
            </a:r>
          </a:p>
          <a:p>
            <a:pPr marL="0" indent="0">
              <a:buNone/>
            </a:pPr>
            <a:r>
              <a:rPr lang="en-US" sz="2400" u="sng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93327-1EDB-4C9C-9A98-9B783055E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077" y="1521887"/>
            <a:ext cx="8038095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2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782C-DD37-46B9-95A8-52508D55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         Fibonacci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AE450-F272-4A28-BCBB-6601D3BEA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9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4C80-C8CA-441A-A057-FD86DB1C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Prime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54EC0-D4F9-400B-898D-08C4A0045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82837"/>
            <a:ext cx="5181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bool </a:t>
            </a:r>
            <a:r>
              <a:rPr lang="en-US" b="1" dirty="0" err="1">
                <a:solidFill>
                  <a:srgbClr val="002060"/>
                </a:solidFill>
              </a:rPr>
              <a:t>isPrime</a:t>
            </a:r>
            <a:r>
              <a:rPr lang="en-US" b="1" dirty="0">
                <a:solidFill>
                  <a:srgbClr val="002060"/>
                </a:solidFill>
              </a:rPr>
              <a:t>(int num)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if (num &lt;= 1)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    return false;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for (int </a:t>
            </a:r>
            <a:r>
              <a:rPr lang="en-US" b="1" dirty="0" err="1">
                <a:solidFill>
                  <a:srgbClr val="002060"/>
                </a:solidFill>
              </a:rPr>
              <a:t>i</a:t>
            </a:r>
            <a:r>
              <a:rPr lang="en-US" b="1" dirty="0">
                <a:solidFill>
                  <a:srgbClr val="002060"/>
                </a:solidFill>
              </a:rPr>
              <a:t> = 2; </a:t>
            </a:r>
            <a:r>
              <a:rPr lang="en-US" b="1" dirty="0" err="1">
                <a:solidFill>
                  <a:srgbClr val="002060"/>
                </a:solidFill>
              </a:rPr>
              <a:t>i</a:t>
            </a:r>
            <a:r>
              <a:rPr lang="en-US" b="1" dirty="0">
                <a:solidFill>
                  <a:srgbClr val="002060"/>
                </a:solidFill>
              </a:rPr>
              <a:t> &lt; num; ++</a:t>
            </a:r>
            <a:r>
              <a:rPr lang="en-US" b="1" dirty="0" err="1">
                <a:solidFill>
                  <a:srgbClr val="002060"/>
                </a:solidFill>
              </a:rPr>
              <a:t>i</a:t>
            </a:r>
            <a:r>
              <a:rPr lang="en-US" b="1" dirty="0">
                <a:solidFill>
                  <a:srgbClr val="002060"/>
                </a:solidFill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    if (num % </a:t>
            </a:r>
            <a:r>
              <a:rPr lang="en-US" b="1" dirty="0" err="1">
                <a:solidFill>
                  <a:srgbClr val="002060"/>
                </a:solidFill>
              </a:rPr>
              <a:t>i</a:t>
            </a:r>
            <a:r>
              <a:rPr lang="en-US" b="1" dirty="0">
                <a:solidFill>
                  <a:srgbClr val="002060"/>
                </a:solidFill>
              </a:rPr>
              <a:t> == 0)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        return false;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return true;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22DA7-F9FA-44E8-9716-33C87E0EE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48975"/>
            <a:ext cx="5181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void </a:t>
            </a:r>
            <a:r>
              <a:rPr lang="en-US" b="1" dirty="0" err="1">
                <a:solidFill>
                  <a:srgbClr val="002060"/>
                </a:solidFill>
              </a:rPr>
              <a:t>generatePrimes</a:t>
            </a:r>
            <a:r>
              <a:rPr lang="en-US" b="1" dirty="0">
                <a:solidFill>
                  <a:srgbClr val="002060"/>
                </a:solidFill>
              </a:rPr>
              <a:t>(int n)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for (int </a:t>
            </a:r>
            <a:r>
              <a:rPr lang="en-US" b="1" dirty="0" err="1">
                <a:solidFill>
                  <a:srgbClr val="002060"/>
                </a:solidFill>
              </a:rPr>
              <a:t>i</a:t>
            </a:r>
            <a:r>
              <a:rPr lang="en-US" b="1" dirty="0">
                <a:solidFill>
                  <a:srgbClr val="002060"/>
                </a:solidFill>
              </a:rPr>
              <a:t> = 2; </a:t>
            </a:r>
            <a:r>
              <a:rPr lang="en-US" b="1" dirty="0" err="1">
                <a:solidFill>
                  <a:srgbClr val="002060"/>
                </a:solidFill>
              </a:rPr>
              <a:t>i</a:t>
            </a:r>
            <a:r>
              <a:rPr lang="en-US" b="1" dirty="0">
                <a:solidFill>
                  <a:srgbClr val="002060"/>
                </a:solidFill>
              </a:rPr>
              <a:t> &lt;= n; ++</a:t>
            </a:r>
            <a:r>
              <a:rPr lang="en-US" b="1" dirty="0" err="1">
                <a:solidFill>
                  <a:srgbClr val="002060"/>
                </a:solidFill>
              </a:rPr>
              <a:t>i</a:t>
            </a:r>
            <a:r>
              <a:rPr lang="en-US" b="1" dirty="0">
                <a:solidFill>
                  <a:srgbClr val="002060"/>
                </a:solidFill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    if (</a:t>
            </a:r>
            <a:r>
              <a:rPr lang="en-US" b="1" dirty="0" err="1">
                <a:solidFill>
                  <a:srgbClr val="002060"/>
                </a:solidFill>
              </a:rPr>
              <a:t>isPrime</a:t>
            </a:r>
            <a:r>
              <a:rPr lang="en-US" b="1" dirty="0">
                <a:solidFill>
                  <a:srgbClr val="002060"/>
                </a:solidFill>
              </a:rPr>
              <a:t>(</a:t>
            </a:r>
            <a:r>
              <a:rPr lang="en-US" b="1" dirty="0" err="1">
                <a:solidFill>
                  <a:srgbClr val="002060"/>
                </a:solidFill>
              </a:rPr>
              <a:t>i</a:t>
            </a:r>
            <a:r>
              <a:rPr lang="en-US" b="1" dirty="0">
                <a:solidFill>
                  <a:srgbClr val="002060"/>
                </a:solidFill>
              </a:rPr>
              <a:t>))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        </a:t>
            </a:r>
            <a:r>
              <a:rPr lang="en-US" b="1" dirty="0" err="1">
                <a:solidFill>
                  <a:srgbClr val="002060"/>
                </a:solidFill>
              </a:rPr>
              <a:t>cout</a:t>
            </a:r>
            <a:r>
              <a:rPr lang="en-US" b="1" dirty="0">
                <a:solidFill>
                  <a:srgbClr val="002060"/>
                </a:solidFill>
              </a:rPr>
              <a:t> &lt;&lt; </a:t>
            </a:r>
            <a:r>
              <a:rPr lang="en-US" b="1" dirty="0" err="1">
                <a:solidFill>
                  <a:srgbClr val="002060"/>
                </a:solidFill>
              </a:rPr>
              <a:t>i</a:t>
            </a:r>
            <a:r>
              <a:rPr lang="en-US" b="1" dirty="0">
                <a:solidFill>
                  <a:srgbClr val="002060"/>
                </a:solidFill>
              </a:rPr>
              <a:t> &lt;&lt; " ";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int main()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int n;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</a:t>
            </a:r>
            <a:r>
              <a:rPr lang="en-US" b="1" dirty="0" err="1">
                <a:solidFill>
                  <a:srgbClr val="002060"/>
                </a:solidFill>
              </a:rPr>
              <a:t>cin</a:t>
            </a:r>
            <a:r>
              <a:rPr lang="en-US" b="1" dirty="0">
                <a:solidFill>
                  <a:srgbClr val="002060"/>
                </a:solidFill>
              </a:rPr>
              <a:t> &gt;&gt; n;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</a:t>
            </a:r>
            <a:r>
              <a:rPr lang="en-US" b="1" dirty="0" err="1">
                <a:solidFill>
                  <a:srgbClr val="002060"/>
                </a:solidFill>
              </a:rPr>
              <a:t>generatePrimes</a:t>
            </a:r>
            <a:r>
              <a:rPr lang="en-US" b="1" dirty="0">
                <a:solidFill>
                  <a:srgbClr val="00206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return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}</a:t>
            </a:r>
            <a:endParaRPr lang="en-US" b="1" u="sng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5E622-4AF8-47E3-9CEE-96AAFEA931F8}"/>
              </a:ext>
            </a:extLst>
          </p:cNvPr>
          <p:cNvSpPr/>
          <p:nvPr/>
        </p:nvSpPr>
        <p:spPr>
          <a:xfrm>
            <a:off x="838200" y="1852096"/>
            <a:ext cx="37918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Prime Number Generation  </a:t>
            </a:r>
            <a:r>
              <a:rPr lang="en-US" sz="2000" b="1" dirty="0">
                <a:solidFill>
                  <a:srgbClr val="FF0000"/>
                </a:solidFill>
              </a:rPr>
              <a:t>O(n^2)</a:t>
            </a:r>
          </a:p>
        </p:txBody>
      </p:sp>
    </p:spTree>
    <p:extLst>
      <p:ext uri="{BB962C8B-B14F-4D97-AF65-F5344CB8AC3E}">
        <p14:creationId xmlns:p14="http://schemas.microsoft.com/office/powerpoint/2010/main" val="122767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879A-2816-4C4D-973F-1A2E58FA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Söhne"/>
              </a:rPr>
              <a:t>         Sieve of Eratosthenes </a:t>
            </a:r>
            <a:r>
              <a:rPr lang="pt-BR" b="1" dirty="0">
                <a:solidFill>
                  <a:srgbClr val="FF0000"/>
                </a:solidFill>
              </a:rPr>
              <a:t>O(n*log(log(n)))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3CA7CA-692F-44A2-86F1-978BEFF9D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63" y="2167951"/>
            <a:ext cx="6009524" cy="34952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D0BA32-203D-4206-B6C2-CDA5F936A3C7}"/>
              </a:ext>
            </a:extLst>
          </p:cNvPr>
          <p:cNvSpPr/>
          <p:nvPr/>
        </p:nvSpPr>
        <p:spPr>
          <a:xfrm>
            <a:off x="6705599" y="3086100"/>
            <a:ext cx="4495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öhne"/>
              </a:rPr>
              <a:t>The Sieve of Eratosthenes is a much more efficient algorithm for generating prime numbers compared to the O(n^2) approach. It has a time complexity of </a:t>
            </a:r>
            <a:r>
              <a:rPr lang="pt-BR" b="1" dirty="0">
                <a:solidFill>
                  <a:srgbClr val="FF0000"/>
                </a:solidFill>
              </a:rPr>
              <a:t>O(n*log(log(n)))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C0796-B223-4751-BC79-7A8AF7FC8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" y="257173"/>
            <a:ext cx="5181600" cy="5948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#include &lt;bits/</a:t>
            </a:r>
            <a:r>
              <a:rPr lang="en-US" dirty="0" err="1">
                <a:solidFill>
                  <a:srgbClr val="002060"/>
                </a:solidFill>
              </a:rPr>
              <a:t>stdc</a:t>
            </a:r>
            <a:r>
              <a:rPr lang="en-US" dirty="0">
                <a:solidFill>
                  <a:srgbClr val="002060"/>
                </a:solidFill>
              </a:rPr>
              <a:t>++.h&gt;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using namespace std;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void SOE(int n) 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vector&lt;bool&gt; </a:t>
            </a:r>
            <a:r>
              <a:rPr lang="en-US" dirty="0" err="1">
                <a:solidFill>
                  <a:srgbClr val="002060"/>
                </a:solidFill>
              </a:rPr>
              <a:t>isPrime</a:t>
            </a:r>
            <a:r>
              <a:rPr lang="en-US" dirty="0">
                <a:solidFill>
                  <a:srgbClr val="002060"/>
                </a:solidFill>
              </a:rPr>
              <a:t>(n + 1, true);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for (int p = 2; p * p &lt;= n; ++p) 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if (</a:t>
            </a:r>
            <a:r>
              <a:rPr lang="en-US" dirty="0" err="1">
                <a:solidFill>
                  <a:srgbClr val="002060"/>
                </a:solidFill>
              </a:rPr>
              <a:t>isPrime</a:t>
            </a:r>
            <a:r>
              <a:rPr lang="en-US" dirty="0">
                <a:solidFill>
                  <a:srgbClr val="002060"/>
                </a:solidFill>
              </a:rPr>
              <a:t>[p]) 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    for (int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= p * p;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&lt;= n;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+= p) 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        </a:t>
            </a:r>
            <a:r>
              <a:rPr lang="en-US" dirty="0" err="1">
                <a:solidFill>
                  <a:srgbClr val="002060"/>
                </a:solidFill>
              </a:rPr>
              <a:t>isPrime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] = false;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CC35D-E15B-4FB9-A058-3B0E3AA5B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0400" y="228599"/>
            <a:ext cx="5181600" cy="5948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for (int p = 2; p &lt;= n; ++p) 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if (</a:t>
            </a:r>
            <a:r>
              <a:rPr lang="en-US" dirty="0" err="1">
                <a:solidFill>
                  <a:srgbClr val="002060"/>
                </a:solidFill>
              </a:rPr>
              <a:t>isPrime</a:t>
            </a:r>
            <a:r>
              <a:rPr lang="en-US" dirty="0">
                <a:solidFill>
                  <a:srgbClr val="002060"/>
                </a:solidFill>
              </a:rPr>
              <a:t>[p]) 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    </a:t>
            </a:r>
            <a:r>
              <a:rPr lang="en-US" dirty="0" err="1">
                <a:solidFill>
                  <a:srgbClr val="002060"/>
                </a:solidFill>
              </a:rPr>
              <a:t>cout</a:t>
            </a:r>
            <a:r>
              <a:rPr lang="en-US" dirty="0">
                <a:solidFill>
                  <a:srgbClr val="002060"/>
                </a:solidFill>
              </a:rPr>
              <a:t> &lt;&lt; p &lt;&lt; " ";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int n;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cin</a:t>
            </a:r>
            <a:r>
              <a:rPr lang="en-US" dirty="0">
                <a:solidFill>
                  <a:srgbClr val="002060"/>
                </a:solidFill>
              </a:rPr>
              <a:t> &gt;&gt; n;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SOE(n);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777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DA362473-612C-4E69-977C-E7A3F6FC66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899" y="600075"/>
            <a:ext cx="9713913" cy="544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63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FC447F-99C6-46C4-BB60-A3B9E979F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468" y="315222"/>
            <a:ext cx="9263063" cy="2856603"/>
          </a:xfrm>
          <a:prstGeom prst="rect">
            <a:avLst/>
          </a:prstGeom>
        </p:spPr>
      </p:pic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9022CABF-0779-405D-A833-EB5D4548D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1" y="3586163"/>
            <a:ext cx="7529512" cy="270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52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7309</TotalTime>
  <Words>1760</Words>
  <Application>Microsoft Office PowerPoint</Application>
  <PresentationFormat>Widescreen</PresentationFormat>
  <Paragraphs>231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Google Sans</vt:lpstr>
      <vt:lpstr>Menlo</vt:lpstr>
      <vt:lpstr>Nunito</vt:lpstr>
      <vt:lpstr>Söhne</vt:lpstr>
      <vt:lpstr>Wingdings</vt:lpstr>
      <vt:lpstr>Office Theme</vt:lpstr>
      <vt:lpstr>International Islamic University Chittagong Department of Computer Science &amp; Engineering </vt:lpstr>
      <vt:lpstr>                          Number Theory</vt:lpstr>
      <vt:lpstr>                                Divisor</vt:lpstr>
      <vt:lpstr>                                 Fibonacci</vt:lpstr>
      <vt:lpstr>                                  Prime </vt:lpstr>
      <vt:lpstr>         Sieve of Eratosthenes O(n*log(log(n)))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Problems…</vt:lpstr>
      <vt:lpstr>Priority Queue</vt:lpstr>
      <vt:lpstr>PowerPoint Presentation</vt:lpstr>
      <vt:lpstr>PowerPoint Presentation</vt:lpstr>
      <vt:lpstr>PowerPoint Presentation</vt:lpstr>
      <vt:lpstr>Dequeue</vt:lpstr>
      <vt:lpstr>PowerPoint Presentation</vt:lpstr>
      <vt:lpstr>                            Binary Search…</vt:lpstr>
      <vt:lpstr>PowerPoint Presentation</vt:lpstr>
      <vt:lpstr>PowerPoint Presentation</vt:lpstr>
      <vt:lpstr>PowerPoint Presentation</vt:lpstr>
      <vt:lpstr>The Binary Search Algorithm can be implemented in the following two ways :     Iterative Binary Search Algorithm     Recursive Binary Search Algorithm </vt:lpstr>
      <vt:lpstr>In STL…</vt:lpstr>
      <vt:lpstr>Problems…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Islamic University Chittagong Department of Computer Science &amp; Engineering</dc:title>
  <dc:creator>Hello</dc:creator>
  <cp:lastModifiedBy>Hello</cp:lastModifiedBy>
  <cp:revision>134</cp:revision>
  <dcterms:created xsi:type="dcterms:W3CDTF">2023-07-17T20:10:00Z</dcterms:created>
  <dcterms:modified xsi:type="dcterms:W3CDTF">2023-10-03T12:11:43Z</dcterms:modified>
</cp:coreProperties>
</file>