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85306" autoAdjust="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E1771-A7B1-4A91-958F-4C50DD45F4D7}" type="datetimeFigureOut">
              <a:rPr lang="en-PH" smtClean="0"/>
              <a:t>21/09/2024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B96F3-AB3B-4A44-870F-2FBB5484A8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773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Observations available in the raw form are called ungrouped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8580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Any number can serve the purpose of arbitrary point 'A' but. usually, the value of x corresponding to the middle part of the distribution will be much more convenient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6332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AM and GM for 2,8 &amp; 2,4,8 &amp; -4,-16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2×8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2+4+8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=4.67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2×4×8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. here, negative</a:t>
                </a:r>
                <a:r>
                  <a:rPr lang="en-US" baseline="0" dirty="0"/>
                  <a:t> values example can be taken as someone borrowed money from his 2 friends of Tk. 4 and 16 respectively, then average amount he borrowed is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𝐴𝑀</m:t>
                    </m:r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−4−16</m:t>
                        </m:r>
                      </m:num>
                      <m:den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=−10</m:t>
                    </m:r>
                  </m:oMath>
                </a14:m>
                <a:r>
                  <a:rPr lang="en-US" dirty="0"/>
                  <a:t>, whereas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𝐺𝑀</m:t>
                    </m:r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d>
                          <m:dPr>
                            <m:ctrlPr>
                              <a:rPr lang="en-US" b="0" i="1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baseline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baseline="0" smtClean="0">
                                <a:latin typeface="Cambria Math" panose="02040503050406030204" pitchFamily="18" charset="0"/>
                              </a:rPr>
                              <m:t>−16</m:t>
                            </m:r>
                          </m:e>
                        </m:d>
                      </m:e>
                    </m:rad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b="0" i="0" baseline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which</a:t>
                </a:r>
                <a:r>
                  <a:rPr lang="en-US" baseline="0" dirty="0"/>
                  <a:t> is a positive value means that you are getting 8 taka </a:t>
                </a:r>
                <a:r>
                  <a:rPr lang="en-US" baseline="0"/>
                  <a:t>per person </a:t>
                </a:r>
                <a:r>
                  <a:rPr lang="en-US" baseline="0" dirty="0"/>
                  <a:t>not you owe them any money.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AM and GM for 2,8 &amp; 2,4,8 &amp; -4,-16 are </a:t>
                </a:r>
                <a:r>
                  <a:rPr lang="en-US" b="0" i="0">
                    <a:latin typeface="Cambria Math" panose="02040503050406030204" pitchFamily="18" charset="0"/>
                  </a:rPr>
                  <a:t>𝐴𝑀=(2+8)/2=5, 𝐺𝑀=√(2&amp;2×8)=4</a:t>
                </a:r>
                <a:r>
                  <a:rPr lang="en-US" dirty="0"/>
                  <a:t>; </a:t>
                </a:r>
                <a:r>
                  <a:rPr lang="en-US" b="0" i="0">
                    <a:latin typeface="Cambria Math" panose="02040503050406030204" pitchFamily="18" charset="0"/>
                  </a:rPr>
                  <a:t>𝐴𝑀=(2+4+8)/3=4.67</a:t>
                </a:r>
                <a:r>
                  <a:rPr lang="en-US" dirty="0"/>
                  <a:t>, </a:t>
                </a:r>
                <a:r>
                  <a:rPr lang="en-US" b="0" i="0">
                    <a:latin typeface="Cambria Math" panose="02040503050406030204" pitchFamily="18" charset="0"/>
                  </a:rPr>
                  <a:t>𝐺𝑀=√(3&amp;2×4×8)=8</a:t>
                </a:r>
                <a:r>
                  <a:rPr lang="en-US" dirty="0"/>
                  <a:t>. here, negative</a:t>
                </a:r>
                <a:r>
                  <a:rPr lang="en-US" baseline="0" dirty="0"/>
                  <a:t> values example can be taken as someone borrowed money from his 2 friends of Tk. 4 and 16 respectively, then average amount he borrowed is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𝐴𝑀=(−4−16)/2=−10</a:t>
                </a:r>
                <a:r>
                  <a:rPr lang="en-US" dirty="0"/>
                  <a:t>, whereas</a:t>
                </a:r>
                <a:r>
                  <a:rPr lang="en-US" baseline="0" dirty="0"/>
                  <a:t>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𝐺𝑀=√(2&amp;(−4)×(−16) )=8, </a:t>
                </a:r>
                <a:r>
                  <a:rPr lang="en-US" dirty="0"/>
                  <a:t>which</a:t>
                </a:r>
                <a:r>
                  <a:rPr lang="en-US" baseline="0" dirty="0"/>
                  <a:t> is a positive value means that you are getting 8 taka </a:t>
                </a:r>
                <a:r>
                  <a:rPr lang="en-US" baseline="0"/>
                  <a:t>per person </a:t>
                </a:r>
                <a:r>
                  <a:rPr lang="en-US" baseline="0" dirty="0"/>
                  <a:t>not you owe them any money.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774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3718" y="2362200"/>
            <a:ext cx="7476564" cy="1470025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886200"/>
            <a:ext cx="43434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050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867400" cy="551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3887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3887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89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28559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5800"/>
            <a:ext cx="4959350" cy="5440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81200"/>
            <a:ext cx="2855913" cy="4144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1"/>
            <a:ext cx="5486400" cy="3889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1671" y="609600"/>
            <a:ext cx="7960658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118" y="1524000"/>
            <a:ext cx="7933764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Measures of Central Tendency</a:t>
            </a:r>
          </a:p>
        </p:txBody>
      </p:sp>
    </p:spTree>
    <p:extLst>
      <p:ext uri="{BB962C8B-B14F-4D97-AF65-F5344CB8AC3E}">
        <p14:creationId xmlns:p14="http://schemas.microsoft.com/office/powerpoint/2010/main" val="3761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ED88-67E2-2695-35F8-1BB5CCBE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1" y="493077"/>
            <a:ext cx="7960658" cy="838200"/>
          </a:xfrm>
        </p:spPr>
        <p:txBody>
          <a:bodyPr/>
          <a:lstStyle/>
          <a:p>
            <a:r>
              <a:rPr lang="en-US" dirty="0"/>
              <a:t>Harmonic Mean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CCA90-8E72-EDFC-0CA7-1546351D6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The reciprocal of the Arithmetic mean of the reciprocal of the values is called Harmonic Mean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𝐻𝑀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𝑟𝑒𝑐𝑖𝑝𝑟𝑜𝑐𝑎𝑙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𝑟𝑒𝑐𝑖𝑝𝑟𝑜𝑐𝑎𝑙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𝑣𝑎𝑙𝑢𝑒𝑠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𝑇h𝑒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𝑣𝑎𝑙𝑢𝑒𝑠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/>
              </a:p>
              <a:p>
                <a:r>
                  <a:rPr lang="en-US" sz="2000" dirty="0"/>
                  <a:t>The following formulae are for Harmonic Mean :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Calculate the harmonic mean for the following data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CCA90-8E72-EDFC-0CA7-1546351D6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1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D3A7AC3-8C26-7D3B-B584-EF93C6A2A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4351251"/>
                  </p:ext>
                </p:extLst>
              </p:nvPr>
            </p:nvGraphicFramePr>
            <p:xfrm>
              <a:off x="685800" y="3429000"/>
              <a:ext cx="7772400" cy="15671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6200">
                      <a:extLst>
                        <a:ext uri="{9D8B030D-6E8A-4147-A177-3AD203B41FA5}">
                          <a16:colId xmlns:a16="http://schemas.microsoft.com/office/drawing/2014/main" val="3142627589"/>
                        </a:ext>
                      </a:extLst>
                    </a:gridCol>
                    <a:gridCol w="3886200">
                      <a:extLst>
                        <a:ext uri="{9D8B030D-6E8A-4147-A177-3AD203B41FA5}">
                          <a16:colId xmlns:a16="http://schemas.microsoft.com/office/drawing/2014/main" val="1632491012"/>
                        </a:ext>
                      </a:extLst>
                    </a:gridCol>
                  </a:tblGrid>
                  <a:tr h="45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Ungrouped Data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Grouped Data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2625145"/>
                      </a:ext>
                    </a:extLst>
                  </a:tr>
                  <a:tr h="8013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h𝑒𝑟𝑒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690502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D3A7AC3-8C26-7D3B-B584-EF93C6A2A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4351251"/>
                  </p:ext>
                </p:extLst>
              </p:nvPr>
            </p:nvGraphicFramePr>
            <p:xfrm>
              <a:off x="685800" y="3429000"/>
              <a:ext cx="7772400" cy="15671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6200">
                      <a:extLst>
                        <a:ext uri="{9D8B030D-6E8A-4147-A177-3AD203B41FA5}">
                          <a16:colId xmlns:a16="http://schemas.microsoft.com/office/drawing/2014/main" val="3142627589"/>
                        </a:ext>
                      </a:extLst>
                    </a:gridCol>
                    <a:gridCol w="3886200">
                      <a:extLst>
                        <a:ext uri="{9D8B030D-6E8A-4147-A177-3AD203B41FA5}">
                          <a16:colId xmlns:a16="http://schemas.microsoft.com/office/drawing/2014/main" val="1632491012"/>
                        </a:ext>
                      </a:extLst>
                    </a:gridCol>
                  </a:tblGrid>
                  <a:tr h="45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Ungrouped Data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Grouped Data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2625145"/>
                      </a:ext>
                    </a:extLst>
                  </a:tr>
                  <a:tr h="11129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7" t="-41530" r="-100627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7" t="-41530" r="-627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90502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EA1F713-F8C7-7003-B287-FE6208F5E3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658383"/>
                  </p:ext>
                </p:extLst>
              </p:nvPr>
            </p:nvGraphicFramePr>
            <p:xfrm>
              <a:off x="990600" y="5562600"/>
              <a:ext cx="5867403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820">
                      <a:extLst>
                        <a:ext uri="{9D8B030D-6E8A-4147-A177-3AD203B41FA5}">
                          <a16:colId xmlns:a16="http://schemas.microsoft.com/office/drawing/2014/main" val="1669544089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2312922911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567535505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3926238812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22785664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2699413973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1358577037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3655078134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1513002585"/>
                        </a:ext>
                      </a:extLst>
                    </a:gridCol>
                    <a:gridCol w="631023">
                      <a:extLst>
                        <a:ext uri="{9D8B030D-6E8A-4147-A177-3AD203B41FA5}">
                          <a16:colId xmlns:a16="http://schemas.microsoft.com/office/drawing/2014/main" val="40945677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45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37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39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239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EA1F713-F8C7-7003-B287-FE6208F5E3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658383"/>
                  </p:ext>
                </p:extLst>
              </p:nvPr>
            </p:nvGraphicFramePr>
            <p:xfrm>
              <a:off x="990600" y="5562600"/>
              <a:ext cx="5867403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820">
                      <a:extLst>
                        <a:ext uri="{9D8B030D-6E8A-4147-A177-3AD203B41FA5}">
                          <a16:colId xmlns:a16="http://schemas.microsoft.com/office/drawing/2014/main" val="1669544089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2312922911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567535505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3926238812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22785664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2699413973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1358577037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3655078134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1513002585"/>
                        </a:ext>
                      </a:extLst>
                    </a:gridCol>
                    <a:gridCol w="631023">
                      <a:extLst>
                        <a:ext uri="{9D8B030D-6E8A-4147-A177-3AD203B41FA5}">
                          <a16:colId xmlns:a16="http://schemas.microsoft.com/office/drawing/2014/main" val="40945677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42" t="-1613" r="-90833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45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37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39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239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084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0ACB-8428-580A-8C27-55159247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Harmonic Mean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80A0-4238-A305-ED37-9FC03B665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871D25D-FDAD-6E98-F955-8D1FAE2A2E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251660"/>
                  </p:ext>
                </p:extLst>
              </p:nvPr>
            </p:nvGraphicFramePr>
            <p:xfrm>
              <a:off x="1447800" y="1600200"/>
              <a:ext cx="2743200" cy="43105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12049766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958996378"/>
                        </a:ext>
                      </a:extLst>
                    </a:gridCol>
                  </a:tblGrid>
                  <a:tr h="34145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003875"/>
                      </a:ext>
                    </a:extLst>
                  </a:tr>
                  <a:tr h="3414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0.02222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606952"/>
                      </a:ext>
                    </a:extLst>
                  </a:tr>
                  <a:tr h="3414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764626"/>
                      </a:ext>
                    </a:extLst>
                  </a:tr>
                  <a:tr h="3414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0.02702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466714"/>
                      </a:ext>
                    </a:extLst>
                  </a:tr>
                  <a:tr h="3414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0.02173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3769150"/>
                      </a:ext>
                    </a:extLst>
                  </a:tr>
                  <a:tr h="3414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0.02564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1533071"/>
                      </a:ext>
                    </a:extLst>
                  </a:tr>
                  <a:tr h="3414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0.02777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6260052"/>
                      </a:ext>
                    </a:extLst>
                  </a:tr>
                  <a:tr h="3414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50981"/>
                      </a:ext>
                    </a:extLst>
                  </a:tr>
                  <a:tr h="3414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0.02083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845560"/>
                      </a:ext>
                    </a:extLst>
                  </a:tr>
                  <a:tr h="3414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0.02777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181347"/>
                      </a:ext>
                    </a:extLst>
                  </a:tr>
                  <a:tr h="3414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0.22862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1511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871D25D-FDAD-6E98-F955-8D1FAE2A2E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251660"/>
                  </p:ext>
                </p:extLst>
              </p:nvPr>
            </p:nvGraphicFramePr>
            <p:xfrm>
              <a:off x="1447800" y="1600200"/>
              <a:ext cx="2743200" cy="43105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12049766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958996378"/>
                        </a:ext>
                      </a:extLst>
                    </a:gridCol>
                  </a:tblGrid>
                  <a:tr h="6529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2" t="-935" r="-101327" b="-576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89" t="-935" r="-1778" b="-576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0038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0.02222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6069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7646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0.02702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4667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0.02173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37691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0.02564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15330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0.02777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62600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509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0.02083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8455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0.02777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1813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0.22862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15118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F1F79D-B3F1-6F3E-FB8B-7DEAFB54D6CD}"/>
                  </a:ext>
                </a:extLst>
              </p:cNvPr>
              <p:cNvSpPr txBox="1"/>
              <p:nvPr/>
            </p:nvSpPr>
            <p:spPr>
              <a:xfrm>
                <a:off x="4612341" y="2438400"/>
                <a:ext cx="3505200" cy="1637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0.22862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=39.36663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F1F79D-B3F1-6F3E-FB8B-7DEAFB54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341" y="2438400"/>
                <a:ext cx="3505200" cy="1637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91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5935-BD89-A988-BEED-8E15203B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1" y="381000"/>
            <a:ext cx="7960658" cy="838200"/>
          </a:xfrm>
        </p:spPr>
        <p:txBody>
          <a:bodyPr/>
          <a:lstStyle/>
          <a:p>
            <a:r>
              <a:rPr lang="en-US" dirty="0"/>
              <a:t>Harmonic Mean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43DE-F0AA-A482-5F3C-B88DADD9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63" y="1371600"/>
            <a:ext cx="7933764" cy="46021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062FD01-A053-EF98-8D2C-7B1168A0C9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5505861"/>
                  </p:ext>
                </p:extLst>
              </p:nvPr>
            </p:nvGraphicFramePr>
            <p:xfrm>
              <a:off x="604839" y="1524000"/>
              <a:ext cx="3995208" cy="4602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8754">
                      <a:extLst>
                        <a:ext uri="{9D8B030D-6E8A-4147-A177-3AD203B41FA5}">
                          <a16:colId xmlns:a16="http://schemas.microsoft.com/office/drawing/2014/main" val="3210385290"/>
                        </a:ext>
                      </a:extLst>
                    </a:gridCol>
                    <a:gridCol w="878946">
                      <a:extLst>
                        <a:ext uri="{9D8B030D-6E8A-4147-A177-3AD203B41FA5}">
                          <a16:colId xmlns:a16="http://schemas.microsoft.com/office/drawing/2014/main" val="3575490815"/>
                        </a:ext>
                      </a:extLst>
                    </a:gridCol>
                    <a:gridCol w="1038754">
                      <a:extLst>
                        <a:ext uri="{9D8B030D-6E8A-4147-A177-3AD203B41FA5}">
                          <a16:colId xmlns:a16="http://schemas.microsoft.com/office/drawing/2014/main" val="1761065310"/>
                        </a:ext>
                      </a:extLst>
                    </a:gridCol>
                    <a:gridCol w="1038754">
                      <a:extLst>
                        <a:ext uri="{9D8B030D-6E8A-4147-A177-3AD203B41FA5}">
                          <a16:colId xmlns:a16="http://schemas.microsoft.com/office/drawing/2014/main" val="2949197537"/>
                        </a:ext>
                      </a:extLst>
                    </a:gridCol>
                  </a:tblGrid>
                  <a:tr h="575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Class Interval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Mid value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Frequency,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304882562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30-55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0.0706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2799435918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55-80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0.0593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939216402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80-105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0.0649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063333623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105-130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117.5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0.0766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014019690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130-155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0.0842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080277498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155-180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167.5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0.0657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715524548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180-205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0.026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2495330234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0.4472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540269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062FD01-A053-EF98-8D2C-7B1168A0C9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5505861"/>
                  </p:ext>
                </p:extLst>
              </p:nvPr>
            </p:nvGraphicFramePr>
            <p:xfrm>
              <a:off x="604839" y="1524000"/>
              <a:ext cx="3995208" cy="4602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8754">
                      <a:extLst>
                        <a:ext uri="{9D8B030D-6E8A-4147-A177-3AD203B41FA5}">
                          <a16:colId xmlns:a16="http://schemas.microsoft.com/office/drawing/2014/main" val="3210385290"/>
                        </a:ext>
                      </a:extLst>
                    </a:gridCol>
                    <a:gridCol w="878946">
                      <a:extLst>
                        <a:ext uri="{9D8B030D-6E8A-4147-A177-3AD203B41FA5}">
                          <a16:colId xmlns:a16="http://schemas.microsoft.com/office/drawing/2014/main" val="3575490815"/>
                        </a:ext>
                      </a:extLst>
                    </a:gridCol>
                    <a:gridCol w="1038754">
                      <a:extLst>
                        <a:ext uri="{9D8B030D-6E8A-4147-A177-3AD203B41FA5}">
                          <a16:colId xmlns:a16="http://schemas.microsoft.com/office/drawing/2014/main" val="1761065310"/>
                        </a:ext>
                      </a:extLst>
                    </a:gridCol>
                    <a:gridCol w="1038754">
                      <a:extLst>
                        <a:ext uri="{9D8B030D-6E8A-4147-A177-3AD203B41FA5}">
                          <a16:colId xmlns:a16="http://schemas.microsoft.com/office/drawing/2014/main" val="2949197537"/>
                        </a:ext>
                      </a:extLst>
                    </a:gridCol>
                  </a:tblGrid>
                  <a:tr h="575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Class Interval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  <a:blipFill>
                          <a:blip r:embed="rId2"/>
                          <a:stretch>
                            <a:fillRect l="-120139" t="-2128" r="-238889" b="-7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  <a:blipFill>
                          <a:blip r:embed="rId2"/>
                          <a:stretch>
                            <a:fillRect l="-186471" t="-2128" r="-102353" b="-7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  <a:blipFill>
                          <a:blip r:embed="rId2"/>
                          <a:stretch>
                            <a:fillRect l="-284795" t="-2128" r="-1754" b="-7063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882562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30-55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0.0706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2799435918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55-80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0.0593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939216402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80-105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0.0649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063333623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105-130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117.5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0.0766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014019690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130-155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0.0842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080277498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155-180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167.5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0.0657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715524548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180-205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0.026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2495330234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0.4472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5402694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BD75B7-AF5C-1531-B65D-8249243BBBF7}"/>
                  </a:ext>
                </a:extLst>
              </p:cNvPr>
              <p:cNvSpPr txBox="1"/>
              <p:nvPr/>
            </p:nvSpPr>
            <p:spPr>
              <a:xfrm>
                <a:off x="4999037" y="2438400"/>
                <a:ext cx="3124200" cy="1649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0.4472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=111.8068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BD75B7-AF5C-1531-B65D-8249243BB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037" y="2438400"/>
                <a:ext cx="3124200" cy="1649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64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E0ED-932A-82C3-3DED-CFC80EBC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0C47C-1B2E-6429-DB81-FEA40796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16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16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16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Numerical Example of Median for both grouped and ungrouped data: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16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16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Arrange the Data in ascending order: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32,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36,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36,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37,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39,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41,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45,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46,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48</m:t>
                      </m:r>
                    </m:oMath>
                  </m:oMathPara>
                </a14:m>
                <a:endParaRPr lang="en-US" sz="16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Here,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b="1" dirty="0">
                    <a:highlight>
                      <a:srgbClr val="808000"/>
                    </a:highlight>
                  </a:rPr>
                  <a:t>odd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𝑴𝒆𝒅𝒊𝒂𝒏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𝑜𝑏𝑠𝑒𝑟𝑣𝑎𝑡𝑖𝑜𝑛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5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𝑜𝑏𝑠𝑒𝑟𝑣𝑎𝑡𝑖𝑜𝑛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=39</m:t>
                      </m:r>
                    </m:oMath>
                  </m:oMathPara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0C47C-1B2E-6429-DB81-FEA40796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B13AC8B-F559-FCFB-DFE5-9A9604BC32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079826"/>
                  </p:ext>
                </p:extLst>
              </p:nvPr>
            </p:nvGraphicFramePr>
            <p:xfrm>
              <a:off x="835959" y="1420387"/>
              <a:ext cx="7472082" cy="2121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7817">
                      <a:extLst>
                        <a:ext uri="{9D8B030D-6E8A-4147-A177-3AD203B41FA5}">
                          <a16:colId xmlns:a16="http://schemas.microsoft.com/office/drawing/2014/main" val="2445626422"/>
                        </a:ext>
                      </a:extLst>
                    </a:gridCol>
                    <a:gridCol w="5884265">
                      <a:extLst>
                        <a:ext uri="{9D8B030D-6E8A-4147-A177-3AD203B41FA5}">
                          <a16:colId xmlns:a16="http://schemas.microsoft.com/office/drawing/2014/main" val="59341204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Median for Ungrouped Data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3138032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In this case, we arrange the observations in increasing or decreasing order and then use the following formulae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91441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+mj-lt"/>
                            </a:rPr>
                            <a:t>If ‘n’ is odd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𝑀𝑒𝑑𝑖𝑎𝑛</m:t>
                              </m:r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400" i="1" dirty="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sz="140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𝑜𝑏𝑠𝑒𝑟𝑣𝑎𝑡𝑖𝑜𝑛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4636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+mj-lt"/>
                            </a:rPr>
                            <a:t>If ‘n’ is even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𝑀𝑒𝑑𝑖𝑎𝑛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𝑜𝑓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sz="14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  <m:r>
                                          <a:rPr lang="en-US" sz="1400" i="1" dirty="0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  <m: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sz="1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𝑜𝑏𝑠𝑒𝑟𝑣𝑎𝑡𝑖𝑜𝑛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93180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B13AC8B-F559-FCFB-DFE5-9A9604BC32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079826"/>
                  </p:ext>
                </p:extLst>
              </p:nvPr>
            </p:nvGraphicFramePr>
            <p:xfrm>
              <a:off x="835959" y="1420387"/>
              <a:ext cx="7472082" cy="2121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7817">
                      <a:extLst>
                        <a:ext uri="{9D8B030D-6E8A-4147-A177-3AD203B41FA5}">
                          <a16:colId xmlns:a16="http://schemas.microsoft.com/office/drawing/2014/main" val="2445626422"/>
                        </a:ext>
                      </a:extLst>
                    </a:gridCol>
                    <a:gridCol w="5884265">
                      <a:extLst>
                        <a:ext uri="{9D8B030D-6E8A-4147-A177-3AD203B41FA5}">
                          <a16:colId xmlns:a16="http://schemas.microsoft.com/office/drawing/2014/main" val="59341204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Median for Ungrouped Data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3138032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In this case, we arrange the observations in increasing or decreasing order and then use the following formulae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9144163"/>
                      </a:ext>
                    </a:extLst>
                  </a:tr>
                  <a:tr h="4107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+mj-lt"/>
                            </a:rPr>
                            <a:t>If ‘n’ is odd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150" t="-217647" r="-518" b="-20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636598"/>
                      </a:ext>
                    </a:extLst>
                  </a:tr>
                  <a:tr h="8221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+mj-lt"/>
                            </a:rPr>
                            <a:t>If ‘n’ is even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150" t="-160000" r="-518" b="-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3180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4FD1CEC-2E21-0499-5DD3-4F76DC2A4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0840110"/>
                  </p:ext>
                </p:extLst>
              </p:nvPr>
            </p:nvGraphicFramePr>
            <p:xfrm>
              <a:off x="1295400" y="3967749"/>
              <a:ext cx="5867403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820">
                      <a:extLst>
                        <a:ext uri="{9D8B030D-6E8A-4147-A177-3AD203B41FA5}">
                          <a16:colId xmlns:a16="http://schemas.microsoft.com/office/drawing/2014/main" val="1669544089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2312922911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567535505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3926238812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22785664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2699413973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1358577037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3655078134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1513002585"/>
                        </a:ext>
                      </a:extLst>
                    </a:gridCol>
                    <a:gridCol w="631023">
                      <a:extLst>
                        <a:ext uri="{9D8B030D-6E8A-4147-A177-3AD203B41FA5}">
                          <a16:colId xmlns:a16="http://schemas.microsoft.com/office/drawing/2014/main" val="40945677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45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37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39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239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4FD1CEC-2E21-0499-5DD3-4F76DC2A4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0840110"/>
                  </p:ext>
                </p:extLst>
              </p:nvPr>
            </p:nvGraphicFramePr>
            <p:xfrm>
              <a:off x="1295400" y="3967749"/>
              <a:ext cx="5867403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820">
                      <a:extLst>
                        <a:ext uri="{9D8B030D-6E8A-4147-A177-3AD203B41FA5}">
                          <a16:colId xmlns:a16="http://schemas.microsoft.com/office/drawing/2014/main" val="1669544089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2312922911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567535505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3926238812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22785664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2699413973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1358577037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3655078134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1513002585"/>
                        </a:ext>
                      </a:extLst>
                    </a:gridCol>
                    <a:gridCol w="631023">
                      <a:extLst>
                        <a:ext uri="{9D8B030D-6E8A-4147-A177-3AD203B41FA5}">
                          <a16:colId xmlns:a16="http://schemas.microsoft.com/office/drawing/2014/main" val="40945677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42" t="-1613" r="-908333" b="-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45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37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39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239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043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E375-FF80-EB46-8FE0-410CE4F2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870F4D-3134-E44A-9205-45487999D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600" dirty="0"/>
                  <a:t>Calculate the median for the following data: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Arrange in ascending order: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32,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36,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36,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37,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39,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41,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45,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46,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 50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Here,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dirty="0">
                    <a:highlight>
                      <a:srgbClr val="808000"/>
                    </a:highlight>
                  </a:rPr>
                  <a:t>even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𝑀𝑒𝑑𝑖𝑎𝑛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𝑜𝑏𝑠𝑒𝑟𝑣𝑎𝑡𝑖𝑜𝑛𝑠</m:t>
                          </m:r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e>
                          </m:d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𝑜𝑏𝑠𝑒𝑟𝑣𝑎𝑡𝑖𝑜𝑛𝑠</m:t>
                          </m:r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The number of values above the median balances (equals) the number of values below the median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., 50% </m:t>
                    </m:r>
                  </m:oMath>
                </a14:m>
                <a:r>
                  <a:rPr lang="en-US" sz="1600" dirty="0"/>
                  <a:t>of the data falls above and below the median.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870F4D-3134-E44A-9205-45487999D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7" t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900F388-DD95-E545-5C2E-D0335D4CEB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209366"/>
                  </p:ext>
                </p:extLst>
              </p:nvPr>
            </p:nvGraphicFramePr>
            <p:xfrm>
              <a:off x="1295400" y="1905000"/>
              <a:ext cx="632460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6257">
                      <a:extLst>
                        <a:ext uri="{9D8B030D-6E8A-4147-A177-3AD203B41FA5}">
                          <a16:colId xmlns:a16="http://schemas.microsoft.com/office/drawing/2014/main" val="1669544089"/>
                        </a:ext>
                      </a:extLst>
                    </a:gridCol>
                    <a:gridCol w="566257">
                      <a:extLst>
                        <a:ext uri="{9D8B030D-6E8A-4147-A177-3AD203B41FA5}">
                          <a16:colId xmlns:a16="http://schemas.microsoft.com/office/drawing/2014/main" val="2312922911"/>
                        </a:ext>
                      </a:extLst>
                    </a:gridCol>
                    <a:gridCol w="566257">
                      <a:extLst>
                        <a:ext uri="{9D8B030D-6E8A-4147-A177-3AD203B41FA5}">
                          <a16:colId xmlns:a16="http://schemas.microsoft.com/office/drawing/2014/main" val="567535505"/>
                        </a:ext>
                      </a:extLst>
                    </a:gridCol>
                    <a:gridCol w="566257">
                      <a:extLst>
                        <a:ext uri="{9D8B030D-6E8A-4147-A177-3AD203B41FA5}">
                          <a16:colId xmlns:a16="http://schemas.microsoft.com/office/drawing/2014/main" val="3926238812"/>
                        </a:ext>
                      </a:extLst>
                    </a:gridCol>
                    <a:gridCol w="566257">
                      <a:extLst>
                        <a:ext uri="{9D8B030D-6E8A-4147-A177-3AD203B41FA5}">
                          <a16:colId xmlns:a16="http://schemas.microsoft.com/office/drawing/2014/main" val="22785664"/>
                        </a:ext>
                      </a:extLst>
                    </a:gridCol>
                    <a:gridCol w="566257">
                      <a:extLst>
                        <a:ext uri="{9D8B030D-6E8A-4147-A177-3AD203B41FA5}">
                          <a16:colId xmlns:a16="http://schemas.microsoft.com/office/drawing/2014/main" val="2699413973"/>
                        </a:ext>
                      </a:extLst>
                    </a:gridCol>
                    <a:gridCol w="566257">
                      <a:extLst>
                        <a:ext uri="{9D8B030D-6E8A-4147-A177-3AD203B41FA5}">
                          <a16:colId xmlns:a16="http://schemas.microsoft.com/office/drawing/2014/main" val="1358577037"/>
                        </a:ext>
                      </a:extLst>
                    </a:gridCol>
                    <a:gridCol w="566257">
                      <a:extLst>
                        <a:ext uri="{9D8B030D-6E8A-4147-A177-3AD203B41FA5}">
                          <a16:colId xmlns:a16="http://schemas.microsoft.com/office/drawing/2014/main" val="3655078134"/>
                        </a:ext>
                      </a:extLst>
                    </a:gridCol>
                    <a:gridCol w="566257">
                      <a:extLst>
                        <a:ext uri="{9D8B030D-6E8A-4147-A177-3AD203B41FA5}">
                          <a16:colId xmlns:a16="http://schemas.microsoft.com/office/drawing/2014/main" val="1513002585"/>
                        </a:ext>
                      </a:extLst>
                    </a:gridCol>
                    <a:gridCol w="614144">
                      <a:extLst>
                        <a:ext uri="{9D8B030D-6E8A-4147-A177-3AD203B41FA5}">
                          <a16:colId xmlns:a16="http://schemas.microsoft.com/office/drawing/2014/main" val="4094567756"/>
                        </a:ext>
                      </a:extLst>
                    </a:gridCol>
                    <a:gridCol w="614144">
                      <a:extLst>
                        <a:ext uri="{9D8B030D-6E8A-4147-A177-3AD203B41FA5}">
                          <a16:colId xmlns:a16="http://schemas.microsoft.com/office/drawing/2014/main" val="11312481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45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37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39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50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239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900F388-DD95-E545-5C2E-D0335D4CEB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209366"/>
                  </p:ext>
                </p:extLst>
              </p:nvPr>
            </p:nvGraphicFramePr>
            <p:xfrm>
              <a:off x="1295400" y="1905000"/>
              <a:ext cx="632460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6257">
                      <a:extLst>
                        <a:ext uri="{9D8B030D-6E8A-4147-A177-3AD203B41FA5}">
                          <a16:colId xmlns:a16="http://schemas.microsoft.com/office/drawing/2014/main" val="1669544089"/>
                        </a:ext>
                      </a:extLst>
                    </a:gridCol>
                    <a:gridCol w="566257">
                      <a:extLst>
                        <a:ext uri="{9D8B030D-6E8A-4147-A177-3AD203B41FA5}">
                          <a16:colId xmlns:a16="http://schemas.microsoft.com/office/drawing/2014/main" val="2312922911"/>
                        </a:ext>
                      </a:extLst>
                    </a:gridCol>
                    <a:gridCol w="566257">
                      <a:extLst>
                        <a:ext uri="{9D8B030D-6E8A-4147-A177-3AD203B41FA5}">
                          <a16:colId xmlns:a16="http://schemas.microsoft.com/office/drawing/2014/main" val="567535505"/>
                        </a:ext>
                      </a:extLst>
                    </a:gridCol>
                    <a:gridCol w="566257">
                      <a:extLst>
                        <a:ext uri="{9D8B030D-6E8A-4147-A177-3AD203B41FA5}">
                          <a16:colId xmlns:a16="http://schemas.microsoft.com/office/drawing/2014/main" val="3926238812"/>
                        </a:ext>
                      </a:extLst>
                    </a:gridCol>
                    <a:gridCol w="566257">
                      <a:extLst>
                        <a:ext uri="{9D8B030D-6E8A-4147-A177-3AD203B41FA5}">
                          <a16:colId xmlns:a16="http://schemas.microsoft.com/office/drawing/2014/main" val="22785664"/>
                        </a:ext>
                      </a:extLst>
                    </a:gridCol>
                    <a:gridCol w="566257">
                      <a:extLst>
                        <a:ext uri="{9D8B030D-6E8A-4147-A177-3AD203B41FA5}">
                          <a16:colId xmlns:a16="http://schemas.microsoft.com/office/drawing/2014/main" val="2699413973"/>
                        </a:ext>
                      </a:extLst>
                    </a:gridCol>
                    <a:gridCol w="566257">
                      <a:extLst>
                        <a:ext uri="{9D8B030D-6E8A-4147-A177-3AD203B41FA5}">
                          <a16:colId xmlns:a16="http://schemas.microsoft.com/office/drawing/2014/main" val="1358577037"/>
                        </a:ext>
                      </a:extLst>
                    </a:gridCol>
                    <a:gridCol w="566257">
                      <a:extLst>
                        <a:ext uri="{9D8B030D-6E8A-4147-A177-3AD203B41FA5}">
                          <a16:colId xmlns:a16="http://schemas.microsoft.com/office/drawing/2014/main" val="3655078134"/>
                        </a:ext>
                      </a:extLst>
                    </a:gridCol>
                    <a:gridCol w="566257">
                      <a:extLst>
                        <a:ext uri="{9D8B030D-6E8A-4147-A177-3AD203B41FA5}">
                          <a16:colId xmlns:a16="http://schemas.microsoft.com/office/drawing/2014/main" val="1513002585"/>
                        </a:ext>
                      </a:extLst>
                    </a:gridCol>
                    <a:gridCol w="614144">
                      <a:extLst>
                        <a:ext uri="{9D8B030D-6E8A-4147-A177-3AD203B41FA5}">
                          <a16:colId xmlns:a16="http://schemas.microsoft.com/office/drawing/2014/main" val="4094567756"/>
                        </a:ext>
                      </a:extLst>
                    </a:gridCol>
                    <a:gridCol w="614144">
                      <a:extLst>
                        <a:ext uri="{9D8B030D-6E8A-4147-A177-3AD203B41FA5}">
                          <a16:colId xmlns:a16="http://schemas.microsoft.com/office/drawing/2014/main" val="11312481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75" t="-1613" r="-102150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45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37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39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50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239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11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B179-8EA4-B308-013F-65977624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for discrete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8B1E-C7FE-3F24-A461-2483A909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following distributions relates to the number of assistants in 50 retail stores.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5E92CF0-FDF2-A034-BF8C-AC73D1350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520953"/>
                  </p:ext>
                </p:extLst>
              </p:nvPr>
            </p:nvGraphicFramePr>
            <p:xfrm>
              <a:off x="1066800" y="1905000"/>
              <a:ext cx="7010399" cy="7444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0566">
                      <a:extLst>
                        <a:ext uri="{9D8B030D-6E8A-4147-A177-3AD203B41FA5}">
                          <a16:colId xmlns:a16="http://schemas.microsoft.com/office/drawing/2014/main" val="376196079"/>
                        </a:ext>
                      </a:extLst>
                    </a:gridCol>
                    <a:gridCol w="537740">
                      <a:extLst>
                        <a:ext uri="{9D8B030D-6E8A-4147-A177-3AD203B41FA5}">
                          <a16:colId xmlns:a16="http://schemas.microsoft.com/office/drawing/2014/main" val="2575291241"/>
                        </a:ext>
                      </a:extLst>
                    </a:gridCol>
                    <a:gridCol w="563621">
                      <a:extLst>
                        <a:ext uri="{9D8B030D-6E8A-4147-A177-3AD203B41FA5}">
                          <a16:colId xmlns:a16="http://schemas.microsoft.com/office/drawing/2014/main" val="1503176644"/>
                        </a:ext>
                      </a:extLst>
                    </a:gridCol>
                    <a:gridCol w="637309">
                      <a:extLst>
                        <a:ext uri="{9D8B030D-6E8A-4147-A177-3AD203B41FA5}">
                          <a16:colId xmlns:a16="http://schemas.microsoft.com/office/drawing/2014/main" val="971693223"/>
                        </a:ext>
                      </a:extLst>
                    </a:gridCol>
                    <a:gridCol w="637309">
                      <a:extLst>
                        <a:ext uri="{9D8B030D-6E8A-4147-A177-3AD203B41FA5}">
                          <a16:colId xmlns:a16="http://schemas.microsoft.com/office/drawing/2014/main" val="3885616429"/>
                        </a:ext>
                      </a:extLst>
                    </a:gridCol>
                    <a:gridCol w="637309">
                      <a:extLst>
                        <a:ext uri="{9D8B030D-6E8A-4147-A177-3AD203B41FA5}">
                          <a16:colId xmlns:a16="http://schemas.microsoft.com/office/drawing/2014/main" val="1746455562"/>
                        </a:ext>
                      </a:extLst>
                    </a:gridCol>
                    <a:gridCol w="637309">
                      <a:extLst>
                        <a:ext uri="{9D8B030D-6E8A-4147-A177-3AD203B41FA5}">
                          <a16:colId xmlns:a16="http://schemas.microsoft.com/office/drawing/2014/main" val="811013554"/>
                        </a:ext>
                      </a:extLst>
                    </a:gridCol>
                    <a:gridCol w="637309">
                      <a:extLst>
                        <a:ext uri="{9D8B030D-6E8A-4147-A177-3AD203B41FA5}">
                          <a16:colId xmlns:a16="http://schemas.microsoft.com/office/drawing/2014/main" val="3436575681"/>
                        </a:ext>
                      </a:extLst>
                    </a:gridCol>
                    <a:gridCol w="637309">
                      <a:extLst>
                        <a:ext uri="{9D8B030D-6E8A-4147-A177-3AD203B41FA5}">
                          <a16:colId xmlns:a16="http://schemas.microsoft.com/office/drawing/2014/main" val="3312905407"/>
                        </a:ext>
                      </a:extLst>
                    </a:gridCol>
                    <a:gridCol w="637309">
                      <a:extLst>
                        <a:ext uri="{9D8B030D-6E8A-4147-A177-3AD203B41FA5}">
                          <a16:colId xmlns:a16="http://schemas.microsoft.com/office/drawing/2014/main" val="3127356721"/>
                        </a:ext>
                      </a:extLst>
                    </a:gridCol>
                    <a:gridCol w="637309">
                      <a:extLst>
                        <a:ext uri="{9D8B030D-6E8A-4147-A177-3AD203B41FA5}">
                          <a16:colId xmlns:a16="http://schemas.microsoft.com/office/drawing/2014/main" val="1275513618"/>
                        </a:ext>
                      </a:extLst>
                    </a:gridCol>
                  </a:tblGrid>
                  <a:tr h="322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No. of assistants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4947344"/>
                      </a:ext>
                    </a:extLst>
                  </a:tr>
                  <a:tr h="2872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7090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5E92CF0-FDF2-A034-BF8C-AC73D1350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520953"/>
                  </p:ext>
                </p:extLst>
              </p:nvPr>
            </p:nvGraphicFramePr>
            <p:xfrm>
              <a:off x="1066800" y="1905000"/>
              <a:ext cx="7010399" cy="7444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0566">
                      <a:extLst>
                        <a:ext uri="{9D8B030D-6E8A-4147-A177-3AD203B41FA5}">
                          <a16:colId xmlns:a16="http://schemas.microsoft.com/office/drawing/2014/main" val="376196079"/>
                        </a:ext>
                      </a:extLst>
                    </a:gridCol>
                    <a:gridCol w="537740">
                      <a:extLst>
                        <a:ext uri="{9D8B030D-6E8A-4147-A177-3AD203B41FA5}">
                          <a16:colId xmlns:a16="http://schemas.microsoft.com/office/drawing/2014/main" val="2575291241"/>
                        </a:ext>
                      </a:extLst>
                    </a:gridCol>
                    <a:gridCol w="563621">
                      <a:extLst>
                        <a:ext uri="{9D8B030D-6E8A-4147-A177-3AD203B41FA5}">
                          <a16:colId xmlns:a16="http://schemas.microsoft.com/office/drawing/2014/main" val="1503176644"/>
                        </a:ext>
                      </a:extLst>
                    </a:gridCol>
                    <a:gridCol w="637309">
                      <a:extLst>
                        <a:ext uri="{9D8B030D-6E8A-4147-A177-3AD203B41FA5}">
                          <a16:colId xmlns:a16="http://schemas.microsoft.com/office/drawing/2014/main" val="971693223"/>
                        </a:ext>
                      </a:extLst>
                    </a:gridCol>
                    <a:gridCol w="637309">
                      <a:extLst>
                        <a:ext uri="{9D8B030D-6E8A-4147-A177-3AD203B41FA5}">
                          <a16:colId xmlns:a16="http://schemas.microsoft.com/office/drawing/2014/main" val="3885616429"/>
                        </a:ext>
                      </a:extLst>
                    </a:gridCol>
                    <a:gridCol w="637309">
                      <a:extLst>
                        <a:ext uri="{9D8B030D-6E8A-4147-A177-3AD203B41FA5}">
                          <a16:colId xmlns:a16="http://schemas.microsoft.com/office/drawing/2014/main" val="1746455562"/>
                        </a:ext>
                      </a:extLst>
                    </a:gridCol>
                    <a:gridCol w="637309">
                      <a:extLst>
                        <a:ext uri="{9D8B030D-6E8A-4147-A177-3AD203B41FA5}">
                          <a16:colId xmlns:a16="http://schemas.microsoft.com/office/drawing/2014/main" val="811013554"/>
                        </a:ext>
                      </a:extLst>
                    </a:gridCol>
                    <a:gridCol w="637309">
                      <a:extLst>
                        <a:ext uri="{9D8B030D-6E8A-4147-A177-3AD203B41FA5}">
                          <a16:colId xmlns:a16="http://schemas.microsoft.com/office/drawing/2014/main" val="3436575681"/>
                        </a:ext>
                      </a:extLst>
                    </a:gridCol>
                    <a:gridCol w="637309">
                      <a:extLst>
                        <a:ext uri="{9D8B030D-6E8A-4147-A177-3AD203B41FA5}">
                          <a16:colId xmlns:a16="http://schemas.microsoft.com/office/drawing/2014/main" val="3312905407"/>
                        </a:ext>
                      </a:extLst>
                    </a:gridCol>
                    <a:gridCol w="637309">
                      <a:extLst>
                        <a:ext uri="{9D8B030D-6E8A-4147-A177-3AD203B41FA5}">
                          <a16:colId xmlns:a16="http://schemas.microsoft.com/office/drawing/2014/main" val="3127356721"/>
                        </a:ext>
                      </a:extLst>
                    </a:gridCol>
                    <a:gridCol w="637309">
                      <a:extLst>
                        <a:ext uri="{9D8B030D-6E8A-4147-A177-3AD203B41FA5}">
                          <a16:colId xmlns:a16="http://schemas.microsoft.com/office/drawing/2014/main" val="127551361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No. of assistants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4947344"/>
                      </a:ext>
                    </a:extLst>
                  </a:tr>
                  <a:tr h="2872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4" t="-163830" r="-768421" b="-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709076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B1A918D-C4A8-642A-81B7-FBBB8A82CE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52" t="1961"/>
          <a:stretch/>
        </p:blipFill>
        <p:spPr>
          <a:xfrm>
            <a:off x="1066800" y="3030409"/>
            <a:ext cx="4038598" cy="2711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D6126A-AAAE-60AD-9F14-965ED1D04F2D}"/>
                  </a:ext>
                </a:extLst>
              </p:cNvPr>
              <p:cNvSpPr txBox="1"/>
              <p:nvPr/>
            </p:nvSpPr>
            <p:spPr>
              <a:xfrm>
                <a:off x="5320553" y="3689061"/>
                <a:ext cx="3218329" cy="147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𝑀𝑒𝑑𝑖𝑎𝑛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num>
                                <m:den>
                                  <m:r>
                                    <a:rPr lang="en-US" sz="1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1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num>
                                    <m:den>
                                      <m:r>
                                        <a:rPr lang="en-US" sz="12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1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e>
                          </m:d>
                          <m: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𝑜𝑏𝑠𝑒𝑟𝑣𝑎𝑡𝑖𝑜𝑛𝑠</m:t>
                          </m:r>
                        </m:num>
                        <m:den>
                          <m: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+26</m:t>
                              </m:r>
                              <m:r>
                                <a:rPr lang="en-US" sz="1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e>
                          </m:d>
                          <m:r>
                            <a:rPr lang="en-US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𝑜𝑏𝑠𝑒𝑟𝑣𝑎𝑡𝑖𝑜𝑛𝑠</m:t>
                          </m:r>
                        </m:num>
                        <m:den>
                          <m:r>
                            <a:rPr lang="en-US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4+4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D6126A-AAAE-60AD-9F14-965ED1D04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553" y="3689061"/>
                <a:ext cx="3218329" cy="1474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1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556C-F569-C783-F23F-8CFC91B0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Median from continuous 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50CFAD-BC72-5E37-3C9A-FBF8904AF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5118" y="1524000"/>
                <a:ext cx="7933764" cy="46021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Construct the class boundaries if the classes are discontinuous.</a:t>
                </a:r>
              </a:p>
              <a:p>
                <a:r>
                  <a:rPr lang="en-US" dirty="0"/>
                  <a:t>Find cumulative frequencies</a:t>
                </a:r>
              </a:p>
              <a:p>
                <a:r>
                  <a:rPr lang="en-US" dirty="0"/>
                  <a:t>Determine the median class using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Use the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where,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𝑀𝑒𝑑𝑖𝑎𝑛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𝑜𝑏𝑠𝑠𝑒𝑟𝑣𝑎𝑡𝑖𝑜𝑛𝑠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𝐶𝑢𝑚𝑢𝑙𝑎𝑡𝑖𝑣𝑒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50CFAD-BC72-5E37-3C9A-FBF8904AF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5118" y="1524000"/>
                <a:ext cx="7933764" cy="4602163"/>
              </a:xfrm>
              <a:blipFill>
                <a:blip r:embed="rId2"/>
                <a:stretch>
                  <a:fillRect l="-845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75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A73A-E4CC-F0C5-E0F8-A906A1D7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for 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3D5A-7ABA-2134-0222-B04B8A02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56500D-7DEC-C6CC-0FCC-CA3DECF72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800237"/>
              </p:ext>
            </p:extLst>
          </p:nvPr>
        </p:nvGraphicFramePr>
        <p:xfrm>
          <a:off x="605118" y="1546458"/>
          <a:ext cx="3128682" cy="3787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94">
                  <a:extLst>
                    <a:ext uri="{9D8B030D-6E8A-4147-A177-3AD203B41FA5}">
                      <a16:colId xmlns:a16="http://schemas.microsoft.com/office/drawing/2014/main" val="3879369894"/>
                    </a:ext>
                  </a:extLst>
                </a:gridCol>
                <a:gridCol w="1042894">
                  <a:extLst>
                    <a:ext uri="{9D8B030D-6E8A-4147-A177-3AD203B41FA5}">
                      <a16:colId xmlns:a16="http://schemas.microsoft.com/office/drawing/2014/main" val="2195723435"/>
                    </a:ext>
                  </a:extLst>
                </a:gridCol>
                <a:gridCol w="1042894">
                  <a:extLst>
                    <a:ext uri="{9D8B030D-6E8A-4147-A177-3AD203B41FA5}">
                      <a16:colId xmlns:a16="http://schemas.microsoft.com/office/drawing/2014/main" val="3945225309"/>
                    </a:ext>
                  </a:extLst>
                </a:gridCol>
              </a:tblGrid>
              <a:tr h="5057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Interval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Cumulative 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57864"/>
                  </a:ext>
                </a:extLst>
              </a:tr>
              <a:tr h="410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1364821"/>
                  </a:ext>
                </a:extLst>
              </a:tr>
              <a:tr h="410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55-80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8375008"/>
                  </a:ext>
                </a:extLst>
              </a:tr>
              <a:tr h="410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80-105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2424217"/>
                  </a:ext>
                </a:extLst>
              </a:tr>
              <a:tr h="410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105-130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9038479"/>
                  </a:ext>
                </a:extLst>
              </a:tr>
              <a:tr h="410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130-155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4578102"/>
                  </a:ext>
                </a:extLst>
              </a:tr>
              <a:tr h="410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155-180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86530"/>
                  </a:ext>
                </a:extLst>
              </a:tr>
              <a:tr h="410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180-205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6858580"/>
                  </a:ext>
                </a:extLst>
              </a:tr>
              <a:tr h="4102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486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27B038-6572-E72D-8905-2998BCDDC6CE}"/>
                  </a:ext>
                </a:extLst>
              </p:cNvPr>
              <p:cNvSpPr txBox="1"/>
              <p:nvPr/>
            </p:nvSpPr>
            <p:spPr>
              <a:xfrm>
                <a:off x="3886200" y="2514600"/>
                <a:ext cx="4800600" cy="2177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=130+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25−22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×25</m:t>
                      </m:r>
                    </m:oMath>
                  </m:oMathPara>
                </a14:m>
                <a:endParaRPr lang="en-US" sz="20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=130+6.25</m:t>
                      </m:r>
                    </m:oMath>
                  </m:oMathPara>
                </a14:m>
                <a:endParaRPr lang="en-US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=136.25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27B038-6572-E72D-8905-2998BCDDC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514600"/>
                <a:ext cx="4800600" cy="2177456"/>
              </a:xfrm>
              <a:prstGeom prst="rect">
                <a:avLst/>
              </a:prstGeom>
              <a:blipFill>
                <a:blip r:embed="rId2"/>
                <a:stretch>
                  <a:fillRect l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88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465A-ABD5-F692-0328-197DDA5B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ED4C7-D7C6-187C-81C2-17DDCF3E9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600" dirty="0"/>
                  <a:t>A value that occurs most frequently in a data set </a:t>
                </a:r>
              </a:p>
              <a:p>
                <a:r>
                  <a:rPr lang="en-US" sz="1600" dirty="0"/>
                  <a:t>Three types of mode</a:t>
                </a:r>
              </a:p>
              <a:p>
                <a:pPr lvl="1"/>
                <a:r>
                  <a:rPr lang="en-US" sz="1400" dirty="0"/>
                  <a:t>Uni-modal</a:t>
                </a:r>
              </a:p>
              <a:p>
                <a:pPr lvl="1"/>
                <a:r>
                  <a:rPr lang="en-US" sz="1400" dirty="0"/>
                  <a:t>Bi-modal</a:t>
                </a:r>
              </a:p>
              <a:p>
                <a:pPr lvl="1"/>
                <a:r>
                  <a:rPr lang="en-US" sz="1400" dirty="0"/>
                  <a:t>Multi-modal</a:t>
                </a:r>
              </a:p>
              <a:p>
                <a:r>
                  <a:rPr lang="en-US" sz="1600" dirty="0"/>
                  <a:t>In case of discrete grouped data modal value is one with largest frequency</a:t>
                </a:r>
              </a:p>
              <a:p>
                <a:r>
                  <a:rPr lang="en-US" sz="1800" b="1" dirty="0"/>
                  <a:t>Continuous grouped data: </a:t>
                </a:r>
              </a:p>
              <a:p>
                <a:pPr lvl="1"/>
                <a:r>
                  <a:rPr lang="en-US" sz="1400" dirty="0"/>
                  <a:t>Class that carries the highest frequency is the modal class</a:t>
                </a:r>
              </a:p>
              <a:p>
                <a:pPr lvl="1"/>
                <a:r>
                  <a:rPr lang="en-US" sz="1400" dirty="0"/>
                  <a:t>Using the formula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𝑚𝑜𝑑𝑎𝑙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1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𝐷𝑖𝑓𝑓𝑒𝑟𝑒𝑛𝑐𝑒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𝑚𝑜𝑑𝑎𝑙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𝑚𝑜𝑑𝑎𝑙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1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𝐷𝑖𝑓𝑓𝑒𝑟𝑒𝑛𝑐𝑒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𝑚𝑜𝑑𝑎𝑙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𝑚𝑜𝑑𝑎𝑙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1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𝑚𝑜𝑑𝑎𝑙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ED4C7-D7C6-187C-81C2-17DDCF3E9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1" t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59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8B91-074C-FC2A-A992-82FFC360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CC97-488A-DF1E-67C7-19B34993D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DCE80F-B4C3-B74A-7A17-119AE2F22F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7283"/>
              </p:ext>
            </p:extLst>
          </p:nvPr>
        </p:nvGraphicFramePr>
        <p:xfrm>
          <a:off x="842683" y="1546461"/>
          <a:ext cx="3128682" cy="3787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94">
                  <a:extLst>
                    <a:ext uri="{9D8B030D-6E8A-4147-A177-3AD203B41FA5}">
                      <a16:colId xmlns:a16="http://schemas.microsoft.com/office/drawing/2014/main" val="3879369894"/>
                    </a:ext>
                  </a:extLst>
                </a:gridCol>
                <a:gridCol w="1042894">
                  <a:extLst>
                    <a:ext uri="{9D8B030D-6E8A-4147-A177-3AD203B41FA5}">
                      <a16:colId xmlns:a16="http://schemas.microsoft.com/office/drawing/2014/main" val="2195723435"/>
                    </a:ext>
                  </a:extLst>
                </a:gridCol>
                <a:gridCol w="1042894">
                  <a:extLst>
                    <a:ext uri="{9D8B030D-6E8A-4147-A177-3AD203B41FA5}">
                      <a16:colId xmlns:a16="http://schemas.microsoft.com/office/drawing/2014/main" val="3945225309"/>
                    </a:ext>
                  </a:extLst>
                </a:gridCol>
              </a:tblGrid>
              <a:tr h="5057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Interval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Cumulative 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57864"/>
                  </a:ext>
                </a:extLst>
              </a:tr>
              <a:tr h="410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1364821"/>
                  </a:ext>
                </a:extLst>
              </a:tr>
              <a:tr h="410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55-80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8375008"/>
                  </a:ext>
                </a:extLst>
              </a:tr>
              <a:tr h="410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80-105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2424217"/>
                  </a:ext>
                </a:extLst>
              </a:tr>
              <a:tr h="410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105-130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9038479"/>
                  </a:ext>
                </a:extLst>
              </a:tr>
              <a:tr h="410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130-155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4578102"/>
                  </a:ext>
                </a:extLst>
              </a:tr>
              <a:tr h="410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155-180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86530"/>
                  </a:ext>
                </a:extLst>
              </a:tr>
              <a:tr h="410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180-205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6858580"/>
                  </a:ext>
                </a:extLst>
              </a:tr>
              <a:tr h="4102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486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BC66B1-9ABD-6DB1-F537-CFD228F41E80}"/>
                  </a:ext>
                </a:extLst>
              </p:cNvPr>
              <p:cNvSpPr txBox="1"/>
              <p:nvPr/>
            </p:nvSpPr>
            <p:spPr>
              <a:xfrm>
                <a:off x="4208929" y="2676678"/>
                <a:ext cx="4343400" cy="1504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=130+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12−9</m:t>
                          </m:r>
                        </m:num>
                        <m:den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12−9</m:t>
                              </m:r>
                            </m:e>
                          </m:d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+(12−11)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×25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=148.75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BC66B1-9ABD-6DB1-F537-CFD228F4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929" y="2676678"/>
                <a:ext cx="4343400" cy="1504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41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21A6-3B5C-80C6-0817-E620A3D9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Measures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A010-8013-7170-D9E1-C4EBB37F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Arithmetic Mean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Geometric Mean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Harmonic Mean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3553591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EBDC-AE13-240C-B5E9-75537A1C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A69504-83EE-9609-6F5C-48AF2263D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467600" cy="4495800"/>
          </a:xfrm>
        </p:spPr>
      </p:pic>
    </p:spTree>
    <p:extLst>
      <p:ext uri="{BB962C8B-B14F-4D97-AF65-F5344CB8AC3E}">
        <p14:creationId xmlns:p14="http://schemas.microsoft.com/office/powerpoint/2010/main" val="43857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3032-BCE4-FFAF-9374-3B2BFA53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3FA986-335C-29F6-77ED-54A75D6C2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/>
          <a:stretch/>
        </p:blipFill>
        <p:spPr>
          <a:xfrm>
            <a:off x="1143000" y="1524000"/>
            <a:ext cx="6858000" cy="4318000"/>
          </a:xfrm>
        </p:spPr>
      </p:pic>
    </p:spTree>
    <p:extLst>
      <p:ext uri="{BB962C8B-B14F-4D97-AF65-F5344CB8AC3E}">
        <p14:creationId xmlns:p14="http://schemas.microsoft.com/office/powerpoint/2010/main" val="77018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BE46-6D4D-1E6B-76BA-FD2926FB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BD93E-699D-AE6A-1B5B-584DADD6B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95" y="1676400"/>
            <a:ext cx="6768809" cy="3886200"/>
          </a:xfrm>
        </p:spPr>
      </p:pic>
    </p:spTree>
    <p:extLst>
      <p:ext uri="{BB962C8B-B14F-4D97-AF65-F5344CB8AC3E}">
        <p14:creationId xmlns:p14="http://schemas.microsoft.com/office/powerpoint/2010/main" val="1897331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B2AF-4E75-5D67-7990-B71650CE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Percentiles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E87DE-8809-F22C-0268-625A3B920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905000"/>
            <a:ext cx="6629400" cy="3733800"/>
          </a:xfrm>
        </p:spPr>
      </p:pic>
    </p:spTree>
    <p:extLst>
      <p:ext uri="{BB962C8B-B14F-4D97-AF65-F5344CB8AC3E}">
        <p14:creationId xmlns:p14="http://schemas.microsoft.com/office/powerpoint/2010/main" val="235839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0CFF-2E59-2383-935E-53E47F68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1" y="334963"/>
            <a:ext cx="7960658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Arithmetic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DFABA6-39EA-1956-9F3F-B7576E075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5118" y="1066800"/>
                <a:ext cx="7933764" cy="50593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𝑜𝑏𝑠𝑒𝑟𝑣𝑎𝑡𝑖𝑜𝑛𝑠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𝑜𝑏𝑠𝑒𝑟𝑣𝑎𝑡𝑖𝑜𝑛𝑠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DFABA6-39EA-1956-9F3F-B7576E075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5118" y="1066800"/>
                <a:ext cx="7933764" cy="50593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2E4B287-2F23-249B-41E6-19459F9EE7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78456"/>
                  </p:ext>
                </p:extLst>
              </p:nvPr>
            </p:nvGraphicFramePr>
            <p:xfrm>
              <a:off x="356794" y="1944483"/>
              <a:ext cx="8430411" cy="460281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810137">
                      <a:extLst>
                        <a:ext uri="{9D8B030D-6E8A-4147-A177-3AD203B41FA5}">
                          <a16:colId xmlns:a16="http://schemas.microsoft.com/office/drawing/2014/main" val="67646261"/>
                        </a:ext>
                      </a:extLst>
                    </a:gridCol>
                    <a:gridCol w="2810137">
                      <a:extLst>
                        <a:ext uri="{9D8B030D-6E8A-4147-A177-3AD203B41FA5}">
                          <a16:colId xmlns:a16="http://schemas.microsoft.com/office/drawing/2014/main" val="1963362236"/>
                        </a:ext>
                      </a:extLst>
                    </a:gridCol>
                    <a:gridCol w="2810137">
                      <a:extLst>
                        <a:ext uri="{9D8B030D-6E8A-4147-A177-3AD203B41FA5}">
                          <a16:colId xmlns:a16="http://schemas.microsoft.com/office/drawing/2014/main" val="1683427074"/>
                        </a:ext>
                      </a:extLst>
                    </a:gridCol>
                  </a:tblGrid>
                  <a:tr h="683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Methods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Ungrouped Data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Grouped Data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45494479"/>
                      </a:ext>
                    </a:extLst>
                  </a:tr>
                  <a:tr h="683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Direct Method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  <m:r>
                                  <a:rPr lang="en-US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smtClean="0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𝐢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en-US" sz="2000" b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𝐟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den>
                              </m:f>
                              <m:r>
                                <a:rPr lang="en-US" sz="2000" b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oMath>
                          </a14:m>
                          <a:r>
                            <a:rPr lang="en-US" sz="2000" dirty="0"/>
                            <a:t> here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smtClean="0">
                                  <a:latin typeface="Cambria Math" panose="02040503050406030204" pitchFamily="18" charset="0"/>
                                </a:rPr>
                                <m:t>=∑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91125092"/>
                      </a:ext>
                    </a:extLst>
                  </a:tr>
                  <a:tr h="597347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/>
                            <a:t>Shortcut Method</a:t>
                          </a:r>
                        </a:p>
                        <a:p>
                          <a:pPr algn="ctr"/>
                          <a:endParaRPr lang="en-US" sz="28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  <m:r>
                                  <a:rPr lang="en-US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en-US" sz="2000" b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smtClean="0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en-US" sz="2000" b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en-US" sz="2000" b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𝐟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000" dirty="0"/>
                            <a:t>; here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smtClean="0">
                                  <a:latin typeface="Cambria Math" panose="02040503050406030204" pitchFamily="18" charset="0"/>
                                </a:rPr>
                                <m:t>=∑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52460422"/>
                      </a:ext>
                    </a:extLst>
                  </a:tr>
                  <a:tr h="62441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Where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00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000" dirty="0"/>
                            <a:t> is the provisional or assumed mean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1860045"/>
                      </a:ext>
                    </a:extLst>
                  </a:tr>
                  <a:tr h="86495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/>
                            <a:t>Step Deviation Method</a:t>
                          </a:r>
                        </a:p>
                        <a:p>
                          <a:pPr algn="ctr"/>
                          <a:endParaRPr lang="en-US" sz="28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  <m:r>
                                  <a:rPr lang="en-US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en-US" sz="2000" b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smtClean="0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den>
                                </m:f>
                                <m:r>
                                  <a:rPr lang="en-US" sz="2000" b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en-US" sz="2000" b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en-US" sz="2000" b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𝐟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den>
                              </m:f>
                              <m:r>
                                <a:rPr lang="en-US" sz="2000" b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oMath>
                          </a14:m>
                          <a:r>
                            <a:rPr lang="en-US" sz="2000" dirty="0"/>
                            <a:t>; here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smtClean="0">
                                  <a:latin typeface="Cambria Math" panose="02040503050406030204" pitchFamily="18" charset="0"/>
                                </a:rPr>
                                <m:t>=∑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2343186946"/>
                      </a:ext>
                    </a:extLst>
                  </a:tr>
                  <a:tr h="73815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2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2000" b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000" dirty="0"/>
                            <a:t> and h is the common width</a:t>
                          </a:r>
                          <a:r>
                            <a:rPr lang="en-US" sz="2000" baseline="0" dirty="0"/>
                            <a:t> of the class intervals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604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2E4B287-2F23-249B-41E6-19459F9EE7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78456"/>
                  </p:ext>
                </p:extLst>
              </p:nvPr>
            </p:nvGraphicFramePr>
            <p:xfrm>
              <a:off x="356794" y="1944483"/>
              <a:ext cx="8430411" cy="460281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810137">
                      <a:extLst>
                        <a:ext uri="{9D8B030D-6E8A-4147-A177-3AD203B41FA5}">
                          <a16:colId xmlns:a16="http://schemas.microsoft.com/office/drawing/2014/main" val="67646261"/>
                        </a:ext>
                      </a:extLst>
                    </a:gridCol>
                    <a:gridCol w="2810137">
                      <a:extLst>
                        <a:ext uri="{9D8B030D-6E8A-4147-A177-3AD203B41FA5}">
                          <a16:colId xmlns:a16="http://schemas.microsoft.com/office/drawing/2014/main" val="1963362236"/>
                        </a:ext>
                      </a:extLst>
                    </a:gridCol>
                    <a:gridCol w="2810137">
                      <a:extLst>
                        <a:ext uri="{9D8B030D-6E8A-4147-A177-3AD203B41FA5}">
                          <a16:colId xmlns:a16="http://schemas.microsoft.com/office/drawing/2014/main" val="1683427074"/>
                        </a:ext>
                      </a:extLst>
                    </a:gridCol>
                  </a:tblGrid>
                  <a:tr h="683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Methods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Ungrouped Data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Grouped Data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45494479"/>
                      </a:ext>
                    </a:extLst>
                  </a:tr>
                  <a:tr h="683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Direct Method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100216" t="-101770" r="-100216" b="-485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200651" t="-101770" r="-434" b="-485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125092"/>
                      </a:ext>
                    </a:extLst>
                  </a:tr>
                  <a:tr h="840042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/>
                            <a:t>Shortcut Method</a:t>
                          </a:r>
                        </a:p>
                        <a:p>
                          <a:pPr algn="ctr"/>
                          <a:endParaRPr lang="en-US" sz="28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100216" t="-165217" r="-100216" b="-2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200651" t="-165217" r="-434" b="-29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460422"/>
                      </a:ext>
                    </a:extLst>
                  </a:tr>
                  <a:tr h="7010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50163" t="-318261" r="-217" b="-25739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1860045"/>
                      </a:ext>
                    </a:extLst>
                  </a:tr>
                  <a:tr h="86495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/>
                            <a:t>Step Deviation Method</a:t>
                          </a:r>
                        </a:p>
                        <a:p>
                          <a:pPr algn="ctr"/>
                          <a:endParaRPr lang="en-US" sz="28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100216" t="-338732" r="-100216" b="-10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200651" t="-338732" r="-434" b="-1084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3186946"/>
                      </a:ext>
                    </a:extLst>
                  </a:tr>
                  <a:tr h="83064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50163" t="-454745" r="-217" b="-1240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604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670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1CFB-7421-D0E1-795F-1783322F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 for ungrouped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B07F-0B0E-B892-9EBE-B8D3BA4F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Calculate the arithmetic mean for the marks obtained by 10 students of EEE are as follows: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algn="just"/>
            <a:r>
              <a:rPr lang="en-US" sz="2000" dirty="0"/>
              <a:t>The management of an electrical components factory wants to know the monthly production pattern of different units. In this connection, a survey was conducted on 50 units of the factory. The following data give the number of units produced per month by 50 different machines:</a:t>
            </a:r>
          </a:p>
          <a:p>
            <a:pPr marL="0" indent="0">
              <a:buNone/>
            </a:pPr>
            <a:r>
              <a:rPr lang="en-US" sz="2000" dirty="0"/>
              <a:t>	140, 144, 187, 184, 87, 40, 122, 203, 148, 150, 165, 133, 195, 151, 	71,94, 87, 42, 30, 62, 103, 204, 162, 149, 79, 163, 69, 121, 93, 143, 	110, 175, 161, 157, 155, 108, 164, 128, 114, 178, 130, 156, 167, 	124, 164, 146, 116, 149, 104, 141.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4747DF2-8487-6947-B70A-095BA4B570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151368"/>
                  </p:ext>
                </p:extLst>
              </p:nvPr>
            </p:nvGraphicFramePr>
            <p:xfrm>
              <a:off x="1676400" y="2286000"/>
              <a:ext cx="54864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4182">
                      <a:extLst>
                        <a:ext uri="{9D8B030D-6E8A-4147-A177-3AD203B41FA5}">
                          <a16:colId xmlns:a16="http://schemas.microsoft.com/office/drawing/2014/main" val="1669544089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2312922911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567535505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3926238812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22785664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2699413973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1358577037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3655078134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1513002585"/>
                        </a:ext>
                      </a:extLst>
                    </a:gridCol>
                    <a:gridCol w="498762">
                      <a:extLst>
                        <a:ext uri="{9D8B030D-6E8A-4147-A177-3AD203B41FA5}">
                          <a16:colId xmlns:a16="http://schemas.microsoft.com/office/drawing/2014/main" val="40945677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37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39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239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4747DF2-8487-6947-B70A-095BA4B570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151368"/>
                  </p:ext>
                </p:extLst>
              </p:nvPr>
            </p:nvGraphicFramePr>
            <p:xfrm>
              <a:off x="1676400" y="2286000"/>
              <a:ext cx="54864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4182">
                      <a:extLst>
                        <a:ext uri="{9D8B030D-6E8A-4147-A177-3AD203B41FA5}">
                          <a16:colId xmlns:a16="http://schemas.microsoft.com/office/drawing/2014/main" val="1669544089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2312922911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567535505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3926238812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22785664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2699413973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1358577037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3655078134"/>
                        </a:ext>
                      </a:extLst>
                    </a:gridCol>
                    <a:gridCol w="554182">
                      <a:extLst>
                        <a:ext uri="{9D8B030D-6E8A-4147-A177-3AD203B41FA5}">
                          <a16:colId xmlns:a16="http://schemas.microsoft.com/office/drawing/2014/main" val="1513002585"/>
                        </a:ext>
                      </a:extLst>
                    </a:gridCol>
                    <a:gridCol w="498762">
                      <a:extLst>
                        <a:ext uri="{9D8B030D-6E8A-4147-A177-3AD203B41FA5}">
                          <a16:colId xmlns:a16="http://schemas.microsoft.com/office/drawing/2014/main" val="40945677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98" t="-8197" r="-8945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37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39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239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202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E86F-C3D9-FA17-79A6-F3B852BE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57" y="459743"/>
            <a:ext cx="7960658" cy="419100"/>
          </a:xfrm>
        </p:spPr>
        <p:txBody>
          <a:bodyPr>
            <a:normAutofit fontScale="90000"/>
          </a:bodyPr>
          <a:lstStyle/>
          <a:p>
            <a:r>
              <a:rPr lang="en-US" dirty="0"/>
              <a:t>AM for 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AF28190-CAF9-F9E8-46D8-EDDFCA95FD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830816"/>
                  </p:ext>
                </p:extLst>
              </p:nvPr>
            </p:nvGraphicFramePr>
            <p:xfrm>
              <a:off x="533400" y="1143000"/>
              <a:ext cx="8051813" cy="4844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3819001848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348221108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3862699208"/>
                        </a:ext>
                      </a:extLst>
                    </a:gridCol>
                    <a:gridCol w="1252085">
                      <a:extLst>
                        <a:ext uri="{9D8B030D-6E8A-4147-A177-3AD203B41FA5}">
                          <a16:colId xmlns:a16="http://schemas.microsoft.com/office/drawing/2014/main" val="3903832991"/>
                        </a:ext>
                      </a:extLst>
                    </a:gridCol>
                    <a:gridCol w="1338715">
                      <a:extLst>
                        <a:ext uri="{9D8B030D-6E8A-4147-A177-3AD203B41FA5}">
                          <a16:colId xmlns:a16="http://schemas.microsoft.com/office/drawing/2014/main" val="43710689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321330685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3824558391"/>
                        </a:ext>
                      </a:extLst>
                    </a:gridCol>
                    <a:gridCol w="889013">
                      <a:extLst>
                        <a:ext uri="{9D8B030D-6E8A-4147-A177-3AD203B41FA5}">
                          <a16:colId xmlns:a16="http://schemas.microsoft.com/office/drawing/2014/main" val="422800663"/>
                        </a:ext>
                      </a:extLst>
                    </a:gridCol>
                  </a:tblGrid>
                  <a:tr h="1375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Class Interval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Mid value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Frequency,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en-US" sz="1400" b="1" dirty="0"/>
                            <a:t>,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𝟏𝟒𝟐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𝟏𝟒𝟐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4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628288135"/>
                      </a:ext>
                    </a:extLst>
                  </a:tr>
                  <a:tr h="4907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30-55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127.5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2883853349"/>
                      </a:ext>
                    </a:extLst>
                  </a:tr>
                  <a:tr h="4907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55-80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270.0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2823548954"/>
                      </a:ext>
                    </a:extLst>
                  </a:tr>
                  <a:tr h="4907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80-105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555.0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932990882"/>
                      </a:ext>
                    </a:extLst>
                  </a:tr>
                  <a:tr h="4907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105-130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117.5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1057.5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-225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4184279867"/>
                      </a:ext>
                    </a:extLst>
                  </a:tr>
                  <a:tr h="4907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130-155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1710.0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829276274"/>
                      </a:ext>
                    </a:extLst>
                  </a:tr>
                  <a:tr h="4907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155-180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167.5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1843.5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2653953149"/>
                      </a:ext>
                    </a:extLst>
                  </a:tr>
                  <a:tr h="4907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180-205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962.5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587742963"/>
                      </a:ext>
                    </a:extLst>
                  </a:tr>
                  <a:tr h="49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6525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26799442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AF28190-CAF9-F9E8-46D8-EDDFCA95FD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830816"/>
                  </p:ext>
                </p:extLst>
              </p:nvPr>
            </p:nvGraphicFramePr>
            <p:xfrm>
              <a:off x="533400" y="1143000"/>
              <a:ext cx="8051813" cy="4844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3819001848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348221108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3862699208"/>
                        </a:ext>
                      </a:extLst>
                    </a:gridCol>
                    <a:gridCol w="1252085">
                      <a:extLst>
                        <a:ext uri="{9D8B030D-6E8A-4147-A177-3AD203B41FA5}">
                          <a16:colId xmlns:a16="http://schemas.microsoft.com/office/drawing/2014/main" val="3903832991"/>
                        </a:ext>
                      </a:extLst>
                    </a:gridCol>
                    <a:gridCol w="1338715">
                      <a:extLst>
                        <a:ext uri="{9D8B030D-6E8A-4147-A177-3AD203B41FA5}">
                          <a16:colId xmlns:a16="http://schemas.microsoft.com/office/drawing/2014/main" val="43710689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321330685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3824558391"/>
                        </a:ext>
                      </a:extLst>
                    </a:gridCol>
                    <a:gridCol w="889013">
                      <a:extLst>
                        <a:ext uri="{9D8B030D-6E8A-4147-A177-3AD203B41FA5}">
                          <a16:colId xmlns:a16="http://schemas.microsoft.com/office/drawing/2014/main" val="422800663"/>
                        </a:ext>
                      </a:extLst>
                    </a:gridCol>
                  </a:tblGrid>
                  <a:tr h="9182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Class Interval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  <a:blipFill>
                          <a:blip r:embed="rId3"/>
                          <a:stretch>
                            <a:fillRect l="-121168" t="-1325" r="-747445" b="-430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  <a:blipFill>
                          <a:blip r:embed="rId3"/>
                          <a:stretch>
                            <a:fillRect l="-185890" t="-1325" r="-528221" b="-430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  <a:blipFill>
                          <a:blip r:embed="rId3"/>
                          <a:stretch>
                            <a:fillRect l="-227317" t="-1325" r="-320000" b="-430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  <a:blipFill>
                          <a:blip r:embed="rId3"/>
                          <a:stretch>
                            <a:fillRect l="-305000" t="-1325" r="-198182" b="-430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  <a:blipFill>
                          <a:blip r:embed="rId3"/>
                          <a:stretch>
                            <a:fillRect l="-594000" t="-1325" r="-190667" b="-430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  <a:blipFill>
                          <a:blip r:embed="rId3"/>
                          <a:stretch>
                            <a:fillRect l="-754348" t="-1325" r="-107246" b="-430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  <a:blipFill>
                          <a:blip r:embed="rId3"/>
                          <a:stretch>
                            <a:fillRect l="-807534" t="-1325" r="-1370" b="-4304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8288135"/>
                      </a:ext>
                    </a:extLst>
                  </a:tr>
                  <a:tr h="4907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30-55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127.5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2883853349"/>
                      </a:ext>
                    </a:extLst>
                  </a:tr>
                  <a:tr h="4907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55-80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270.0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2823548954"/>
                      </a:ext>
                    </a:extLst>
                  </a:tr>
                  <a:tr h="4907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80-105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555.0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932990882"/>
                      </a:ext>
                    </a:extLst>
                  </a:tr>
                  <a:tr h="4907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105-130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117.5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1057.5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-225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4184279867"/>
                      </a:ext>
                    </a:extLst>
                  </a:tr>
                  <a:tr h="4907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130-155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1710.0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829276274"/>
                      </a:ext>
                    </a:extLst>
                  </a:tr>
                  <a:tr h="4907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155-180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167.5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1843.5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2653953149"/>
                      </a:ext>
                    </a:extLst>
                  </a:tr>
                  <a:tr h="4907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180-205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962.5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587742963"/>
                      </a:ext>
                    </a:extLst>
                  </a:tr>
                  <a:tr h="49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6525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-600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26799442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626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9372-1A9F-A7E7-96EA-3A169B7B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 for 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12AFC-CF0D-1323-6ED3-AA506B2C8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Direct Method,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Shortcut Method,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Step Deviation Method,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12AFC-CF0D-1323-6ED3-AA506B2C8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7" t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68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0B97-277A-E5D4-F5B8-10CCDC29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2A822-7DE7-9E2D-0DBE-D9B2BAD7E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Geometric Mean: The n</a:t>
                </a:r>
                <a:r>
                  <a:rPr lang="en-US" sz="1800" baseline="30000" dirty="0"/>
                  <a:t>th</a:t>
                </a:r>
                <a:r>
                  <a:rPr lang="en-US" sz="1800" dirty="0"/>
                  <a:t> root of the product of “n” positive values is called Geometric Mean.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𝑃𝑟𝑜𝑑𝑢𝑐𝑡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𝑣𝑎𝑙𝑢𝑒𝑠</m:t>
                          </m:r>
                        </m:e>
                      </m:rad>
                    </m:oMath>
                  </m:oMathPara>
                </a14:m>
                <a:endParaRPr lang="en-US" sz="1800" b="0" dirty="0"/>
              </a:p>
              <a:p>
                <a:r>
                  <a:rPr lang="en-US" sz="1800" dirty="0"/>
                  <a:t>The following are the formula of Geometric mean: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000" dirty="0"/>
                  <a:t>Numerical Example for both grouped and ungrouped data:</a:t>
                </a:r>
              </a:p>
              <a:p>
                <a:r>
                  <a:rPr lang="en-US" sz="2000" dirty="0"/>
                  <a:t>Calculate the arithmetic mean for the marks obtained by 10 students of EEE are as follows: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2A822-7DE7-9E2D-0DBE-D9B2BAD7E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1" t="-662" r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787EC0B-5806-C94E-D1F8-5A0253CD68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2746168"/>
                  </p:ext>
                </p:extLst>
              </p:nvPr>
            </p:nvGraphicFramePr>
            <p:xfrm>
              <a:off x="779929" y="2895600"/>
              <a:ext cx="7772400" cy="14363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6200">
                      <a:extLst>
                        <a:ext uri="{9D8B030D-6E8A-4147-A177-3AD203B41FA5}">
                          <a16:colId xmlns:a16="http://schemas.microsoft.com/office/drawing/2014/main" val="3142627589"/>
                        </a:ext>
                      </a:extLst>
                    </a:gridCol>
                    <a:gridCol w="3886200">
                      <a:extLst>
                        <a:ext uri="{9D8B030D-6E8A-4147-A177-3AD203B41FA5}">
                          <a16:colId xmlns:a16="http://schemas.microsoft.com/office/drawing/2014/main" val="1632491012"/>
                        </a:ext>
                      </a:extLst>
                    </a:gridCol>
                  </a:tblGrid>
                  <a:tr h="45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Ungrouped Data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Grouped Data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2625145"/>
                      </a:ext>
                    </a:extLst>
                  </a:tr>
                  <a:tr h="8013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𝐴𝑛𝑡𝑖𝑙𝑜𝑔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func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𝐴𝑛𝑡𝑖𝑙𝑜𝑔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func>
                                              <m:func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func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h𝑒𝑟𝑒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690502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787EC0B-5806-C94E-D1F8-5A0253CD68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2746168"/>
                  </p:ext>
                </p:extLst>
              </p:nvPr>
            </p:nvGraphicFramePr>
            <p:xfrm>
              <a:off x="779929" y="2895600"/>
              <a:ext cx="7772400" cy="14363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6200">
                      <a:extLst>
                        <a:ext uri="{9D8B030D-6E8A-4147-A177-3AD203B41FA5}">
                          <a16:colId xmlns:a16="http://schemas.microsoft.com/office/drawing/2014/main" val="3142627589"/>
                        </a:ext>
                      </a:extLst>
                    </a:gridCol>
                    <a:gridCol w="3886200">
                      <a:extLst>
                        <a:ext uri="{9D8B030D-6E8A-4147-A177-3AD203B41FA5}">
                          <a16:colId xmlns:a16="http://schemas.microsoft.com/office/drawing/2014/main" val="1632491012"/>
                        </a:ext>
                      </a:extLst>
                    </a:gridCol>
                  </a:tblGrid>
                  <a:tr h="45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Ungrouped Data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Grouped Data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2625145"/>
                      </a:ext>
                    </a:extLst>
                  </a:tr>
                  <a:tr h="982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7" t="-47826" r="-100784" b="-4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157" t="-47826" r="-784" b="-49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90502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AEF95F5-3CDF-58B8-E826-C8EDCF4772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8423199"/>
                  </p:ext>
                </p:extLst>
              </p:nvPr>
            </p:nvGraphicFramePr>
            <p:xfrm>
              <a:off x="2057400" y="5594287"/>
              <a:ext cx="5867403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820">
                      <a:extLst>
                        <a:ext uri="{9D8B030D-6E8A-4147-A177-3AD203B41FA5}">
                          <a16:colId xmlns:a16="http://schemas.microsoft.com/office/drawing/2014/main" val="1669544089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2312922911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567535505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3926238812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22785664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2699413973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1358577037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3655078134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1513002585"/>
                        </a:ext>
                      </a:extLst>
                    </a:gridCol>
                    <a:gridCol w="631023">
                      <a:extLst>
                        <a:ext uri="{9D8B030D-6E8A-4147-A177-3AD203B41FA5}">
                          <a16:colId xmlns:a16="http://schemas.microsoft.com/office/drawing/2014/main" val="40945677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45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37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39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239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AEF95F5-3CDF-58B8-E826-C8EDCF4772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8423199"/>
                  </p:ext>
                </p:extLst>
              </p:nvPr>
            </p:nvGraphicFramePr>
            <p:xfrm>
              <a:off x="2057400" y="5594287"/>
              <a:ext cx="5867403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820">
                      <a:extLst>
                        <a:ext uri="{9D8B030D-6E8A-4147-A177-3AD203B41FA5}">
                          <a16:colId xmlns:a16="http://schemas.microsoft.com/office/drawing/2014/main" val="1669544089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2312922911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567535505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3926238812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22785664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2699413973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1358577037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3655078134"/>
                        </a:ext>
                      </a:extLst>
                    </a:gridCol>
                    <a:gridCol w="581820">
                      <a:extLst>
                        <a:ext uri="{9D8B030D-6E8A-4147-A177-3AD203B41FA5}">
                          <a16:colId xmlns:a16="http://schemas.microsoft.com/office/drawing/2014/main" val="1513002585"/>
                        </a:ext>
                      </a:extLst>
                    </a:gridCol>
                    <a:gridCol w="631023">
                      <a:extLst>
                        <a:ext uri="{9D8B030D-6E8A-4147-A177-3AD203B41FA5}">
                          <a16:colId xmlns:a16="http://schemas.microsoft.com/office/drawing/2014/main" val="40945677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42" t="-1613" r="-908333" b="-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45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37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39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48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239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768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C8AA-AB0D-BD7C-E1FC-5037445F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 for ungrouped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FD302-2FFA-0E54-6447-C6A3282D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2E8393A-3B63-68BA-EB7D-265413926A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1762915"/>
                  </p:ext>
                </p:extLst>
              </p:nvPr>
            </p:nvGraphicFramePr>
            <p:xfrm>
              <a:off x="1447800" y="1600200"/>
              <a:ext cx="2743200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12049766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958996378"/>
                        </a:ext>
                      </a:extLst>
                    </a:gridCol>
                  </a:tblGrid>
                  <a:tr h="34145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003875"/>
                      </a:ext>
                    </a:extLst>
                  </a:tr>
                  <a:tr h="3414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1.65321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606952"/>
                      </a:ext>
                    </a:extLst>
                  </a:tr>
                  <a:tr h="3414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1.50515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764626"/>
                      </a:ext>
                    </a:extLst>
                  </a:tr>
                  <a:tr h="3414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1.56820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466714"/>
                      </a:ext>
                    </a:extLst>
                  </a:tr>
                  <a:tr h="3414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1.66276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3769150"/>
                      </a:ext>
                    </a:extLst>
                  </a:tr>
                  <a:tr h="3414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1.59106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1533071"/>
                      </a:ext>
                    </a:extLst>
                  </a:tr>
                  <a:tr h="3414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1.55630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6260052"/>
                      </a:ext>
                    </a:extLst>
                  </a:tr>
                  <a:tr h="3414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1.61278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50981"/>
                      </a:ext>
                    </a:extLst>
                  </a:tr>
                  <a:tr h="3414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1.62124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845560"/>
                      </a:ext>
                    </a:extLst>
                  </a:tr>
                  <a:tr h="3414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1.55630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181347"/>
                      </a:ext>
                    </a:extLst>
                  </a:tr>
                  <a:tr h="3414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14.38700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1511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2E8393A-3B63-68BA-EB7D-265413926A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1762915"/>
                  </p:ext>
                </p:extLst>
              </p:nvPr>
            </p:nvGraphicFramePr>
            <p:xfrm>
              <a:off x="1447800" y="1600200"/>
              <a:ext cx="2743200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12049766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95899637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2" t="-1667" r="-10132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89" t="-1667" r="-1778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0038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1.65321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6069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1.50515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7646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1.56820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4667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1.66276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37691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1.59106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15330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1.55630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62600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1.61278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509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1.62124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8455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1.55630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1813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14.38700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15118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861ED4-CA64-F58E-8372-6411A7D8A2E9}"/>
                  </a:ext>
                </a:extLst>
              </p:cNvPr>
              <p:cNvSpPr txBox="1"/>
              <p:nvPr/>
            </p:nvSpPr>
            <p:spPr>
              <a:xfrm>
                <a:off x="4031050" y="2057400"/>
                <a:ext cx="4495800" cy="2090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𝐺𝑀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𝐴𝑛𝑡𝑖𝑙𝑜𝑔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nary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𝑎𝑛𝑡𝑖𝑙𝑜𝑔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14.38700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𝑎𝑛𝑡𝑖𝑙𝑜𝑔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1.59856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sz="20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𝐺𝑀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=39.68                            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861ED4-CA64-F58E-8372-6411A7D8A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050" y="2057400"/>
                <a:ext cx="4495800" cy="20909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5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9795-9EB6-FE31-DCBE-A03CA0AA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 for 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79F1-6D6F-3069-5266-2965D2A9A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22C124D-70FB-1CBE-784F-EF21C02FC6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4730080"/>
                  </p:ext>
                </p:extLst>
              </p:nvPr>
            </p:nvGraphicFramePr>
            <p:xfrm>
              <a:off x="604839" y="1524000"/>
              <a:ext cx="5033962" cy="4602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8754">
                      <a:extLst>
                        <a:ext uri="{9D8B030D-6E8A-4147-A177-3AD203B41FA5}">
                          <a16:colId xmlns:a16="http://schemas.microsoft.com/office/drawing/2014/main" val="3210385290"/>
                        </a:ext>
                      </a:extLst>
                    </a:gridCol>
                    <a:gridCol w="878946">
                      <a:extLst>
                        <a:ext uri="{9D8B030D-6E8A-4147-A177-3AD203B41FA5}">
                          <a16:colId xmlns:a16="http://schemas.microsoft.com/office/drawing/2014/main" val="3575490815"/>
                        </a:ext>
                      </a:extLst>
                    </a:gridCol>
                    <a:gridCol w="1038754">
                      <a:extLst>
                        <a:ext uri="{9D8B030D-6E8A-4147-A177-3AD203B41FA5}">
                          <a16:colId xmlns:a16="http://schemas.microsoft.com/office/drawing/2014/main" val="1761065310"/>
                        </a:ext>
                      </a:extLst>
                    </a:gridCol>
                    <a:gridCol w="1038754">
                      <a:extLst>
                        <a:ext uri="{9D8B030D-6E8A-4147-A177-3AD203B41FA5}">
                          <a16:colId xmlns:a16="http://schemas.microsoft.com/office/drawing/2014/main" val="3157541979"/>
                        </a:ext>
                      </a:extLst>
                    </a:gridCol>
                    <a:gridCol w="1038754">
                      <a:extLst>
                        <a:ext uri="{9D8B030D-6E8A-4147-A177-3AD203B41FA5}">
                          <a16:colId xmlns:a16="http://schemas.microsoft.com/office/drawing/2014/main" val="2949197537"/>
                        </a:ext>
                      </a:extLst>
                    </a:gridCol>
                  </a:tblGrid>
                  <a:tr h="575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Class Interval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Mid value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Frequency,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unc>
                                  <m:func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num>
                                  <m:den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304882562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30-55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4.8852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0.0706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2799435918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55-80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7.3172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0.0593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939216402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80-105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11.7969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0.0649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063333623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105-130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117.5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18.6303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0.0766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014019690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130-155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25.8458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0.0842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080277498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155-180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167.5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24.4642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0.0657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715524548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180-205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11.4222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0.026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2495330234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104.3618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0.4472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540269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22C124D-70FB-1CBE-784F-EF21C02FC6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4730080"/>
                  </p:ext>
                </p:extLst>
              </p:nvPr>
            </p:nvGraphicFramePr>
            <p:xfrm>
              <a:off x="604839" y="1524000"/>
              <a:ext cx="5033962" cy="4602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8754">
                      <a:extLst>
                        <a:ext uri="{9D8B030D-6E8A-4147-A177-3AD203B41FA5}">
                          <a16:colId xmlns:a16="http://schemas.microsoft.com/office/drawing/2014/main" val="3210385290"/>
                        </a:ext>
                      </a:extLst>
                    </a:gridCol>
                    <a:gridCol w="878946">
                      <a:extLst>
                        <a:ext uri="{9D8B030D-6E8A-4147-A177-3AD203B41FA5}">
                          <a16:colId xmlns:a16="http://schemas.microsoft.com/office/drawing/2014/main" val="3575490815"/>
                        </a:ext>
                      </a:extLst>
                    </a:gridCol>
                    <a:gridCol w="1038754">
                      <a:extLst>
                        <a:ext uri="{9D8B030D-6E8A-4147-A177-3AD203B41FA5}">
                          <a16:colId xmlns:a16="http://schemas.microsoft.com/office/drawing/2014/main" val="1761065310"/>
                        </a:ext>
                      </a:extLst>
                    </a:gridCol>
                    <a:gridCol w="1038754">
                      <a:extLst>
                        <a:ext uri="{9D8B030D-6E8A-4147-A177-3AD203B41FA5}">
                          <a16:colId xmlns:a16="http://schemas.microsoft.com/office/drawing/2014/main" val="3157541979"/>
                        </a:ext>
                      </a:extLst>
                    </a:gridCol>
                    <a:gridCol w="1038754">
                      <a:extLst>
                        <a:ext uri="{9D8B030D-6E8A-4147-A177-3AD203B41FA5}">
                          <a16:colId xmlns:a16="http://schemas.microsoft.com/office/drawing/2014/main" val="2949197537"/>
                        </a:ext>
                      </a:extLst>
                    </a:gridCol>
                  </a:tblGrid>
                  <a:tr h="575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Class Interval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  <a:blipFill>
                          <a:blip r:embed="rId2"/>
                          <a:stretch>
                            <a:fillRect l="-120139" t="-2128" r="-356944" b="-7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  <a:blipFill>
                          <a:blip r:embed="rId2"/>
                          <a:stretch>
                            <a:fillRect l="-185380" t="-2128" r="-200585" b="-7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  <a:blipFill>
                          <a:blip r:embed="rId2"/>
                          <a:stretch>
                            <a:fillRect l="-287059" t="-2128" r="-101765" b="-7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  <a:blipFill>
                          <a:blip r:embed="rId2"/>
                          <a:stretch>
                            <a:fillRect l="-384795" t="-2128" r="-1170" b="-7063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882562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30-55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4.8852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0.0706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2799435918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55-80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7.3172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0.0593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939216402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80-105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11.7969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0.0649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063333623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105-130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117.5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18.6303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0.0766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014019690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130-155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25.8458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0.0842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080277498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155-180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167.5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24.4642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0.0657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715524548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180-205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192.5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11.4222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0.026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2495330234"/>
                      </a:ext>
                    </a:extLst>
                  </a:tr>
                  <a:tr h="5033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104.3618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0.4472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5402694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73679-79FB-91EC-E911-40726C759733}"/>
                  </a:ext>
                </a:extLst>
              </p:cNvPr>
              <p:cNvSpPr txBox="1"/>
              <p:nvPr/>
            </p:nvSpPr>
            <p:spPr>
              <a:xfrm>
                <a:off x="5715000" y="2933159"/>
                <a:ext cx="3048000" cy="991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𝐴𝑛𝑡𝑖𝑙𝑜𝑔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𝐺𝑀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=122.2464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73679-79FB-91EC-E911-40726C759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933159"/>
                <a:ext cx="3048000" cy="991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72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board" id="{EAD4F9F3-7036-47F7-956B-3A6C519BC189}" vid="{4C7AD9BC-77AB-4D27-9BA9-55EC54E799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</TotalTime>
  <Words>1463</Words>
  <Application>Microsoft Office PowerPoint</Application>
  <PresentationFormat>On-screen Show (4:3)</PresentationFormat>
  <Paragraphs>496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Cambria Math</vt:lpstr>
      <vt:lpstr>Times New Roman</vt:lpstr>
      <vt:lpstr>Wingdings</vt:lpstr>
      <vt:lpstr>Office Theme</vt:lpstr>
      <vt:lpstr>Measures of Central Tendency</vt:lpstr>
      <vt:lpstr>Types of Measures of Central Tendency</vt:lpstr>
      <vt:lpstr>Arithmetic Mean</vt:lpstr>
      <vt:lpstr>AM for ungrouped data</vt:lpstr>
      <vt:lpstr>AM for grouped data</vt:lpstr>
      <vt:lpstr>AM for grouped Data</vt:lpstr>
      <vt:lpstr>Geometric Mean</vt:lpstr>
      <vt:lpstr>GM for ungrouped data</vt:lpstr>
      <vt:lpstr>GM for grouped data</vt:lpstr>
      <vt:lpstr>Harmonic Mean </vt:lpstr>
      <vt:lpstr>Harmonic Mean </vt:lpstr>
      <vt:lpstr>Harmonic Mean </vt:lpstr>
      <vt:lpstr>Median</vt:lpstr>
      <vt:lpstr>Median</vt:lpstr>
      <vt:lpstr>Median for discrete Data</vt:lpstr>
      <vt:lpstr>Median from continuous Grouped Data</vt:lpstr>
      <vt:lpstr>Median for grouped data</vt:lpstr>
      <vt:lpstr>Mode</vt:lpstr>
      <vt:lpstr>Mode</vt:lpstr>
      <vt:lpstr>PowerPoint Presentation</vt:lpstr>
      <vt:lpstr>Quartiles</vt:lpstr>
      <vt:lpstr>Deciles</vt:lpstr>
      <vt:lpstr>Percentiles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MAMUN</dc:creator>
  <cp:lastModifiedBy>Mamun Sarkar</cp:lastModifiedBy>
  <cp:revision>85</cp:revision>
  <dcterms:created xsi:type="dcterms:W3CDTF">2006-08-16T00:00:00Z</dcterms:created>
  <dcterms:modified xsi:type="dcterms:W3CDTF">2024-09-21T15:32:09Z</dcterms:modified>
</cp:coreProperties>
</file>