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5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1BD0B-1D2E-4CFF-A288-C3523E0AAE58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FBC3C-095A-4612-95AD-3E876487D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charset="0"/>
              </a:rPr>
              <a:t>What is RADAR an acronym for?   Radio Detection and Ranging.</a:t>
            </a:r>
          </a:p>
          <a:p>
            <a:r>
              <a:rPr lang="en-US" smtClean="0">
                <a:latin typeface="Arial" charset="0"/>
              </a:rPr>
              <a:t>Radio wave is generated, transmitted, reflected, and detected.</a:t>
            </a:r>
          </a:p>
          <a:p>
            <a:r>
              <a:rPr lang="en-US" smtClean="0">
                <a:latin typeface="Arial" charset="0"/>
              </a:rPr>
              <a:t>RADAR unimpaired by night, fog, clouds, smoke.</a:t>
            </a:r>
          </a:p>
          <a:p>
            <a:r>
              <a:rPr lang="en-US" smtClean="0">
                <a:latin typeface="Arial" charset="0"/>
              </a:rPr>
              <a:t>Not as detailed as actual sight.</a:t>
            </a:r>
          </a:p>
          <a:p>
            <a:r>
              <a:rPr lang="en-US" smtClean="0">
                <a:latin typeface="Arial" charset="0"/>
              </a:rPr>
              <a:t>RADAR is good for isolated targets against a relatively featureless background.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439" y="8685071"/>
            <a:ext cx="2972007" cy="45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 anchor="b"/>
          <a:lstStyle>
            <a:lvl1pPr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E8EB3A7-60B2-480C-AF34-0A882016E564}" type="slidenum">
              <a:rPr lang="en-US" sz="120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044" y="4344108"/>
            <a:ext cx="5483913" cy="411464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439" y="8685071"/>
            <a:ext cx="2972007" cy="45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 anchor="b"/>
          <a:lstStyle>
            <a:lvl1pPr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4EC2EE0-01DD-4789-82F6-FBA9DB694E47}" type="slidenum">
              <a:rPr lang="en-US" sz="120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044" y="4344108"/>
            <a:ext cx="5483913" cy="411464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439" y="8685071"/>
            <a:ext cx="2972007" cy="45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 anchor="b"/>
          <a:lstStyle>
            <a:lvl1pPr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375EB9B-F34E-4543-92CD-93BF61D6D281}" type="slidenum">
              <a:rPr lang="en-US" sz="120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044" y="4344108"/>
            <a:ext cx="5483913" cy="411464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4439" y="8685071"/>
            <a:ext cx="2972007" cy="45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 anchor="b"/>
          <a:lstStyle>
            <a:lvl1pPr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0A58B8D-0BB0-446F-BCD5-CBA6BBA4AF0F}" type="slidenum">
              <a:rPr lang="en-US" sz="120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044" y="4344108"/>
            <a:ext cx="5483913" cy="411464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439" y="8685071"/>
            <a:ext cx="2972007" cy="45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 anchor="b"/>
          <a:lstStyle>
            <a:lvl1pPr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367973-DD93-4FD2-A9E2-62F4E21359F3}" type="slidenum">
              <a:rPr lang="en-US" sz="120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044" y="4344108"/>
            <a:ext cx="5483913" cy="411464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439" y="8685071"/>
            <a:ext cx="2972007" cy="45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 anchor="b"/>
          <a:lstStyle>
            <a:lvl1pPr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FD0393F-21CC-4D5C-875B-5E764A706E38}" type="slidenum">
              <a:rPr lang="en-US" sz="120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044" y="4344108"/>
            <a:ext cx="5483913" cy="411464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 txBox="1">
            <a:spLocks noGrp="1" noChangeArrowheads="1"/>
          </p:cNvSpPr>
          <p:nvPr/>
        </p:nvSpPr>
        <p:spPr bwMode="auto">
          <a:xfrm>
            <a:off x="3884439" y="8685071"/>
            <a:ext cx="2972007" cy="45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 anchor="b"/>
          <a:lstStyle>
            <a:lvl1pPr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 defTabSz="928688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defTabSz="9286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E925FB4-82BD-4E11-8226-86143EAF8734}" type="slidenum">
              <a:rPr lang="en-US" sz="120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044" y="4344108"/>
            <a:ext cx="5483913" cy="411464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65" tIns="45733" rIns="91465" bIns="45733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D63E-1E4E-4047-B68A-9F2499CC37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667B-079C-4BC1-9D14-23A87CBC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7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D63E-1E4E-4047-B68A-9F2499CC37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667B-079C-4BC1-9D14-23A87CBC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D63E-1E4E-4047-B68A-9F2499CC37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667B-079C-4BC1-9D14-23A87CBC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88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476250"/>
            <a:ext cx="7772400" cy="5619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5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D63E-1E4E-4047-B68A-9F2499CC37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667B-079C-4BC1-9D14-23A87CBC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D63E-1E4E-4047-B68A-9F2499CC37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667B-079C-4BC1-9D14-23A87CBC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D63E-1E4E-4047-B68A-9F2499CC37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667B-079C-4BC1-9D14-23A87CBC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8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D63E-1E4E-4047-B68A-9F2499CC37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667B-079C-4BC1-9D14-23A87CBC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D63E-1E4E-4047-B68A-9F2499CC37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667B-079C-4BC1-9D14-23A87CBC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D63E-1E4E-4047-B68A-9F2499CC37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667B-079C-4BC1-9D14-23A87CBC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D63E-1E4E-4047-B68A-9F2499CC37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667B-079C-4BC1-9D14-23A87CBC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8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D63E-1E4E-4047-B68A-9F2499CC37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667B-079C-4BC1-9D14-23A87CBC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66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CD63E-1E4E-4047-B68A-9F2499CC37B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667B-079C-4BC1-9D14-23A87CBC3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17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7.jpeg"/><Relationship Id="rId7" Type="http://schemas.openxmlformats.org/officeDocument/2006/relationships/image" Target="http://web.jjay.cuny.edu/~acarpi/NSC/images/hydrogen.gi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http://web.jjay.cuny.edu/~acarpi/NSC/images/hydrogen.gif" TargetMode="External"/><Relationship Id="rId5" Type="http://schemas.openxmlformats.org/officeDocument/2006/relationships/image" Target="../media/image18.gif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http://web.jjay.cuny.edu/~acarpi/NSC/images/hydrogen.gif" TargetMode="External"/><Relationship Id="rId5" Type="http://schemas.openxmlformats.org/officeDocument/2006/relationships/image" Target="../media/image18.gif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http://web.jjay.cuny.edu/~acarpi/NSC/images/hydrogen.gif" TargetMode="External"/><Relationship Id="rId13" Type="http://schemas.openxmlformats.org/officeDocument/2006/relationships/image" Target="../media/image20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gif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11" Type="http://schemas.openxmlformats.org/officeDocument/2006/relationships/image" Target="../media/image19.emf"/><Relationship Id="rId5" Type="http://schemas.openxmlformats.org/officeDocument/2006/relationships/image" Target="../media/image22.png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1.bin"/><Relationship Id="rId4" Type="http://schemas.openxmlformats.org/officeDocument/2006/relationships/image" Target="../media/image7.jpeg"/><Relationship Id="rId9" Type="http://schemas.openxmlformats.org/officeDocument/2006/relationships/image" Target="../media/image16.gif"/><Relationship Id="rId1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13.xml"/><Relationship Id="rId7" Type="http://schemas.openxmlformats.org/officeDocument/2006/relationships/image" Target="http://web.jjay.cuny.edu/~acarpi/NSC/images/hydrogen.gif" TargetMode="External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gi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8.png"/><Relationship Id="rId10" Type="http://schemas.openxmlformats.org/officeDocument/2006/relationships/image" Target="../media/image23.emf"/><Relationship Id="rId4" Type="http://schemas.openxmlformats.org/officeDocument/2006/relationships/image" Target="../media/image7.jpe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14.xml"/><Relationship Id="rId7" Type="http://schemas.openxmlformats.org/officeDocument/2006/relationships/image" Target="http://web.jjay.cuny.edu/~acarpi/NSC/images/hydrogen.gif" TargetMode="External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gif"/><Relationship Id="rId11" Type="http://schemas.openxmlformats.org/officeDocument/2006/relationships/oleObject" Target="../embeddings/oleObject8.bin"/><Relationship Id="rId5" Type="http://schemas.openxmlformats.org/officeDocument/2006/relationships/image" Target="../media/image8.png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26.emf"/><Relationship Id="rId4" Type="http://schemas.openxmlformats.org/officeDocument/2006/relationships/image" Target="../media/image7.jpe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gif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gif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9.gif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gi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gi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1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gif"/><Relationship Id="rId5" Type="http://schemas.openxmlformats.org/officeDocument/2006/relationships/image" Target="../media/image11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3555" name="Picture 10" descr="F:\B.Sc (physics)\animation\New Folder\mundo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5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5" descr="MISC (288)"/>
          <p:cNvPicPr>
            <a:picLocks noChangeAspect="1" noChangeArrowheads="1"/>
          </p:cNvPicPr>
          <p:nvPr/>
        </p:nvPicPr>
        <p:blipFill>
          <a:blip r:embed="rId4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13" y="11113"/>
            <a:ext cx="776287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3557" name="Picture 8" descr="Niels_Bohr[1]"/>
          <p:cNvPicPr>
            <a:picLocks noChangeAspect="1" noChangeArrowheads="1"/>
          </p:cNvPicPr>
          <p:nvPr/>
        </p:nvPicPr>
        <p:blipFill>
          <a:blip r:embed="rId5">
            <a:lum bright="6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38" y="973138"/>
            <a:ext cx="429101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1879805" y="4826942"/>
            <a:ext cx="51943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400" dirty="0" err="1"/>
              <a:t>Niels</a:t>
            </a:r>
            <a:r>
              <a:rPr lang="en-US" sz="2400" dirty="0"/>
              <a:t> </a:t>
            </a:r>
            <a:r>
              <a:rPr lang="en-US" sz="2400" dirty="0" err="1"/>
              <a:t>Henrik</a:t>
            </a:r>
            <a:r>
              <a:rPr lang="en-US" sz="2400" dirty="0"/>
              <a:t> David Bohr. (1884-1962)</a:t>
            </a:r>
          </a:p>
        </p:txBody>
      </p:sp>
      <p:sp>
        <p:nvSpPr>
          <p:cNvPr id="23559" name="WordArt 4"/>
          <p:cNvSpPr>
            <a:spLocks noChangeArrowheads="1" noChangeShapeType="1" noTextEdit="1"/>
          </p:cNvSpPr>
          <p:nvPr/>
        </p:nvSpPr>
        <p:spPr bwMode="auto">
          <a:xfrm>
            <a:off x="1847850" y="55563"/>
            <a:ext cx="5953125" cy="455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7600"/>
                    </a:gs>
                    <a:gs pos="50000">
                      <a:srgbClr val="00FF00"/>
                    </a:gs>
                    <a:gs pos="100000">
                      <a:srgbClr val="007600"/>
                    </a:gs>
                  </a:gsLst>
                  <a:lin ang="5400000" scaled="1"/>
                </a:gradFill>
                <a:latin typeface="Arial Black"/>
              </a:rPr>
              <a:t>BOHR'S ATOM MODEL</a:t>
            </a:r>
          </a:p>
        </p:txBody>
      </p:sp>
      <p:sp>
        <p:nvSpPr>
          <p:cNvPr id="282636" name="Text Box 12"/>
          <p:cNvSpPr txBox="1">
            <a:spLocks noChangeArrowheads="1"/>
          </p:cNvSpPr>
          <p:nvPr/>
        </p:nvSpPr>
        <p:spPr bwMode="auto">
          <a:xfrm>
            <a:off x="903288" y="5424488"/>
            <a:ext cx="7670800" cy="1401762"/>
          </a:xfrm>
          <a:prstGeom prst="rect">
            <a:avLst/>
          </a:prstGeom>
          <a:noFill/>
          <a:ln w="2857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en-US" sz="2800">
                <a:solidFill>
                  <a:srgbClr val="00FFFF"/>
                </a:solidFill>
              </a:rPr>
              <a:t>In 1913, Bohr suggested  his atom model for which he was awarded Nobel Prize for Physics in 1922</a:t>
            </a:r>
          </a:p>
        </p:txBody>
      </p:sp>
    </p:spTree>
    <p:extLst>
      <p:ext uri="{BB962C8B-B14F-4D97-AF65-F5344CB8AC3E}">
        <p14:creationId xmlns:p14="http://schemas.microsoft.com/office/powerpoint/2010/main" val="15301421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2772" name="Picture 5" descr="MISC (288)"/>
          <p:cNvPicPr>
            <a:picLocks noChangeAspect="1" noChangeArrowheads="1"/>
          </p:cNvPicPr>
          <p:nvPr/>
        </p:nvPicPr>
        <p:blipFill>
          <a:blip r:embed="rId3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2774" name="WordArt 7"/>
          <p:cNvSpPr>
            <a:spLocks noChangeArrowheads="1" noChangeShapeType="1" noTextEdit="1"/>
          </p:cNvSpPr>
          <p:nvPr/>
        </p:nvSpPr>
        <p:spPr bwMode="auto">
          <a:xfrm>
            <a:off x="1547813" y="28575"/>
            <a:ext cx="6264275" cy="434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767600"/>
                    </a:gs>
                    <a:gs pos="50000">
                      <a:srgbClr val="FFFF00"/>
                    </a:gs>
                    <a:gs pos="100000">
                      <a:srgbClr val="767600"/>
                    </a:gs>
                  </a:gsLst>
                  <a:lin ang="5400000" scaled="1"/>
                </a:gradFill>
                <a:latin typeface="Arial Black"/>
              </a:rPr>
              <a:t>CALCULATION OF  RADIUS</a:t>
            </a:r>
          </a:p>
        </p:txBody>
      </p:sp>
      <p:sp>
        <p:nvSpPr>
          <p:cNvPr id="32775" name="Line 8"/>
          <p:cNvSpPr>
            <a:spLocks noChangeShapeType="1"/>
          </p:cNvSpPr>
          <p:nvPr/>
        </p:nvSpPr>
        <p:spPr bwMode="auto">
          <a:xfrm flipV="1">
            <a:off x="1550988" y="538163"/>
            <a:ext cx="6138862" cy="127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6" name="Picture 9" descr="planet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2028825"/>
            <a:ext cx="4246562" cy="3995738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Rectangle 11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2778" name="Picture 10" descr="http://web.jjay.cuny.edu/~acarpi/NSC/images/hydrogen.gif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3629025"/>
            <a:ext cx="8096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9" name="Text Box 13"/>
          <p:cNvSpPr txBox="1">
            <a:spLocks noChangeArrowheads="1"/>
          </p:cNvSpPr>
          <p:nvPr/>
        </p:nvSpPr>
        <p:spPr bwMode="auto">
          <a:xfrm>
            <a:off x="1789113" y="3532188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en-US" sz="1600" b="1">
                <a:solidFill>
                  <a:srgbClr val="3333CC"/>
                </a:solidFill>
              </a:rPr>
              <a:t>Nucleus</a:t>
            </a:r>
          </a:p>
        </p:txBody>
      </p:sp>
      <p:pic>
        <p:nvPicPr>
          <p:cNvPr id="226318" name="Picture 14" descr="Black_ball[1]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3448050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19" name="Text Box 15"/>
          <p:cNvSpPr txBox="1">
            <a:spLocks noChangeArrowheads="1"/>
          </p:cNvSpPr>
          <p:nvPr/>
        </p:nvSpPr>
        <p:spPr bwMode="auto">
          <a:xfrm>
            <a:off x="4500563" y="1377950"/>
            <a:ext cx="4868862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800" b="1" dirty="0">
                <a:latin typeface="Times New Roman" pitchFamily="18" charset="0"/>
              </a:rPr>
              <a:t>Nucleus of charge </a:t>
            </a:r>
            <a:r>
              <a:rPr lang="en-US" sz="2800" b="1" dirty="0">
                <a:solidFill>
                  <a:srgbClr val="00FF00"/>
                </a:solidFill>
                <a:latin typeface="Times New Roman" pitchFamily="18" charset="0"/>
              </a:rPr>
              <a:t>E</a:t>
            </a:r>
            <a:r>
              <a:rPr lang="en-US" sz="2800" b="1" dirty="0">
                <a:latin typeface="Times New Roman" pitchFamily="18" charset="0"/>
              </a:rPr>
              <a:t> = </a:t>
            </a:r>
            <a:r>
              <a:rPr lang="en-US" sz="2800" b="1" dirty="0" err="1">
                <a:solidFill>
                  <a:srgbClr val="00FF00"/>
                </a:solidFill>
                <a:latin typeface="Times New Roman" pitchFamily="18" charset="0"/>
              </a:rPr>
              <a:t>Ze</a:t>
            </a:r>
            <a:endParaRPr lang="en-US" sz="2800" b="1" dirty="0">
              <a:solidFill>
                <a:srgbClr val="00FF00"/>
              </a:solidFill>
              <a:latin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</a:rPr>
              <a:t>Electron of charge = </a:t>
            </a:r>
            <a:r>
              <a:rPr lang="en-US" sz="2800" b="1" dirty="0">
                <a:solidFill>
                  <a:srgbClr val="00FF00"/>
                </a:solidFill>
                <a:latin typeface="Times New Roman" pitchFamily="18" charset="0"/>
              </a:rPr>
              <a:t>e</a:t>
            </a:r>
          </a:p>
          <a:p>
            <a:r>
              <a:rPr lang="en-US" sz="2800" b="1" dirty="0">
                <a:latin typeface="Times New Roman" pitchFamily="18" charset="0"/>
              </a:rPr>
              <a:t>Radius of an orbit = </a:t>
            </a:r>
            <a:r>
              <a:rPr lang="en-US" sz="2800" b="1" dirty="0">
                <a:solidFill>
                  <a:srgbClr val="00FF00"/>
                </a:solidFill>
                <a:latin typeface="Times New Roman" pitchFamily="18" charset="0"/>
              </a:rPr>
              <a:t>r</a:t>
            </a:r>
          </a:p>
          <a:p>
            <a:r>
              <a:rPr lang="en-US" sz="2800" b="1" dirty="0">
                <a:latin typeface="Times New Roman" pitchFamily="18" charset="0"/>
              </a:rPr>
              <a:t>The electrostatic force of attraction                                                     </a:t>
            </a:r>
          </a:p>
          <a:p>
            <a:r>
              <a:rPr lang="en-US" sz="2800" b="1" dirty="0">
                <a:latin typeface="Times New Roman" pitchFamily="18" charset="0"/>
              </a:rPr>
              <a:t>        </a:t>
            </a:r>
            <a:r>
              <a:rPr lang="en-US" sz="2800" b="1" dirty="0">
                <a:solidFill>
                  <a:srgbClr val="00FF00"/>
                </a:solidFill>
                <a:latin typeface="Times New Roman" pitchFamily="18" charset="0"/>
              </a:rPr>
              <a:t>F</a:t>
            </a:r>
            <a:r>
              <a:rPr lang="en-US" sz="2800" b="1" baseline="-25000" dirty="0">
                <a:solidFill>
                  <a:srgbClr val="00FF00"/>
                </a:solidFill>
                <a:latin typeface="Times New Roman" pitchFamily="18" charset="0"/>
              </a:rPr>
              <a:t>e</a:t>
            </a:r>
            <a:r>
              <a:rPr lang="en-US" sz="2800" b="1" dirty="0">
                <a:solidFill>
                  <a:srgbClr val="00FF00"/>
                </a:solidFill>
                <a:latin typeface="Times New Roman" pitchFamily="18" charset="0"/>
              </a:rPr>
              <a:t>  =  </a:t>
            </a:r>
            <a:r>
              <a:rPr lang="en-US" sz="2800" b="1" dirty="0" err="1">
                <a:solidFill>
                  <a:srgbClr val="00FF00"/>
                </a:solidFill>
                <a:latin typeface="Times New Roman" pitchFamily="18" charset="0"/>
              </a:rPr>
              <a:t>Ee</a:t>
            </a:r>
            <a:r>
              <a:rPr lang="en-US" sz="2800" b="1" dirty="0">
                <a:solidFill>
                  <a:srgbClr val="00FF00"/>
                </a:solidFill>
                <a:latin typeface="Times New Roman" pitchFamily="18" charset="0"/>
              </a:rPr>
              <a:t> / 4</a:t>
            </a:r>
            <a:r>
              <a:rPr lang="el-GR" sz="2800" b="1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πε</a:t>
            </a:r>
            <a:r>
              <a:rPr lang="en-US" sz="2800" b="1" baseline="-25000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Times New Roman" pitchFamily="18" charset="0"/>
              </a:rPr>
              <a:t> r</a:t>
            </a:r>
            <a:r>
              <a:rPr lang="en-US" sz="2800" b="1" baseline="30000" dirty="0">
                <a:solidFill>
                  <a:srgbClr val="00FF00"/>
                </a:solidFill>
                <a:latin typeface="Times New Roman" pitchFamily="18" charset="0"/>
              </a:rPr>
              <a:t>2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rgbClr val="FF3399"/>
                </a:solidFill>
                <a:latin typeface="Times New Roman" pitchFamily="18" charset="0"/>
              </a:rPr>
              <a:t>….. (1)</a:t>
            </a:r>
            <a:r>
              <a:rPr lang="en-US" sz="2800" b="1" dirty="0">
                <a:latin typeface="Times New Roman" pitchFamily="18" charset="0"/>
              </a:rPr>
              <a:t> </a:t>
            </a:r>
          </a:p>
          <a:p>
            <a:r>
              <a:rPr lang="en-US" sz="2800" b="1" dirty="0">
                <a:latin typeface="Times New Roman" pitchFamily="18" charset="0"/>
              </a:rPr>
              <a:t>The centripetal force</a:t>
            </a:r>
          </a:p>
          <a:p>
            <a:r>
              <a:rPr lang="en-US" sz="2800" b="1" dirty="0">
                <a:latin typeface="Times New Roman" pitchFamily="18" charset="0"/>
              </a:rPr>
              <a:t>        </a:t>
            </a:r>
            <a:r>
              <a:rPr lang="en-US" sz="2800" b="1" dirty="0">
                <a:solidFill>
                  <a:srgbClr val="00FF00"/>
                </a:solidFill>
                <a:latin typeface="Times New Roman" pitchFamily="18" charset="0"/>
              </a:rPr>
              <a:t>F</a:t>
            </a:r>
            <a:r>
              <a:rPr lang="en-US" sz="2800" b="1" baseline="-25000" dirty="0">
                <a:solidFill>
                  <a:srgbClr val="00FF00"/>
                </a:solidFill>
                <a:latin typeface="Times New Roman" pitchFamily="18" charset="0"/>
              </a:rPr>
              <a:t>c</a:t>
            </a:r>
            <a:r>
              <a:rPr lang="en-US" sz="2800" b="1" dirty="0">
                <a:solidFill>
                  <a:srgbClr val="00FF00"/>
                </a:solidFill>
                <a:latin typeface="Times New Roman" pitchFamily="18" charset="0"/>
              </a:rPr>
              <a:t> = mv</a:t>
            </a:r>
            <a:r>
              <a:rPr lang="en-US" sz="2800" b="1" baseline="30000" dirty="0">
                <a:solidFill>
                  <a:srgbClr val="00FF00"/>
                </a:solidFill>
                <a:latin typeface="Times New Roman" pitchFamily="18" charset="0"/>
              </a:rPr>
              <a:t>2</a:t>
            </a:r>
            <a:r>
              <a:rPr lang="en-US" sz="2800" b="1" dirty="0">
                <a:solidFill>
                  <a:srgbClr val="00FF00"/>
                </a:solidFill>
                <a:latin typeface="Times New Roman" pitchFamily="18" charset="0"/>
              </a:rPr>
              <a:t>/ r</a:t>
            </a:r>
            <a:r>
              <a:rPr lang="en-US" sz="2800" b="1" i="1" dirty="0">
                <a:solidFill>
                  <a:srgbClr val="FF3399"/>
                </a:solidFill>
                <a:latin typeface="Times New Roman" pitchFamily="18" charset="0"/>
              </a:rPr>
              <a:t>  …………(2)</a:t>
            </a:r>
            <a:r>
              <a:rPr lang="en-US" sz="2800" b="1" dirty="0">
                <a:solidFill>
                  <a:srgbClr val="FF3399"/>
                </a:solidFill>
                <a:latin typeface="Times New Roman" pitchFamily="18" charset="0"/>
              </a:rPr>
              <a:t>                                 </a:t>
            </a:r>
          </a:p>
        </p:txBody>
      </p: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1601788" y="804863"/>
            <a:ext cx="52514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800" b="1" dirty="0">
                <a:latin typeface="Times New Roman" pitchFamily="18" charset="0"/>
              </a:rPr>
              <a:t>Let us consider an atom </a:t>
            </a:r>
            <a:r>
              <a:rPr lang="en-US" sz="2800" b="1" dirty="0" smtClean="0">
                <a:latin typeface="Times New Roman" pitchFamily="18" charset="0"/>
              </a:rPr>
              <a:t>having mass m         </a:t>
            </a:r>
          </a:p>
          <a:p>
            <a:r>
              <a:rPr lang="en-US" sz="2800" b="1" dirty="0" smtClean="0">
                <a:latin typeface="Times New Roman" pitchFamily="18" charset="0"/>
              </a:rPr>
              <a:t>                                         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226322" name="Rectangle 18"/>
          <p:cNvSpPr>
            <a:spLocks noChangeArrowheads="1"/>
          </p:cNvSpPr>
          <p:nvPr/>
        </p:nvSpPr>
        <p:spPr bwMode="auto">
          <a:xfrm>
            <a:off x="193675" y="6172200"/>
            <a:ext cx="8950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latin typeface="Times New Roman" pitchFamily="18" charset="0"/>
              </a:rPr>
              <a:t>The condition for dynamically stable orbit is    </a:t>
            </a:r>
            <a:r>
              <a:rPr lang="en-US" sz="2800" b="1">
                <a:solidFill>
                  <a:srgbClr val="00FF00"/>
                </a:solidFill>
                <a:latin typeface="Times New Roman" pitchFamily="18" charset="0"/>
              </a:rPr>
              <a:t>F</a:t>
            </a:r>
            <a:r>
              <a:rPr lang="en-US" sz="2800" b="1" baseline="-25000">
                <a:solidFill>
                  <a:srgbClr val="00FF00"/>
                </a:solidFill>
                <a:latin typeface="Times New Roman" pitchFamily="18" charset="0"/>
              </a:rPr>
              <a:t>e</a:t>
            </a:r>
            <a:r>
              <a:rPr lang="en-US" sz="2800" b="1">
                <a:solidFill>
                  <a:srgbClr val="00FF00"/>
                </a:solidFill>
                <a:latin typeface="Times New Roman" pitchFamily="18" charset="0"/>
              </a:rPr>
              <a:t> = F</a:t>
            </a:r>
            <a:r>
              <a:rPr lang="en-US" sz="2800" b="1" baseline="-25000">
                <a:solidFill>
                  <a:srgbClr val="00FF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2784" name="Text Box 19"/>
          <p:cNvSpPr txBox="1">
            <a:spLocks noChangeArrowheads="1"/>
          </p:cNvSpPr>
          <p:nvPr/>
        </p:nvSpPr>
        <p:spPr bwMode="auto">
          <a:xfrm>
            <a:off x="3254375" y="3054350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en-US" sz="1600" b="1">
                <a:solidFill>
                  <a:srgbClr val="3333CC"/>
                </a:solidFill>
              </a:rPr>
              <a:t>Electron</a:t>
            </a:r>
          </a:p>
        </p:txBody>
      </p:sp>
      <p:sp>
        <p:nvSpPr>
          <p:cNvPr id="226324" name="Line 20"/>
          <p:cNvSpPr>
            <a:spLocks noChangeShapeType="1"/>
          </p:cNvSpPr>
          <p:nvPr/>
        </p:nvSpPr>
        <p:spPr bwMode="auto">
          <a:xfrm flipV="1">
            <a:off x="2459038" y="3740150"/>
            <a:ext cx="688975" cy="2254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6" name="Text Box 21"/>
          <p:cNvSpPr txBox="1">
            <a:spLocks noChangeArrowheads="1"/>
          </p:cNvSpPr>
          <p:nvPr/>
        </p:nvSpPr>
        <p:spPr bwMode="auto">
          <a:xfrm>
            <a:off x="2149475" y="38449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2787" name="Text Box 22"/>
          <p:cNvSpPr txBox="1">
            <a:spLocks noChangeArrowheads="1"/>
          </p:cNvSpPr>
          <p:nvPr/>
        </p:nvSpPr>
        <p:spPr bwMode="auto">
          <a:xfrm>
            <a:off x="3697288" y="320357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2788" name="Text Box 23"/>
          <p:cNvSpPr txBox="1">
            <a:spLocks noChangeArrowheads="1"/>
          </p:cNvSpPr>
          <p:nvPr/>
        </p:nvSpPr>
        <p:spPr bwMode="auto">
          <a:xfrm>
            <a:off x="3097213" y="363855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26328" name="Line 24"/>
          <p:cNvSpPr>
            <a:spLocks noChangeShapeType="1"/>
          </p:cNvSpPr>
          <p:nvPr/>
        </p:nvSpPr>
        <p:spPr bwMode="auto">
          <a:xfrm flipH="1">
            <a:off x="3189288" y="3476625"/>
            <a:ext cx="595312" cy="2397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90" name="Text Box 25"/>
          <p:cNvSpPr txBox="1">
            <a:spLocks noChangeArrowheads="1"/>
          </p:cNvSpPr>
          <p:nvPr/>
        </p:nvSpPr>
        <p:spPr bwMode="auto">
          <a:xfrm>
            <a:off x="1198563" y="3278188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chemeClr val="accent1"/>
                </a:solidFill>
              </a:rPr>
              <a:t>n</a:t>
            </a:r>
            <a:r>
              <a:rPr lang="en-US" sz="2400" b="1" baseline="-25000">
                <a:solidFill>
                  <a:schemeClr val="accent1"/>
                </a:solidFill>
              </a:rPr>
              <a:t>1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32791" name="Text Box 26"/>
          <p:cNvSpPr txBox="1">
            <a:spLocks noChangeArrowheads="1"/>
          </p:cNvSpPr>
          <p:nvPr/>
        </p:nvSpPr>
        <p:spPr bwMode="auto">
          <a:xfrm>
            <a:off x="654050" y="2582863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chemeClr val="accent1"/>
                </a:solidFill>
              </a:rPr>
              <a:t>n</a:t>
            </a:r>
            <a:r>
              <a:rPr lang="en-US" sz="2400" b="1" baseline="-25000">
                <a:solidFill>
                  <a:schemeClr val="accent1"/>
                </a:solidFill>
              </a:rPr>
              <a:t>2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32792" name="Text Box 27"/>
          <p:cNvSpPr txBox="1">
            <a:spLocks noChangeArrowheads="1"/>
          </p:cNvSpPr>
          <p:nvPr/>
        </p:nvSpPr>
        <p:spPr bwMode="auto">
          <a:xfrm>
            <a:off x="400050" y="2195513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chemeClr val="accent1"/>
                </a:solidFill>
              </a:rPr>
              <a:t>n</a:t>
            </a:r>
            <a:r>
              <a:rPr lang="en-US" sz="2400" b="1" baseline="-25000">
                <a:solidFill>
                  <a:schemeClr val="accent1"/>
                </a:solidFill>
              </a:rPr>
              <a:t>3</a:t>
            </a:r>
            <a:endParaRPr lang="en-US" sz="2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81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2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22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9" grpId="0"/>
      <p:bldP spid="226320" grpId="0"/>
      <p:bldP spid="226322" grpId="0"/>
      <p:bldP spid="226324" grpId="0" animBg="1"/>
      <p:bldP spid="2263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3796" name="Picture 5" descr="MISC (288)"/>
          <p:cNvPicPr>
            <a:picLocks noChangeAspect="1" noChangeArrowheads="1"/>
          </p:cNvPicPr>
          <p:nvPr/>
        </p:nvPicPr>
        <p:blipFill>
          <a:blip r:embed="rId3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3798" name="WordArt 6"/>
          <p:cNvSpPr>
            <a:spLocks noChangeArrowheads="1" noChangeShapeType="1" noTextEdit="1"/>
          </p:cNvSpPr>
          <p:nvPr/>
        </p:nvSpPr>
        <p:spPr bwMode="auto">
          <a:xfrm>
            <a:off x="1547813" y="28575"/>
            <a:ext cx="6264275" cy="434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767600"/>
                    </a:gs>
                    <a:gs pos="50000">
                      <a:srgbClr val="FFFF00"/>
                    </a:gs>
                    <a:gs pos="100000">
                      <a:srgbClr val="767600"/>
                    </a:gs>
                  </a:gsLst>
                  <a:lin ang="5400000" scaled="1"/>
                </a:gradFill>
                <a:latin typeface="Arial Black"/>
              </a:rPr>
              <a:t>CALCULATION OF  RADIUS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1550988" y="538163"/>
            <a:ext cx="6138862" cy="127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3800" name="Picture 8" descr="planet"/>
          <p:cNvPicPr>
            <a:picLocks noChangeAspect="1" noChangeArrowheads="1"/>
          </p:cNvPicPr>
          <p:nvPr/>
        </p:nvPicPr>
        <p:blipFill>
          <a:blip r:embed="rId4">
            <a:lum bright="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2028825"/>
            <a:ext cx="4246562" cy="3995738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3802" name="Picture 10" descr="http://web.jjay.cuny.edu/~acarpi/NSC/images/hydrogen.gif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3629025"/>
            <a:ext cx="8096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4508" name="Picture 12" descr="Black_ball[1]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3448050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509" name="Text Box 13"/>
          <p:cNvSpPr txBox="1">
            <a:spLocks noChangeArrowheads="1"/>
          </p:cNvSpPr>
          <p:nvPr/>
        </p:nvSpPr>
        <p:spPr bwMode="auto">
          <a:xfrm>
            <a:off x="4583113" y="1181100"/>
            <a:ext cx="486886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800" b="1" dirty="0">
                <a:latin typeface="Times New Roman" pitchFamily="18" charset="0"/>
              </a:rPr>
              <a:t>mv</a:t>
            </a:r>
            <a:r>
              <a:rPr lang="en-US" sz="2800" b="1" baseline="30000" dirty="0">
                <a:latin typeface="Times New Roman" pitchFamily="18" charset="0"/>
              </a:rPr>
              <a:t>2</a:t>
            </a:r>
            <a:r>
              <a:rPr lang="en-US" sz="2800" b="1" dirty="0">
                <a:latin typeface="Times New Roman" pitchFamily="18" charset="0"/>
              </a:rPr>
              <a:t>/ r  = Ze</a:t>
            </a:r>
            <a:r>
              <a:rPr lang="en-US" sz="2800" b="1" baseline="30000" dirty="0">
                <a:latin typeface="Times New Roman" pitchFamily="18" charset="0"/>
              </a:rPr>
              <a:t>2</a:t>
            </a:r>
            <a:r>
              <a:rPr lang="en-US" sz="2800" b="1" dirty="0">
                <a:latin typeface="Times New Roman" pitchFamily="18" charset="0"/>
              </a:rPr>
              <a:t> / 4</a:t>
            </a:r>
            <a:r>
              <a:rPr lang="el-GR" sz="2800" b="1" dirty="0">
                <a:latin typeface="Times New Roman" pitchFamily="18" charset="0"/>
                <a:cs typeface="Times New Roman" pitchFamily="18" charset="0"/>
              </a:rPr>
              <a:t>πε</a:t>
            </a:r>
            <a:r>
              <a:rPr lang="en-US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dirty="0">
                <a:latin typeface="Times New Roman" pitchFamily="18" charset="0"/>
              </a:rPr>
              <a:t> r</a:t>
            </a:r>
            <a:r>
              <a:rPr lang="en-US" sz="2800" b="1" baseline="30000" dirty="0">
                <a:latin typeface="Times New Roman" pitchFamily="18" charset="0"/>
              </a:rPr>
              <a:t>2 </a:t>
            </a:r>
          </a:p>
          <a:p>
            <a:r>
              <a:rPr lang="en-US" sz="2800" b="1" dirty="0">
                <a:latin typeface="Times New Roman" pitchFamily="18" charset="0"/>
              </a:rPr>
              <a:t>mv</a:t>
            </a:r>
            <a:r>
              <a:rPr lang="en-US" sz="2800" b="1" baseline="30000" dirty="0">
                <a:latin typeface="Times New Roman" pitchFamily="18" charset="0"/>
              </a:rPr>
              <a:t>2</a:t>
            </a:r>
            <a:r>
              <a:rPr lang="en-US" sz="2800" b="1" dirty="0">
                <a:latin typeface="Times New Roman" pitchFamily="18" charset="0"/>
              </a:rPr>
              <a:t> = Ze</a:t>
            </a:r>
            <a:r>
              <a:rPr lang="en-US" sz="2800" b="1" baseline="30000" dirty="0">
                <a:latin typeface="Times New Roman" pitchFamily="18" charset="0"/>
              </a:rPr>
              <a:t>2</a:t>
            </a:r>
            <a:r>
              <a:rPr lang="en-US" sz="2800" b="1" dirty="0">
                <a:latin typeface="Times New Roman" pitchFamily="18" charset="0"/>
              </a:rPr>
              <a:t> / 4</a:t>
            </a:r>
            <a:r>
              <a:rPr lang="el-GR" sz="2800" b="1" dirty="0">
                <a:latin typeface="Times New Roman" pitchFamily="18" charset="0"/>
                <a:cs typeface="Times New Roman" pitchFamily="18" charset="0"/>
              </a:rPr>
              <a:t>πε</a:t>
            </a:r>
            <a:r>
              <a:rPr lang="en-US" sz="28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  </a:t>
            </a:r>
            <a:r>
              <a:rPr lang="en-US" sz="2800" b="1" i="1" dirty="0">
                <a:latin typeface="Times New Roman" pitchFamily="18" charset="0"/>
              </a:rPr>
              <a:t>………(3)</a:t>
            </a:r>
          </a:p>
          <a:p>
            <a:r>
              <a:rPr lang="en-US" sz="2800" b="1" dirty="0">
                <a:latin typeface="Times New Roman" pitchFamily="18" charset="0"/>
              </a:rPr>
              <a:t>We know, the angular momentum,       </a:t>
            </a:r>
          </a:p>
          <a:p>
            <a:r>
              <a:rPr lang="en-US" sz="2800" b="1" dirty="0">
                <a:latin typeface="Times New Roman" pitchFamily="18" charset="0"/>
              </a:rPr>
              <a:t>	 </a:t>
            </a:r>
            <a:r>
              <a:rPr lang="en-US" sz="2800" b="1" dirty="0" err="1">
                <a:latin typeface="Times New Roman" pitchFamily="18" charset="0"/>
              </a:rPr>
              <a:t>mvr</a:t>
            </a:r>
            <a:r>
              <a:rPr lang="en-US" sz="2800" b="1" dirty="0">
                <a:latin typeface="Times New Roman" pitchFamily="18" charset="0"/>
              </a:rPr>
              <a:t> = </a:t>
            </a:r>
            <a:r>
              <a:rPr lang="en-US" sz="2800" b="1" dirty="0" err="1">
                <a:latin typeface="Times New Roman" pitchFamily="18" charset="0"/>
              </a:rPr>
              <a:t>nh</a:t>
            </a:r>
            <a:r>
              <a:rPr lang="en-US" sz="2800" b="1" dirty="0">
                <a:latin typeface="Times New Roman" pitchFamily="18" charset="0"/>
              </a:rPr>
              <a:t> / 2</a:t>
            </a:r>
            <a:r>
              <a:rPr lang="el-GR" sz="2800" b="1" dirty="0">
                <a:latin typeface="Times New Roman" pitchFamily="18" charset="0"/>
                <a:cs typeface="Times New Roman" pitchFamily="18" charset="0"/>
              </a:rPr>
              <a:t>π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or,  v =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/ 2</a:t>
            </a:r>
            <a:r>
              <a:rPr lang="el-GR" sz="2800" b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……(4)</a:t>
            </a:r>
          </a:p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Eqn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(3) becomes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m(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l-GR" sz="2800" b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b="1" dirty="0"/>
              <a:t>Ze</a:t>
            </a:r>
            <a:r>
              <a:rPr lang="en-US" sz="2800" b="1" baseline="30000" dirty="0"/>
              <a:t>2</a:t>
            </a:r>
            <a:r>
              <a:rPr lang="en-US" sz="2800" b="1" dirty="0"/>
              <a:t> / 4</a:t>
            </a:r>
            <a:r>
              <a:rPr lang="el-GR" sz="2800" b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l-GR" sz="2800" b="1" dirty="0"/>
              <a:t>ε</a:t>
            </a:r>
            <a:r>
              <a:rPr lang="en-US" sz="2800" b="1" baseline="-25000" dirty="0"/>
              <a:t>0</a:t>
            </a:r>
            <a:r>
              <a:rPr lang="en-US" sz="2800" b="1" dirty="0"/>
              <a:t>r</a:t>
            </a:r>
            <a:r>
              <a:rPr lang="en-US" sz="2800" dirty="0"/>
              <a:t> </a:t>
            </a:r>
            <a:endParaRPr lang="en-US" sz="1600" dirty="0"/>
          </a:p>
          <a:p>
            <a:r>
              <a:rPr lang="en-US" sz="2800" dirty="0"/>
              <a:t>      </a:t>
            </a:r>
            <a:r>
              <a:rPr lang="en-US" sz="2800" b="1" dirty="0"/>
              <a:t>r = </a:t>
            </a:r>
            <a:r>
              <a:rPr lang="el-GR" sz="2800" b="1" dirty="0"/>
              <a:t>ε</a:t>
            </a:r>
            <a:r>
              <a:rPr lang="en-US" sz="2800" b="1" baseline="-25000" dirty="0"/>
              <a:t>0</a:t>
            </a:r>
            <a:r>
              <a:rPr lang="en-US" sz="2800" b="1" dirty="0"/>
              <a:t>n</a:t>
            </a:r>
            <a:r>
              <a:rPr lang="en-US" sz="2800" b="1" baseline="30000" dirty="0"/>
              <a:t>2</a:t>
            </a:r>
            <a:r>
              <a:rPr lang="en-US" sz="2800" b="1" dirty="0"/>
              <a:t>h</a:t>
            </a:r>
            <a:r>
              <a:rPr lang="en-US" sz="2800" b="1" baseline="30000" dirty="0"/>
              <a:t>2</a:t>
            </a:r>
            <a:r>
              <a:rPr lang="en-US" sz="2800" b="1" dirty="0"/>
              <a:t> / </a:t>
            </a:r>
            <a:r>
              <a:rPr lang="el-GR" sz="2800" b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mZe</a:t>
            </a:r>
            <a:r>
              <a:rPr lang="en-US" sz="28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/>
              <a:t> ….</a:t>
            </a:r>
            <a:r>
              <a:rPr lang="en-US" sz="2800" i="1" dirty="0"/>
              <a:t>(5)</a:t>
            </a:r>
            <a:r>
              <a:rPr lang="en-US" sz="2800" dirty="0"/>
              <a:t>         			</a:t>
            </a:r>
            <a:endParaRPr lang="en-US" sz="2800" b="1" dirty="0">
              <a:latin typeface="Times New Roman" pitchFamily="18" charset="0"/>
            </a:endParaRPr>
          </a:p>
        </p:txBody>
      </p:sp>
      <p:sp>
        <p:nvSpPr>
          <p:cNvPr id="234511" name="Rectangle 15"/>
          <p:cNvSpPr>
            <a:spLocks noChangeArrowheads="1"/>
          </p:cNvSpPr>
          <p:nvPr/>
        </p:nvSpPr>
        <p:spPr bwMode="auto">
          <a:xfrm>
            <a:off x="5056188" y="6094413"/>
            <a:ext cx="3432175" cy="546100"/>
          </a:xfrm>
          <a:prstGeom prst="rect">
            <a:avLst/>
          </a:prstGeom>
          <a:noFill/>
          <a:ln w="38100" algn="ctr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912813" y="6118225"/>
            <a:ext cx="4264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800">
                <a:latin typeface="Times New Roman" pitchFamily="18" charset="0"/>
              </a:rPr>
              <a:t>This is the eqn for radius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→</a:t>
            </a:r>
          </a:p>
        </p:txBody>
      </p:sp>
      <p:sp>
        <p:nvSpPr>
          <p:cNvPr id="33807" name="Text Box 17"/>
          <p:cNvSpPr txBox="1">
            <a:spLocks noChangeArrowheads="1"/>
          </p:cNvSpPr>
          <p:nvPr/>
        </p:nvSpPr>
        <p:spPr bwMode="auto">
          <a:xfrm>
            <a:off x="1789113" y="3532188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en-US" sz="1600" b="1">
                <a:solidFill>
                  <a:srgbClr val="3333CC"/>
                </a:solidFill>
              </a:rPr>
              <a:t>Nucleus</a:t>
            </a:r>
          </a:p>
        </p:txBody>
      </p:sp>
      <p:sp>
        <p:nvSpPr>
          <p:cNvPr id="33808" name="Text Box 18"/>
          <p:cNvSpPr txBox="1">
            <a:spLocks noChangeArrowheads="1"/>
          </p:cNvSpPr>
          <p:nvPr/>
        </p:nvSpPr>
        <p:spPr bwMode="auto">
          <a:xfrm>
            <a:off x="3254375" y="3054350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en-US" sz="1600" b="1">
                <a:solidFill>
                  <a:srgbClr val="3333CC"/>
                </a:solidFill>
              </a:rPr>
              <a:t>Electron</a:t>
            </a:r>
          </a:p>
        </p:txBody>
      </p:sp>
      <p:sp>
        <p:nvSpPr>
          <p:cNvPr id="33809" name="Text Box 19"/>
          <p:cNvSpPr txBox="1">
            <a:spLocks noChangeArrowheads="1"/>
          </p:cNvSpPr>
          <p:nvPr/>
        </p:nvSpPr>
        <p:spPr bwMode="auto">
          <a:xfrm>
            <a:off x="2149475" y="38449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3810" name="Text Box 20"/>
          <p:cNvSpPr txBox="1">
            <a:spLocks noChangeArrowheads="1"/>
          </p:cNvSpPr>
          <p:nvPr/>
        </p:nvSpPr>
        <p:spPr bwMode="auto">
          <a:xfrm>
            <a:off x="3697288" y="320357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34517" name="Line 21"/>
          <p:cNvSpPr>
            <a:spLocks noChangeShapeType="1"/>
          </p:cNvSpPr>
          <p:nvPr/>
        </p:nvSpPr>
        <p:spPr bwMode="auto">
          <a:xfrm flipV="1">
            <a:off x="2459038" y="3740150"/>
            <a:ext cx="688975" cy="2254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4518" name="Line 22"/>
          <p:cNvSpPr>
            <a:spLocks noChangeShapeType="1"/>
          </p:cNvSpPr>
          <p:nvPr/>
        </p:nvSpPr>
        <p:spPr bwMode="auto">
          <a:xfrm flipH="1">
            <a:off x="3189288" y="3476625"/>
            <a:ext cx="595312" cy="2397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13" name="Text Box 23"/>
          <p:cNvSpPr txBox="1">
            <a:spLocks noChangeArrowheads="1"/>
          </p:cNvSpPr>
          <p:nvPr/>
        </p:nvSpPr>
        <p:spPr bwMode="auto">
          <a:xfrm>
            <a:off x="3097213" y="363855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33814" name="Text Box 24"/>
          <p:cNvSpPr txBox="1">
            <a:spLocks noChangeArrowheads="1"/>
          </p:cNvSpPr>
          <p:nvPr/>
        </p:nvSpPr>
        <p:spPr bwMode="auto">
          <a:xfrm>
            <a:off x="1198563" y="3278188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chemeClr val="accent1"/>
                </a:solidFill>
              </a:rPr>
              <a:t>n</a:t>
            </a:r>
            <a:r>
              <a:rPr lang="en-US" sz="2400" b="1" baseline="-25000">
                <a:solidFill>
                  <a:schemeClr val="accent1"/>
                </a:solidFill>
              </a:rPr>
              <a:t>1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33815" name="Text Box 25"/>
          <p:cNvSpPr txBox="1">
            <a:spLocks noChangeArrowheads="1"/>
          </p:cNvSpPr>
          <p:nvPr/>
        </p:nvSpPr>
        <p:spPr bwMode="auto">
          <a:xfrm>
            <a:off x="654050" y="2582863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chemeClr val="accent1"/>
                </a:solidFill>
              </a:rPr>
              <a:t>n</a:t>
            </a:r>
            <a:r>
              <a:rPr lang="en-US" sz="2400" b="1" baseline="-25000">
                <a:solidFill>
                  <a:schemeClr val="accent1"/>
                </a:solidFill>
              </a:rPr>
              <a:t>2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33816" name="Text Box 26"/>
          <p:cNvSpPr txBox="1">
            <a:spLocks noChangeArrowheads="1"/>
          </p:cNvSpPr>
          <p:nvPr/>
        </p:nvSpPr>
        <p:spPr bwMode="auto">
          <a:xfrm>
            <a:off x="400050" y="2195513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chemeClr val="accent1"/>
                </a:solidFill>
              </a:rPr>
              <a:t>n</a:t>
            </a:r>
            <a:r>
              <a:rPr lang="en-US" sz="2400" b="1" baseline="-25000">
                <a:solidFill>
                  <a:schemeClr val="accent1"/>
                </a:solidFill>
              </a:rPr>
              <a:t>3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0200" y="6096000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r = </a:t>
            </a:r>
            <a:r>
              <a:rPr lang="el-GR" sz="2800" b="1" dirty="0" smtClean="0"/>
              <a:t>ε</a:t>
            </a:r>
            <a:r>
              <a:rPr lang="en-US" sz="2800" b="1" baseline="-25000" dirty="0" smtClean="0"/>
              <a:t>0</a:t>
            </a:r>
            <a:r>
              <a:rPr lang="en-US" sz="2800" b="1" dirty="0" smtClean="0"/>
              <a:t>n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h</a:t>
            </a:r>
            <a:r>
              <a:rPr lang="en-US" sz="2800" b="1" baseline="30000" dirty="0" smtClean="0"/>
              <a:t>2</a:t>
            </a:r>
            <a:r>
              <a:rPr lang="en-US" sz="2800" b="1" dirty="0" smtClean="0"/>
              <a:t> / </a:t>
            </a:r>
            <a:r>
              <a:rPr lang="el-GR" sz="2800" b="1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mZe</a:t>
            </a:r>
            <a:r>
              <a:rPr lang="en-US" sz="28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9699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23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9" grpId="0"/>
      <p:bldP spid="234511" grpId="0" animBg="1"/>
      <p:bldP spid="234512" grpId="0"/>
      <p:bldP spid="234517" grpId="0" animBg="1"/>
      <p:bldP spid="2345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4820" name="Picture 5" descr="MISC (288)"/>
          <p:cNvPicPr>
            <a:picLocks noChangeAspect="1" noChangeArrowheads="1"/>
          </p:cNvPicPr>
          <p:nvPr/>
        </p:nvPicPr>
        <p:blipFill>
          <a:blip r:embed="rId3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4822" name="WordArt 6"/>
          <p:cNvSpPr>
            <a:spLocks noChangeArrowheads="1" noChangeShapeType="1" noTextEdit="1"/>
          </p:cNvSpPr>
          <p:nvPr/>
        </p:nvSpPr>
        <p:spPr bwMode="auto">
          <a:xfrm>
            <a:off x="1547813" y="28575"/>
            <a:ext cx="6264275" cy="434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767600"/>
                    </a:gs>
                    <a:gs pos="50000">
                      <a:srgbClr val="FFFF00"/>
                    </a:gs>
                    <a:gs pos="100000">
                      <a:srgbClr val="767600"/>
                    </a:gs>
                  </a:gsLst>
                  <a:lin ang="5400000" scaled="1"/>
                </a:gradFill>
                <a:latin typeface="Arial Black"/>
              </a:rPr>
              <a:t>CALCULATION OF  RADIUS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1550988" y="538163"/>
            <a:ext cx="6138862" cy="127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4824" name="Picture 8" descr="planet"/>
          <p:cNvPicPr>
            <a:picLocks noChangeAspect="1" noChangeArrowheads="1"/>
          </p:cNvPicPr>
          <p:nvPr/>
        </p:nvPicPr>
        <p:blipFill>
          <a:blip r:embed="rId4">
            <a:lum bright="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2028825"/>
            <a:ext cx="4246562" cy="3995738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4826" name="Picture 10" descr="http://web.jjay.cuny.edu/~acarpi/NSC/images/hydrogen.gif"/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3629025"/>
            <a:ext cx="8096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4747" name="Picture 11" descr="Black_ball[1]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3448050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1724025" y="936625"/>
            <a:ext cx="7419975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800" b="1" dirty="0" smtClean="0">
                <a:latin typeface="Times New Roman" pitchFamily="18" charset="0"/>
              </a:rPr>
              <a:t>From </a:t>
            </a:r>
            <a:r>
              <a:rPr lang="en-US" sz="2800" b="1" dirty="0" err="1" smtClean="0">
                <a:latin typeface="Times New Roman" pitchFamily="18" charset="0"/>
              </a:rPr>
              <a:t>eqn</a:t>
            </a:r>
            <a:r>
              <a:rPr lang="en-US" sz="2800" b="1" dirty="0" smtClean="0">
                <a:latin typeface="Times New Roman" pitchFamily="18" charset="0"/>
              </a:rPr>
              <a:t> (5)	</a:t>
            </a:r>
            <a:r>
              <a:rPr lang="en-US" sz="2800" b="1" dirty="0" smtClean="0">
                <a:solidFill>
                  <a:srgbClr val="00FF00"/>
                </a:solidFill>
                <a:latin typeface="Times New Roman" pitchFamily="18" charset="0"/>
              </a:rPr>
              <a:t>r </a:t>
            </a:r>
            <a:r>
              <a:rPr lang="en-US" sz="2800" b="1" dirty="0" smtClean="0">
                <a:solidFill>
                  <a:srgbClr val="00FF00"/>
                </a:solidFill>
              </a:rPr>
              <a:t>∞ n</a:t>
            </a:r>
            <a:r>
              <a:rPr lang="en-US" sz="2800" b="1" baseline="30000" dirty="0" smtClean="0">
                <a:solidFill>
                  <a:srgbClr val="00FF00"/>
                </a:solidFill>
              </a:rPr>
              <a:t>2</a:t>
            </a:r>
            <a:endParaRPr lang="en-US" sz="2800" b="1" dirty="0" smtClean="0">
              <a:solidFill>
                <a:srgbClr val="00FF00"/>
              </a:solidFill>
              <a:latin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</a:rPr>
              <a:t>			So the radii are in the ratio 			of 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</a:rPr>
              <a:t>1 : 4 : 9 : 16</a:t>
            </a:r>
            <a:r>
              <a:rPr lang="en-US" sz="2800" b="1" dirty="0" smtClean="0">
                <a:latin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</a:rPr>
              <a:t>etc</a:t>
            </a:r>
            <a:r>
              <a:rPr lang="en-US" sz="2800" b="1" dirty="0" smtClean="0">
                <a:latin typeface="Times New Roman" pitchFamily="18" charset="0"/>
              </a:rPr>
              <a:t> . From 			equation (5) the radius of  the 			first orbit of hydrogen            			</a:t>
            </a:r>
            <a:r>
              <a:rPr lang="en-US" sz="2800" b="1" dirty="0" smtClean="0">
                <a:solidFill>
                  <a:srgbClr val="00FF00"/>
                </a:solidFill>
                <a:latin typeface="Times New Roman" pitchFamily="18" charset="0"/>
              </a:rPr>
              <a:t>r = 5.29 x 10</a:t>
            </a:r>
            <a:r>
              <a:rPr lang="en-US" sz="2800" b="1" baseline="30000" dirty="0" smtClean="0">
                <a:solidFill>
                  <a:srgbClr val="00FF00"/>
                </a:solidFill>
                <a:latin typeface="Times New Roman" pitchFamily="18" charset="0"/>
              </a:rPr>
              <a:t>-11</a:t>
            </a:r>
            <a:r>
              <a:rPr lang="en-US" sz="2800" b="1" dirty="0" smtClean="0">
                <a:solidFill>
                  <a:srgbClr val="00FF00"/>
                </a:solidFill>
                <a:latin typeface="Times New Roman" pitchFamily="18" charset="0"/>
              </a:rPr>
              <a:t>m, 					</a:t>
            </a:r>
            <a:r>
              <a:rPr lang="en-US" sz="2800" b="1" dirty="0" smtClean="0">
                <a:latin typeface="Times New Roman" pitchFamily="18" charset="0"/>
              </a:rPr>
              <a:t>where n =1 and Z = 1</a:t>
            </a:r>
            <a:endParaRPr lang="en-US" sz="2800" b="1" dirty="0" smtClean="0">
              <a:solidFill>
                <a:srgbClr val="00FF00"/>
              </a:solidFill>
              <a:latin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</a:rPr>
              <a:t>			Substituting r in </a:t>
            </a:r>
            <a:r>
              <a:rPr lang="en-US" sz="2800" b="1" dirty="0" err="1" smtClean="0">
                <a:latin typeface="Times New Roman" pitchFamily="18" charset="0"/>
              </a:rPr>
              <a:t>eqn</a:t>
            </a:r>
            <a:r>
              <a:rPr lang="en-US" sz="2800" b="1" dirty="0" smtClean="0">
                <a:latin typeface="Times New Roman" pitchFamily="18" charset="0"/>
              </a:rPr>
              <a:t> (4)</a:t>
            </a:r>
          </a:p>
          <a:p>
            <a:r>
              <a:rPr lang="en-US" sz="2800" b="1" dirty="0" smtClean="0">
                <a:solidFill>
                  <a:srgbClr val="FF3399"/>
                </a:solidFill>
              </a:rPr>
              <a:t>	       			</a:t>
            </a:r>
            <a:r>
              <a:rPr lang="en-US" sz="2800" b="1" dirty="0" smtClean="0">
                <a:solidFill>
                  <a:srgbClr val="00FF00"/>
                </a:solidFill>
              </a:rPr>
              <a:t>v = Ze</a:t>
            </a:r>
            <a:r>
              <a:rPr lang="en-US" sz="2800" b="1" baseline="30000" dirty="0" smtClean="0">
                <a:solidFill>
                  <a:srgbClr val="00FF00"/>
                </a:solidFill>
              </a:rPr>
              <a:t>2</a:t>
            </a:r>
            <a:r>
              <a:rPr lang="en-US" sz="2800" b="1" dirty="0" smtClean="0">
                <a:solidFill>
                  <a:srgbClr val="00FF00"/>
                </a:solidFill>
              </a:rPr>
              <a:t> / 2</a:t>
            </a:r>
            <a:r>
              <a:rPr lang="el-GR" sz="2800" b="1" dirty="0" smtClean="0">
                <a:solidFill>
                  <a:srgbClr val="00FF00"/>
                </a:solidFill>
              </a:rPr>
              <a:t>ε</a:t>
            </a:r>
            <a:r>
              <a:rPr lang="en-US" sz="2800" b="1" baseline="-25000" dirty="0" smtClean="0">
                <a:solidFill>
                  <a:srgbClr val="00FF00"/>
                </a:solidFill>
              </a:rPr>
              <a:t>0</a:t>
            </a:r>
            <a:r>
              <a:rPr lang="en-US" sz="2800" b="1" dirty="0" smtClean="0">
                <a:solidFill>
                  <a:srgbClr val="00FF00"/>
                </a:solidFill>
              </a:rPr>
              <a:t>nh</a:t>
            </a:r>
            <a:endParaRPr lang="en-US" sz="2800" dirty="0">
              <a:solidFill>
                <a:srgbClr val="00FF00"/>
              </a:solidFill>
            </a:endParaRPr>
          </a:p>
        </p:txBody>
      </p:sp>
      <p:sp>
        <p:nvSpPr>
          <p:cNvPr id="244749" name="Rectangle 13"/>
          <p:cNvSpPr>
            <a:spLocks noChangeArrowheads="1"/>
          </p:cNvSpPr>
          <p:nvPr/>
        </p:nvSpPr>
        <p:spPr bwMode="auto">
          <a:xfrm>
            <a:off x="5411788" y="4978400"/>
            <a:ext cx="2528887" cy="546100"/>
          </a:xfrm>
          <a:prstGeom prst="rect">
            <a:avLst/>
          </a:prstGeom>
          <a:noFill/>
          <a:ln w="38100" algn="ctr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1789113" y="3532188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en-US" sz="1600" b="1">
                <a:solidFill>
                  <a:srgbClr val="3333CC"/>
                </a:solidFill>
              </a:rPr>
              <a:t>Nucleus</a:t>
            </a:r>
          </a:p>
        </p:txBody>
      </p:sp>
      <p:sp>
        <p:nvSpPr>
          <p:cNvPr id="34831" name="Text Box 16"/>
          <p:cNvSpPr txBox="1">
            <a:spLocks noChangeArrowheads="1"/>
          </p:cNvSpPr>
          <p:nvPr/>
        </p:nvSpPr>
        <p:spPr bwMode="auto">
          <a:xfrm>
            <a:off x="3254375" y="3054350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en-US" sz="1600" b="1">
                <a:solidFill>
                  <a:srgbClr val="3333CC"/>
                </a:solidFill>
              </a:rPr>
              <a:t>Electron</a:t>
            </a:r>
          </a:p>
        </p:txBody>
      </p:sp>
      <p:sp>
        <p:nvSpPr>
          <p:cNvPr id="34832" name="Text Box 17"/>
          <p:cNvSpPr txBox="1">
            <a:spLocks noChangeArrowheads="1"/>
          </p:cNvSpPr>
          <p:nvPr/>
        </p:nvSpPr>
        <p:spPr bwMode="auto">
          <a:xfrm>
            <a:off x="2149475" y="38449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4833" name="Text Box 18"/>
          <p:cNvSpPr txBox="1">
            <a:spLocks noChangeArrowheads="1"/>
          </p:cNvSpPr>
          <p:nvPr/>
        </p:nvSpPr>
        <p:spPr bwMode="auto">
          <a:xfrm>
            <a:off x="3697288" y="320357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44755" name="Line 19"/>
          <p:cNvSpPr>
            <a:spLocks noChangeShapeType="1"/>
          </p:cNvSpPr>
          <p:nvPr/>
        </p:nvSpPr>
        <p:spPr bwMode="auto">
          <a:xfrm flipV="1">
            <a:off x="2459038" y="3740150"/>
            <a:ext cx="688975" cy="2254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4756" name="Line 20"/>
          <p:cNvSpPr>
            <a:spLocks noChangeShapeType="1"/>
          </p:cNvSpPr>
          <p:nvPr/>
        </p:nvSpPr>
        <p:spPr bwMode="auto">
          <a:xfrm flipH="1">
            <a:off x="3189288" y="3476625"/>
            <a:ext cx="595312" cy="2397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36" name="Text Box 21"/>
          <p:cNvSpPr txBox="1">
            <a:spLocks noChangeArrowheads="1"/>
          </p:cNvSpPr>
          <p:nvPr/>
        </p:nvSpPr>
        <p:spPr bwMode="auto">
          <a:xfrm>
            <a:off x="3097213" y="363855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44758" name="Rectangle 22"/>
          <p:cNvSpPr>
            <a:spLocks noChangeArrowheads="1"/>
          </p:cNvSpPr>
          <p:nvPr/>
        </p:nvSpPr>
        <p:spPr bwMode="auto">
          <a:xfrm>
            <a:off x="4210050" y="1017588"/>
            <a:ext cx="1566863" cy="450850"/>
          </a:xfrm>
          <a:prstGeom prst="rect">
            <a:avLst/>
          </a:prstGeom>
          <a:noFill/>
          <a:ln w="38100" algn="ctr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38" name="Text Box 24"/>
          <p:cNvSpPr txBox="1">
            <a:spLocks noChangeArrowheads="1"/>
          </p:cNvSpPr>
          <p:nvPr/>
        </p:nvSpPr>
        <p:spPr bwMode="auto">
          <a:xfrm>
            <a:off x="4821238" y="3465513"/>
            <a:ext cx="4060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endParaRPr lang="en-US"/>
          </a:p>
        </p:txBody>
      </p:sp>
      <p:sp>
        <p:nvSpPr>
          <p:cNvPr id="244761" name="Text Box 25"/>
          <p:cNvSpPr txBox="1">
            <a:spLocks noChangeArrowheads="1"/>
          </p:cNvSpPr>
          <p:nvPr/>
        </p:nvSpPr>
        <p:spPr bwMode="auto">
          <a:xfrm>
            <a:off x="4587875" y="5453063"/>
            <a:ext cx="440213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just"/>
            <a:r>
              <a:rPr lang="en-US" sz="2800"/>
              <a:t>This equation shows that v is inversely proportional to n</a:t>
            </a:r>
          </a:p>
        </p:txBody>
      </p:sp>
      <p:sp>
        <p:nvSpPr>
          <p:cNvPr id="34840" name="Text Box 26"/>
          <p:cNvSpPr txBox="1">
            <a:spLocks noChangeArrowheads="1"/>
          </p:cNvSpPr>
          <p:nvPr/>
        </p:nvSpPr>
        <p:spPr bwMode="auto">
          <a:xfrm>
            <a:off x="400050" y="2195513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chemeClr val="accent1"/>
                </a:solidFill>
              </a:rPr>
              <a:t>n</a:t>
            </a:r>
            <a:r>
              <a:rPr lang="en-US" sz="2400" b="1" baseline="-25000">
                <a:solidFill>
                  <a:schemeClr val="accent1"/>
                </a:solidFill>
              </a:rPr>
              <a:t>3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34841" name="Text Box 27"/>
          <p:cNvSpPr txBox="1">
            <a:spLocks noChangeArrowheads="1"/>
          </p:cNvSpPr>
          <p:nvPr/>
        </p:nvSpPr>
        <p:spPr bwMode="auto">
          <a:xfrm>
            <a:off x="654050" y="2582863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chemeClr val="accent1"/>
                </a:solidFill>
              </a:rPr>
              <a:t>n</a:t>
            </a:r>
            <a:r>
              <a:rPr lang="en-US" sz="2400" b="1" baseline="-25000">
                <a:solidFill>
                  <a:schemeClr val="accent1"/>
                </a:solidFill>
              </a:rPr>
              <a:t>2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34842" name="Text Box 28"/>
          <p:cNvSpPr txBox="1">
            <a:spLocks noChangeArrowheads="1"/>
          </p:cNvSpPr>
          <p:nvPr/>
        </p:nvSpPr>
        <p:spPr bwMode="auto">
          <a:xfrm>
            <a:off x="1198563" y="3278188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chemeClr val="accent1"/>
                </a:solidFill>
              </a:rPr>
              <a:t>n</a:t>
            </a:r>
            <a:r>
              <a:rPr lang="en-US" sz="2400" b="1" baseline="-25000">
                <a:solidFill>
                  <a:schemeClr val="accent1"/>
                </a:solidFill>
              </a:rPr>
              <a:t>1</a:t>
            </a:r>
            <a:endParaRPr lang="en-US" sz="2400" b="1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2600" y="5029200"/>
            <a:ext cx="2336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v = Ze</a:t>
            </a:r>
            <a:r>
              <a:rPr lang="en-US" sz="2800" b="1" baseline="30000" dirty="0" smtClean="0">
                <a:solidFill>
                  <a:srgbClr val="FFFF00"/>
                </a:solidFill>
              </a:rPr>
              <a:t>2</a:t>
            </a:r>
            <a:r>
              <a:rPr lang="en-US" sz="2800" b="1" dirty="0" smtClean="0">
                <a:solidFill>
                  <a:srgbClr val="FFFF00"/>
                </a:solidFill>
              </a:rPr>
              <a:t> / 2</a:t>
            </a:r>
            <a:r>
              <a:rPr lang="el-GR" sz="2800" b="1" dirty="0" smtClean="0">
                <a:solidFill>
                  <a:srgbClr val="FFFF00"/>
                </a:solidFill>
              </a:rPr>
              <a:t>ε</a:t>
            </a:r>
            <a:r>
              <a:rPr lang="en-US" sz="2800" b="1" baseline="-25000" dirty="0" smtClean="0">
                <a:solidFill>
                  <a:srgbClr val="FFFF00"/>
                </a:solidFill>
              </a:rPr>
              <a:t>0</a:t>
            </a:r>
            <a:r>
              <a:rPr lang="en-US" sz="2800" b="1" dirty="0" smtClean="0">
                <a:solidFill>
                  <a:srgbClr val="FFFF00"/>
                </a:solidFill>
              </a:rPr>
              <a:t>nh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861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4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1" presetID="22" presetClass="entr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24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8" grpId="0"/>
      <p:bldP spid="244749" grpId="0" animBg="1"/>
      <p:bldP spid="244755" grpId="0" animBg="1"/>
      <p:bldP spid="244756" grpId="0" animBg="1"/>
      <p:bldP spid="244758" grpId="0" animBg="1"/>
      <p:bldP spid="2447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31" name="Picture 5" descr="MISC (288)"/>
          <p:cNvPicPr>
            <a:picLocks noChangeAspect="1" noChangeArrowheads="1"/>
          </p:cNvPicPr>
          <p:nvPr/>
        </p:nvPicPr>
        <p:blipFill>
          <a:blip r:embed="rId4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033" name="WordArt 6"/>
          <p:cNvSpPr>
            <a:spLocks noChangeArrowheads="1" noChangeShapeType="1" noTextEdit="1"/>
          </p:cNvSpPr>
          <p:nvPr/>
        </p:nvSpPr>
        <p:spPr bwMode="auto">
          <a:xfrm>
            <a:off x="1547813" y="28575"/>
            <a:ext cx="6264275" cy="434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7600"/>
                    </a:gs>
                    <a:gs pos="50000">
                      <a:srgbClr val="00FF00"/>
                    </a:gs>
                    <a:gs pos="100000">
                      <a:srgbClr val="007600"/>
                    </a:gs>
                  </a:gsLst>
                  <a:lin ang="5400000" scaled="1"/>
                </a:gradFill>
                <a:latin typeface="Arial Black"/>
              </a:rPr>
              <a:t>CALCULATION OF  ENERGY</a:t>
            </a:r>
          </a:p>
        </p:txBody>
      </p:sp>
      <p:sp>
        <p:nvSpPr>
          <p:cNvPr id="1034" name="Line 7"/>
          <p:cNvSpPr>
            <a:spLocks noChangeShapeType="1"/>
          </p:cNvSpPr>
          <p:nvPr/>
        </p:nvSpPr>
        <p:spPr bwMode="auto">
          <a:xfrm flipV="1">
            <a:off x="1550988" y="538163"/>
            <a:ext cx="6138862" cy="127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35" name="Picture 8" descr="planet"/>
          <p:cNvPicPr>
            <a:picLocks noChangeAspect="1" noChangeArrowheads="1"/>
          </p:cNvPicPr>
          <p:nvPr/>
        </p:nvPicPr>
        <p:blipFill>
          <a:blip r:embed="rId5">
            <a:lum bright="12000" contrast="18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520825"/>
            <a:ext cx="4246563" cy="3995738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9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37" name="Picture 10" descr="http://web.jjay.cuny.edu/~acarpi/NSC/images/hydrogen.gif"/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3086100"/>
            <a:ext cx="8096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6556" name="Picture 12" descr="Black_ball[1]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2914650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7"/>
          <p:cNvSpPr txBox="1">
            <a:spLocks noChangeArrowheads="1"/>
          </p:cNvSpPr>
          <p:nvPr/>
        </p:nvSpPr>
        <p:spPr bwMode="auto">
          <a:xfrm>
            <a:off x="6265863" y="3024188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en-US" sz="1600" b="1">
                <a:solidFill>
                  <a:srgbClr val="3333CC"/>
                </a:solidFill>
              </a:rPr>
              <a:t>Nucleus</a:t>
            </a:r>
          </a:p>
        </p:txBody>
      </p:sp>
      <p:sp>
        <p:nvSpPr>
          <p:cNvPr id="1040" name="Text Box 18"/>
          <p:cNvSpPr txBox="1">
            <a:spLocks noChangeArrowheads="1"/>
          </p:cNvSpPr>
          <p:nvPr/>
        </p:nvSpPr>
        <p:spPr bwMode="auto">
          <a:xfrm>
            <a:off x="7707313" y="2435225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en-US" sz="1600" b="1">
                <a:solidFill>
                  <a:srgbClr val="3333CC"/>
                </a:solidFill>
              </a:rPr>
              <a:t>Electron</a:t>
            </a:r>
          </a:p>
        </p:txBody>
      </p:sp>
      <p:sp>
        <p:nvSpPr>
          <p:cNvPr id="1041" name="Text Box 19"/>
          <p:cNvSpPr txBox="1">
            <a:spLocks noChangeArrowheads="1"/>
          </p:cNvSpPr>
          <p:nvPr/>
        </p:nvSpPr>
        <p:spPr bwMode="auto">
          <a:xfrm>
            <a:off x="6665913" y="32908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1042" name="Text Box 20"/>
          <p:cNvSpPr txBox="1">
            <a:spLocks noChangeArrowheads="1"/>
          </p:cNvSpPr>
          <p:nvPr/>
        </p:nvSpPr>
        <p:spPr bwMode="auto">
          <a:xfrm>
            <a:off x="8224838" y="268287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36565" name="Line 21"/>
          <p:cNvSpPr>
            <a:spLocks noChangeShapeType="1"/>
          </p:cNvSpPr>
          <p:nvPr/>
        </p:nvSpPr>
        <p:spPr bwMode="auto">
          <a:xfrm flipV="1">
            <a:off x="6994525" y="3206750"/>
            <a:ext cx="677863" cy="2492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6566" name="Line 22"/>
          <p:cNvSpPr>
            <a:spLocks noChangeShapeType="1"/>
          </p:cNvSpPr>
          <p:nvPr/>
        </p:nvSpPr>
        <p:spPr bwMode="auto">
          <a:xfrm flipH="1">
            <a:off x="7737475" y="2965450"/>
            <a:ext cx="595313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45" name="Text Box 23"/>
          <p:cNvSpPr txBox="1">
            <a:spLocks noChangeArrowheads="1"/>
          </p:cNvSpPr>
          <p:nvPr/>
        </p:nvSpPr>
        <p:spPr bwMode="auto">
          <a:xfrm>
            <a:off x="7669213" y="313055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36568" name="Text Box 24"/>
          <p:cNvSpPr txBox="1">
            <a:spLocks noChangeArrowheads="1"/>
          </p:cNvSpPr>
          <p:nvPr/>
        </p:nvSpPr>
        <p:spPr bwMode="auto">
          <a:xfrm>
            <a:off x="258763" y="838200"/>
            <a:ext cx="87058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800"/>
              <a:t>              The energy is partly potential and partly    	 	    kinetic</a:t>
            </a:r>
          </a:p>
          <a:p>
            <a:r>
              <a:rPr lang="en-US" sz="2800"/>
              <a:t>The potential energy of                                                 electron = </a:t>
            </a:r>
          </a:p>
        </p:txBody>
      </p:sp>
      <p:graphicFrame>
        <p:nvGraphicFramePr>
          <p:cNvPr id="236569" name="Object 25"/>
          <p:cNvGraphicFramePr>
            <a:graphicFrameLocks noGrp="1" noChangeAspect="1"/>
          </p:cNvGraphicFramePr>
          <p:nvPr>
            <p:ph sz="half" idx="1"/>
          </p:nvPr>
        </p:nvGraphicFramePr>
        <p:xfrm>
          <a:off x="2044700" y="2462213"/>
          <a:ext cx="23590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0" imgW="711000" imgH="469800" progId="Equation.3">
                  <p:embed/>
                </p:oleObj>
              </mc:Choice>
              <mc:Fallback>
                <p:oleObj name="Equation" r:id="rId10" imgW="7110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78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462213"/>
                        <a:ext cx="23590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B2B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71" name="Object 27"/>
          <p:cNvGraphicFramePr>
            <a:graphicFrameLocks noGrp="1" noChangeAspect="1"/>
          </p:cNvGraphicFramePr>
          <p:nvPr>
            <p:ph sz="half" idx="2"/>
          </p:nvPr>
        </p:nvGraphicFramePr>
        <p:xfrm>
          <a:off x="763588" y="3740150"/>
          <a:ext cx="348932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12" imgW="1054080" imgH="457200" progId="Equation.3">
                  <p:embed/>
                </p:oleObj>
              </mc:Choice>
              <mc:Fallback>
                <p:oleObj name="Equation" r:id="rId12" imgW="1054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3740150"/>
                        <a:ext cx="3489325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B2B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74" name="Text Box 30"/>
          <p:cNvSpPr txBox="1">
            <a:spLocks noChangeArrowheads="1"/>
          </p:cNvSpPr>
          <p:nvPr/>
        </p:nvSpPr>
        <p:spPr bwMode="auto">
          <a:xfrm>
            <a:off x="220663" y="5013325"/>
            <a:ext cx="8693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800"/>
              <a:t>And kinetic energy of                                            electron</a:t>
            </a:r>
          </a:p>
        </p:txBody>
      </p:sp>
      <p:graphicFrame>
        <p:nvGraphicFramePr>
          <p:cNvPr id="236575" name="Object 31"/>
          <p:cNvGraphicFramePr>
            <a:graphicFrameLocks noChangeAspect="1"/>
          </p:cNvGraphicFramePr>
          <p:nvPr/>
        </p:nvGraphicFramePr>
        <p:xfrm>
          <a:off x="1808163" y="5613400"/>
          <a:ext cx="7104062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4" imgW="2158920" imgH="482400" progId="Equation.3">
                  <p:embed/>
                </p:oleObj>
              </mc:Choice>
              <mc:Fallback>
                <p:oleObj name="Equation" r:id="rId14" imgW="2158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613400"/>
                        <a:ext cx="7104062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B2B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34"/>
          <p:cNvSpPr txBox="1">
            <a:spLocks noChangeArrowheads="1"/>
          </p:cNvSpPr>
          <p:nvPr/>
        </p:nvSpPr>
        <p:spPr bwMode="auto">
          <a:xfrm>
            <a:off x="5830888" y="2565400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FF00"/>
                </a:solidFill>
              </a:rPr>
              <a:t>n</a:t>
            </a:r>
            <a:r>
              <a:rPr lang="en-US" sz="2400" b="1" baseline="-25000">
                <a:solidFill>
                  <a:srgbClr val="FFFF00"/>
                </a:solidFill>
              </a:rPr>
              <a:t>1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1049" name="Text Box 36"/>
          <p:cNvSpPr txBox="1">
            <a:spLocks noChangeArrowheads="1"/>
          </p:cNvSpPr>
          <p:nvPr/>
        </p:nvSpPr>
        <p:spPr bwMode="auto">
          <a:xfrm>
            <a:off x="5329238" y="1968500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FF00"/>
                </a:solidFill>
              </a:rPr>
              <a:t>n</a:t>
            </a:r>
            <a:r>
              <a:rPr lang="en-US" sz="2400" b="1" baseline="-25000">
                <a:solidFill>
                  <a:srgbClr val="FFFF00"/>
                </a:solidFill>
              </a:rPr>
              <a:t>2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1050" name="Text Box 37"/>
          <p:cNvSpPr txBox="1">
            <a:spLocks noChangeArrowheads="1"/>
          </p:cNvSpPr>
          <p:nvPr/>
        </p:nvSpPr>
        <p:spPr bwMode="auto">
          <a:xfrm>
            <a:off x="4914900" y="1612900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FF00"/>
                </a:solidFill>
              </a:rPr>
              <a:t>n</a:t>
            </a:r>
            <a:r>
              <a:rPr lang="en-US" sz="2400" b="1" baseline="-25000">
                <a:solidFill>
                  <a:srgbClr val="FFFF00"/>
                </a:solidFill>
              </a:rPr>
              <a:t>3</a:t>
            </a:r>
            <a:endParaRPr lang="en-US" sz="2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16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3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3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3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65" grpId="0" animBg="1"/>
      <p:bldP spid="236566" grpId="0" animBg="1"/>
      <p:bldP spid="236568" grpId="0"/>
      <p:bldP spid="2365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4" name="Rectangle 3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55" name="Picture 5" descr="MISC (288)"/>
          <p:cNvPicPr>
            <a:picLocks noChangeAspect="1" noChangeArrowheads="1"/>
          </p:cNvPicPr>
          <p:nvPr/>
        </p:nvPicPr>
        <p:blipFill>
          <a:blip r:embed="rId4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57" name="WordArt 6"/>
          <p:cNvSpPr>
            <a:spLocks noChangeArrowheads="1" noChangeShapeType="1" noTextEdit="1"/>
          </p:cNvSpPr>
          <p:nvPr/>
        </p:nvSpPr>
        <p:spPr bwMode="auto">
          <a:xfrm>
            <a:off x="1547813" y="28575"/>
            <a:ext cx="6264275" cy="434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7600"/>
                    </a:gs>
                    <a:gs pos="50000">
                      <a:srgbClr val="00FF00"/>
                    </a:gs>
                    <a:gs pos="100000">
                      <a:srgbClr val="007600"/>
                    </a:gs>
                  </a:gsLst>
                  <a:lin ang="5400000" scaled="1"/>
                </a:gradFill>
                <a:latin typeface="Arial Black"/>
              </a:rPr>
              <a:t>CALCULATION OF  ENERGY</a:t>
            </a:r>
          </a:p>
        </p:txBody>
      </p:sp>
      <p:sp>
        <p:nvSpPr>
          <p:cNvPr id="2058" name="Line 7"/>
          <p:cNvSpPr>
            <a:spLocks noChangeShapeType="1"/>
          </p:cNvSpPr>
          <p:nvPr/>
        </p:nvSpPr>
        <p:spPr bwMode="auto">
          <a:xfrm flipV="1">
            <a:off x="1550988" y="538163"/>
            <a:ext cx="6138862" cy="127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59" name="Picture 8" descr="planet"/>
          <p:cNvPicPr>
            <a:picLocks noChangeAspect="1" noChangeArrowheads="1"/>
          </p:cNvPicPr>
          <p:nvPr/>
        </p:nvPicPr>
        <p:blipFill>
          <a:blip r:embed="rId5">
            <a:lum bright="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482725"/>
            <a:ext cx="4246563" cy="3995738"/>
          </a:xfrm>
          <a:prstGeom prst="rect">
            <a:avLst/>
          </a:prstGeom>
          <a:solidFill>
            <a:srgbClr val="CC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61" name="Picture 10" descr="http://web.jjay.cuny.edu/~acarpi/NSC/images/hydrogen.gif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3086100"/>
            <a:ext cx="8096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675" name="Picture 11" descr="Black_ball[1]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2914650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3" name="Text Box 12"/>
          <p:cNvSpPr txBox="1">
            <a:spLocks noChangeArrowheads="1"/>
          </p:cNvSpPr>
          <p:nvPr/>
        </p:nvSpPr>
        <p:spPr bwMode="auto">
          <a:xfrm>
            <a:off x="6265863" y="3024188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en-US" sz="1600" b="1">
                <a:solidFill>
                  <a:srgbClr val="3333CC"/>
                </a:solidFill>
              </a:rPr>
              <a:t>Nucleus</a:t>
            </a:r>
          </a:p>
        </p:txBody>
      </p:sp>
      <p:sp>
        <p:nvSpPr>
          <p:cNvPr id="2064" name="Text Box 13"/>
          <p:cNvSpPr txBox="1">
            <a:spLocks noChangeArrowheads="1"/>
          </p:cNvSpPr>
          <p:nvPr/>
        </p:nvSpPr>
        <p:spPr bwMode="auto">
          <a:xfrm>
            <a:off x="7707313" y="2435225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en-US" sz="1600" b="1">
                <a:solidFill>
                  <a:srgbClr val="3333CC"/>
                </a:solidFill>
              </a:rPr>
              <a:t>Electron</a:t>
            </a:r>
          </a:p>
        </p:txBody>
      </p:sp>
      <p:sp>
        <p:nvSpPr>
          <p:cNvPr id="2065" name="Text Box 14"/>
          <p:cNvSpPr txBox="1">
            <a:spLocks noChangeArrowheads="1"/>
          </p:cNvSpPr>
          <p:nvPr/>
        </p:nvSpPr>
        <p:spPr bwMode="auto">
          <a:xfrm>
            <a:off x="6665913" y="32908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066" name="Text Box 15"/>
          <p:cNvSpPr txBox="1">
            <a:spLocks noChangeArrowheads="1"/>
          </p:cNvSpPr>
          <p:nvPr/>
        </p:nvSpPr>
        <p:spPr bwMode="auto">
          <a:xfrm>
            <a:off x="8224838" y="268287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41680" name="Line 16"/>
          <p:cNvSpPr>
            <a:spLocks noChangeShapeType="1"/>
          </p:cNvSpPr>
          <p:nvPr/>
        </p:nvSpPr>
        <p:spPr bwMode="auto">
          <a:xfrm flipV="1">
            <a:off x="6994525" y="3206750"/>
            <a:ext cx="677863" cy="2492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1681" name="Line 17"/>
          <p:cNvSpPr>
            <a:spLocks noChangeShapeType="1"/>
          </p:cNvSpPr>
          <p:nvPr/>
        </p:nvSpPr>
        <p:spPr bwMode="auto">
          <a:xfrm flipH="1">
            <a:off x="7737475" y="2965450"/>
            <a:ext cx="595313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69" name="Text Box 18"/>
          <p:cNvSpPr txBox="1">
            <a:spLocks noChangeArrowheads="1"/>
          </p:cNvSpPr>
          <p:nvPr/>
        </p:nvSpPr>
        <p:spPr bwMode="auto">
          <a:xfrm>
            <a:off x="7669213" y="313055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41683" name="Text Box 19"/>
          <p:cNvSpPr txBox="1">
            <a:spLocks noChangeArrowheads="1"/>
          </p:cNvSpPr>
          <p:nvPr/>
        </p:nvSpPr>
        <p:spPr bwMode="auto">
          <a:xfrm>
            <a:off x="1533525" y="809625"/>
            <a:ext cx="5092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800"/>
              <a:t>Total energy   E = P.E  +  K.E</a:t>
            </a:r>
          </a:p>
        </p:txBody>
      </p:sp>
      <p:graphicFrame>
        <p:nvGraphicFramePr>
          <p:cNvPr id="241690" name="Object 26"/>
          <p:cNvGraphicFramePr>
            <a:graphicFrameLocks noGrp="1" noChangeAspect="1"/>
          </p:cNvGraphicFramePr>
          <p:nvPr>
            <p:ph/>
          </p:nvPr>
        </p:nvGraphicFramePr>
        <p:xfrm>
          <a:off x="77788" y="1681163"/>
          <a:ext cx="44926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9" imgW="1917360" imgH="457200" progId="Equation.3">
                  <p:embed/>
                </p:oleObj>
              </mc:Choice>
              <mc:Fallback>
                <p:oleObj name="Equation" r:id="rId9" imgW="1917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1681163"/>
                        <a:ext cx="449262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B2B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92" name="Text Box 28"/>
          <p:cNvSpPr txBox="1">
            <a:spLocks noChangeArrowheads="1"/>
          </p:cNvSpPr>
          <p:nvPr/>
        </p:nvSpPr>
        <p:spPr bwMode="auto">
          <a:xfrm>
            <a:off x="214313" y="2830513"/>
            <a:ext cx="4392612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66FF33"/>
                </a:solidFill>
              </a:rPr>
              <a:t>			        …….(7)                                                                                                </a:t>
            </a:r>
            <a:r>
              <a:rPr lang="en-US" sz="2800" b="1"/>
              <a:t>Now from eqn (5) &amp; (7)</a:t>
            </a:r>
          </a:p>
        </p:txBody>
      </p:sp>
      <p:graphicFrame>
        <p:nvGraphicFramePr>
          <p:cNvPr id="241693" name="Object 29"/>
          <p:cNvGraphicFramePr>
            <a:graphicFrameLocks noChangeAspect="1"/>
          </p:cNvGraphicFramePr>
          <p:nvPr/>
        </p:nvGraphicFramePr>
        <p:xfrm>
          <a:off x="266700" y="3614738"/>
          <a:ext cx="3463925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1" imgW="965160" imgH="469800" progId="Equation.3">
                  <p:embed/>
                </p:oleObj>
              </mc:Choice>
              <mc:Fallback>
                <p:oleObj name="Equation" r:id="rId11" imgW="965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614738"/>
                        <a:ext cx="3463925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2B2B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96" name="Text Box 32"/>
          <p:cNvSpPr txBox="1">
            <a:spLocks noChangeArrowheads="1"/>
          </p:cNvSpPr>
          <p:nvPr/>
        </p:nvSpPr>
        <p:spPr bwMode="auto">
          <a:xfrm>
            <a:off x="104775" y="4829175"/>
            <a:ext cx="45243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800"/>
              <a:t>When an electron jumps                        from energy level n</a:t>
            </a:r>
            <a:r>
              <a:rPr lang="en-US" sz="2800" baseline="-25000"/>
              <a:t>2</a:t>
            </a:r>
            <a:r>
              <a:rPr lang="en-US" sz="2800"/>
              <a:t> to                         energy level n</a:t>
            </a:r>
            <a:r>
              <a:rPr lang="en-US" sz="2800" baseline="-25000"/>
              <a:t>1</a:t>
            </a:r>
            <a:endParaRPr lang="en-US" sz="2800"/>
          </a:p>
        </p:txBody>
      </p:sp>
      <p:graphicFrame>
        <p:nvGraphicFramePr>
          <p:cNvPr id="241697" name="Object 33"/>
          <p:cNvGraphicFramePr>
            <a:graphicFrameLocks noChangeAspect="1"/>
          </p:cNvGraphicFramePr>
          <p:nvPr/>
        </p:nvGraphicFramePr>
        <p:xfrm>
          <a:off x="3883025" y="5584825"/>
          <a:ext cx="48371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3" imgW="1384200" imgH="482400" progId="Equation.3">
                  <p:embed/>
                </p:oleObj>
              </mc:Choice>
              <mc:Fallback>
                <p:oleObj name="Equation" r:id="rId13" imgW="1384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5584825"/>
                        <a:ext cx="4837113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700" name="Rectangle 36"/>
          <p:cNvSpPr>
            <a:spLocks noChangeArrowheads="1"/>
          </p:cNvSpPr>
          <p:nvPr/>
        </p:nvSpPr>
        <p:spPr bwMode="auto">
          <a:xfrm>
            <a:off x="3840163" y="5556250"/>
            <a:ext cx="4922837" cy="12382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701" name="Rectangle 37"/>
          <p:cNvSpPr>
            <a:spLocks noChangeArrowheads="1"/>
          </p:cNvSpPr>
          <p:nvPr/>
        </p:nvSpPr>
        <p:spPr bwMode="auto">
          <a:xfrm>
            <a:off x="211138" y="3632200"/>
            <a:ext cx="3549650" cy="11953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75" name="Text Box 38"/>
          <p:cNvSpPr txBox="1">
            <a:spLocks noChangeArrowheads="1"/>
          </p:cNvSpPr>
          <p:nvPr/>
        </p:nvSpPr>
        <p:spPr bwMode="auto">
          <a:xfrm>
            <a:off x="5830888" y="2565400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FF00"/>
                </a:solidFill>
              </a:rPr>
              <a:t>n</a:t>
            </a:r>
            <a:r>
              <a:rPr lang="en-US" sz="2400" b="1" baseline="-25000">
                <a:solidFill>
                  <a:srgbClr val="FFFF00"/>
                </a:solidFill>
              </a:rPr>
              <a:t>1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2076" name="Text Box 39"/>
          <p:cNvSpPr txBox="1">
            <a:spLocks noChangeArrowheads="1"/>
          </p:cNvSpPr>
          <p:nvPr/>
        </p:nvSpPr>
        <p:spPr bwMode="auto">
          <a:xfrm>
            <a:off x="5329238" y="1968500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FF00"/>
                </a:solidFill>
              </a:rPr>
              <a:t>n</a:t>
            </a:r>
            <a:r>
              <a:rPr lang="en-US" sz="2400" b="1" baseline="-25000">
                <a:solidFill>
                  <a:srgbClr val="FFFF00"/>
                </a:solidFill>
              </a:rPr>
              <a:t>2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2077" name="Text Box 40"/>
          <p:cNvSpPr txBox="1">
            <a:spLocks noChangeArrowheads="1"/>
          </p:cNvSpPr>
          <p:nvPr/>
        </p:nvSpPr>
        <p:spPr bwMode="auto">
          <a:xfrm>
            <a:off x="4914900" y="1612900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FF00"/>
                </a:solidFill>
              </a:rPr>
              <a:t>n</a:t>
            </a:r>
            <a:r>
              <a:rPr lang="en-US" sz="2400" b="1" baseline="-25000">
                <a:solidFill>
                  <a:srgbClr val="FFFF00"/>
                </a:solidFill>
              </a:rPr>
              <a:t>3</a:t>
            </a:r>
            <a:endParaRPr lang="en-US" sz="2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23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24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4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4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17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4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1000" fill="hold"/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1000" fill="hold"/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1000" fill="hold"/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2417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4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1000" fill="hold"/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1000" fill="hold"/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1000" fill="hold"/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0" grpId="0" animBg="1"/>
      <p:bldP spid="241681" grpId="0" animBg="1"/>
      <p:bldP spid="241683" grpId="0"/>
      <p:bldP spid="241692" grpId="0"/>
      <p:bldP spid="241696" grpId="0"/>
      <p:bldP spid="241700" grpId="0" animBg="1"/>
      <p:bldP spid="241700" grpId="1" animBg="1"/>
      <p:bldP spid="241701" grpId="0" animBg="1"/>
      <p:bldP spid="24170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9" name="Rectangle 3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080" name="Picture 5" descr="MISC (288)"/>
          <p:cNvPicPr>
            <a:picLocks noChangeAspect="1" noChangeArrowheads="1"/>
          </p:cNvPicPr>
          <p:nvPr/>
        </p:nvPicPr>
        <p:blipFill>
          <a:blip r:embed="rId4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082" name="WordArt 6"/>
          <p:cNvSpPr>
            <a:spLocks noChangeArrowheads="1" noChangeShapeType="1" noTextEdit="1"/>
          </p:cNvSpPr>
          <p:nvPr/>
        </p:nvSpPr>
        <p:spPr bwMode="auto">
          <a:xfrm>
            <a:off x="1547813" y="28575"/>
            <a:ext cx="6264275" cy="434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7600"/>
                    </a:gs>
                    <a:gs pos="50000">
                      <a:srgbClr val="00FF00"/>
                    </a:gs>
                    <a:gs pos="100000">
                      <a:srgbClr val="007600"/>
                    </a:gs>
                  </a:gsLst>
                  <a:lin ang="5400000" scaled="1"/>
                </a:gradFill>
                <a:latin typeface="Arial Black"/>
              </a:rPr>
              <a:t>CALCULATION OF  FREQUENCY</a:t>
            </a:r>
          </a:p>
        </p:txBody>
      </p:sp>
      <p:sp>
        <p:nvSpPr>
          <p:cNvPr id="3083" name="Line 7"/>
          <p:cNvSpPr>
            <a:spLocks noChangeShapeType="1"/>
          </p:cNvSpPr>
          <p:nvPr/>
        </p:nvSpPr>
        <p:spPr bwMode="auto">
          <a:xfrm flipV="1">
            <a:off x="1550988" y="538163"/>
            <a:ext cx="6138862" cy="127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84" name="Picture 8" descr="planet"/>
          <p:cNvPicPr>
            <a:picLocks noChangeAspect="1" noChangeArrowheads="1"/>
          </p:cNvPicPr>
          <p:nvPr/>
        </p:nvPicPr>
        <p:blipFill>
          <a:blip r:embed="rId5">
            <a:lum bright="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482725"/>
            <a:ext cx="4246563" cy="3995738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5" name="Rectangle 9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086" name="Picture 10" descr="http://web.jjay.cuny.edu/~acarpi/NSC/images/hydrogen.gif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3086100"/>
            <a:ext cx="8096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8843" name="Picture 11" descr="Black_ball[1]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2914650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8" name="Text Box 12"/>
          <p:cNvSpPr txBox="1">
            <a:spLocks noChangeArrowheads="1"/>
          </p:cNvSpPr>
          <p:nvPr/>
        </p:nvSpPr>
        <p:spPr bwMode="auto">
          <a:xfrm>
            <a:off x="6321425" y="3024188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en-US" sz="1600" b="1">
                <a:solidFill>
                  <a:srgbClr val="3333CC"/>
                </a:solidFill>
              </a:rPr>
              <a:t>Nucleus</a:t>
            </a:r>
          </a:p>
        </p:txBody>
      </p:sp>
      <p:sp>
        <p:nvSpPr>
          <p:cNvPr id="3089" name="Text Box 13"/>
          <p:cNvSpPr txBox="1">
            <a:spLocks noChangeArrowheads="1"/>
          </p:cNvSpPr>
          <p:nvPr/>
        </p:nvSpPr>
        <p:spPr bwMode="auto">
          <a:xfrm>
            <a:off x="7707313" y="2435225"/>
            <a:ext cx="1069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ctr"/>
            <a:r>
              <a:rPr lang="en-US" sz="1600" b="1">
                <a:solidFill>
                  <a:srgbClr val="3333CC"/>
                </a:solidFill>
              </a:rPr>
              <a:t>Electron</a:t>
            </a:r>
          </a:p>
        </p:txBody>
      </p:sp>
      <p:sp>
        <p:nvSpPr>
          <p:cNvPr id="3090" name="Text Box 14"/>
          <p:cNvSpPr txBox="1">
            <a:spLocks noChangeArrowheads="1"/>
          </p:cNvSpPr>
          <p:nvPr/>
        </p:nvSpPr>
        <p:spPr bwMode="auto">
          <a:xfrm>
            <a:off x="6665913" y="3290888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3091" name="Text Box 15"/>
          <p:cNvSpPr txBox="1">
            <a:spLocks noChangeArrowheads="1"/>
          </p:cNvSpPr>
          <p:nvPr/>
        </p:nvSpPr>
        <p:spPr bwMode="auto">
          <a:xfrm>
            <a:off x="8224838" y="2682875"/>
            <a:ext cx="22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48848" name="Line 16"/>
          <p:cNvSpPr>
            <a:spLocks noChangeShapeType="1"/>
          </p:cNvSpPr>
          <p:nvPr/>
        </p:nvSpPr>
        <p:spPr bwMode="auto">
          <a:xfrm flipV="1">
            <a:off x="6994525" y="3206750"/>
            <a:ext cx="677863" cy="2492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8849" name="Line 17"/>
          <p:cNvSpPr>
            <a:spLocks noChangeShapeType="1"/>
          </p:cNvSpPr>
          <p:nvPr/>
        </p:nvSpPr>
        <p:spPr bwMode="auto">
          <a:xfrm flipH="1">
            <a:off x="7737475" y="2965450"/>
            <a:ext cx="595313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94" name="Text Box 18"/>
          <p:cNvSpPr txBox="1">
            <a:spLocks noChangeArrowheads="1"/>
          </p:cNvSpPr>
          <p:nvPr/>
        </p:nvSpPr>
        <p:spPr bwMode="auto">
          <a:xfrm>
            <a:off x="7669213" y="3130550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248859" name="Text Box 27"/>
          <p:cNvSpPr txBox="1">
            <a:spLocks noChangeArrowheads="1"/>
          </p:cNvSpPr>
          <p:nvPr/>
        </p:nvSpPr>
        <p:spPr bwMode="auto">
          <a:xfrm>
            <a:off x="1193800" y="1184275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800" b="1" i="1">
                <a:solidFill>
                  <a:schemeClr val="hlink"/>
                </a:solidFill>
              </a:rPr>
              <a:t>W</a:t>
            </a:r>
            <a:r>
              <a:rPr lang="en-US" sz="2800" b="1" i="1" baseline="-25000">
                <a:solidFill>
                  <a:schemeClr val="hlink"/>
                </a:solidFill>
              </a:rPr>
              <a:t>n2</a:t>
            </a:r>
            <a:r>
              <a:rPr lang="en-US" sz="2800" b="1" i="1">
                <a:solidFill>
                  <a:schemeClr val="hlink"/>
                </a:solidFill>
              </a:rPr>
              <a:t> – W</a:t>
            </a:r>
            <a:r>
              <a:rPr lang="en-US" sz="2800" b="1" i="1" baseline="-25000">
                <a:solidFill>
                  <a:schemeClr val="hlink"/>
                </a:solidFill>
              </a:rPr>
              <a:t>n1</a:t>
            </a:r>
            <a:r>
              <a:rPr lang="en-US" sz="2800" b="1" i="1">
                <a:solidFill>
                  <a:schemeClr val="hlink"/>
                </a:solidFill>
              </a:rPr>
              <a:t> = E =  hv</a:t>
            </a:r>
          </a:p>
        </p:txBody>
      </p:sp>
      <p:sp>
        <p:nvSpPr>
          <p:cNvPr id="248860" name="Text Box 28"/>
          <p:cNvSpPr txBox="1">
            <a:spLocks noChangeArrowheads="1"/>
          </p:cNvSpPr>
          <p:nvPr/>
        </p:nvSpPr>
        <p:spPr bwMode="auto">
          <a:xfrm>
            <a:off x="1627188" y="738188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800"/>
              <a:t>Again we know</a:t>
            </a:r>
          </a:p>
        </p:txBody>
      </p:sp>
      <p:graphicFrame>
        <p:nvGraphicFramePr>
          <p:cNvPr id="248861" name="Object 29"/>
          <p:cNvGraphicFramePr>
            <a:graphicFrameLocks noGrp="1" noChangeAspect="1"/>
          </p:cNvGraphicFramePr>
          <p:nvPr>
            <p:ph sz="half" idx="1"/>
          </p:nvPr>
        </p:nvGraphicFramePr>
        <p:xfrm>
          <a:off x="241300" y="1763713"/>
          <a:ext cx="410845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9" imgW="1473120" imgH="482400" progId="Equation.3">
                  <p:embed/>
                </p:oleObj>
              </mc:Choice>
              <mc:Fallback>
                <p:oleObj name="Equation" r:id="rId9" imgW="1473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1763713"/>
                        <a:ext cx="4108450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72" name="Object 40"/>
          <p:cNvGraphicFramePr>
            <a:graphicFrameLocks noGrp="1" noChangeAspect="1"/>
          </p:cNvGraphicFramePr>
          <p:nvPr>
            <p:ph sz="half" idx="2"/>
          </p:nvPr>
        </p:nvGraphicFramePr>
        <p:xfrm>
          <a:off x="192088" y="3422650"/>
          <a:ext cx="4164012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11" imgW="1549080" imgH="482400" progId="Equation.3">
                  <p:embed/>
                </p:oleObj>
              </mc:Choice>
              <mc:Fallback>
                <p:oleObj name="Equation" r:id="rId11" imgW="1549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3422650"/>
                        <a:ext cx="4164012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75" name="Text Box 43"/>
          <p:cNvSpPr txBox="1">
            <a:spLocks noChangeArrowheads="1"/>
          </p:cNvSpPr>
          <p:nvPr/>
        </p:nvSpPr>
        <p:spPr bwMode="auto">
          <a:xfrm>
            <a:off x="241300" y="2941638"/>
            <a:ext cx="4619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800"/>
              <a:t>Since C= </a:t>
            </a:r>
            <a:r>
              <a:rPr lang="el-GR" sz="2800"/>
              <a:t>υλ</a:t>
            </a:r>
            <a:r>
              <a:rPr lang="en-US" sz="2800"/>
              <a:t>  &amp;  Z=1 for H</a:t>
            </a:r>
            <a:r>
              <a:rPr lang="en-US" sz="2800" baseline="-25000"/>
              <a:t>2</a:t>
            </a:r>
            <a:endParaRPr lang="el-GR" sz="2800"/>
          </a:p>
        </p:txBody>
      </p:sp>
      <p:graphicFrame>
        <p:nvGraphicFramePr>
          <p:cNvPr id="248876" name="Object 44"/>
          <p:cNvGraphicFramePr>
            <a:graphicFrameLocks noChangeAspect="1"/>
          </p:cNvGraphicFramePr>
          <p:nvPr/>
        </p:nvGraphicFramePr>
        <p:xfrm>
          <a:off x="185738" y="4651375"/>
          <a:ext cx="42195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3" imgW="1434960" imgH="482400" progId="Equation.3">
                  <p:embed/>
                </p:oleObj>
              </mc:Choice>
              <mc:Fallback>
                <p:oleObj name="Equation" r:id="rId13" imgW="1434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4651375"/>
                        <a:ext cx="42195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79" name="Object 47"/>
          <p:cNvGraphicFramePr>
            <a:graphicFrameLocks noChangeAspect="1"/>
          </p:cNvGraphicFramePr>
          <p:nvPr/>
        </p:nvGraphicFramePr>
        <p:xfrm>
          <a:off x="241300" y="5789613"/>
          <a:ext cx="42830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5" imgW="1193760" imgH="482400" progId="Equation.3">
                  <p:embed/>
                </p:oleObj>
              </mc:Choice>
              <mc:Fallback>
                <p:oleObj name="Equation" r:id="rId15" imgW="1193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5789613"/>
                        <a:ext cx="42830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82" name="Text Box 50"/>
          <p:cNvSpPr txBox="1">
            <a:spLocks noChangeArrowheads="1"/>
          </p:cNvSpPr>
          <p:nvPr/>
        </p:nvSpPr>
        <p:spPr bwMode="auto">
          <a:xfrm>
            <a:off x="4702175" y="5776913"/>
            <a:ext cx="4441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/>
              <a:t>Where </a:t>
            </a:r>
            <a:r>
              <a:rPr lang="el-GR" sz="2400">
                <a:solidFill>
                  <a:schemeClr val="hlink"/>
                </a:solidFill>
              </a:rPr>
              <a:t>υ</a:t>
            </a:r>
            <a:r>
              <a:rPr lang="en-US" sz="2400">
                <a:solidFill>
                  <a:schemeClr val="hlink"/>
                </a:solidFill>
              </a:rPr>
              <a:t> = 1/</a:t>
            </a:r>
            <a:r>
              <a:rPr lang="el-GR" sz="2400">
                <a:solidFill>
                  <a:schemeClr val="hlink"/>
                </a:solidFill>
              </a:rPr>
              <a:t>λ</a:t>
            </a:r>
            <a:r>
              <a:rPr lang="en-US" sz="2400"/>
              <a:t> = Wave number     	 </a:t>
            </a:r>
            <a:r>
              <a:rPr lang="en-US" sz="2400">
                <a:solidFill>
                  <a:schemeClr val="hlink"/>
                </a:solidFill>
              </a:rPr>
              <a:t>R=</a:t>
            </a:r>
            <a:r>
              <a:rPr lang="en-US" sz="2400"/>
              <a:t> Rydberg constant</a:t>
            </a:r>
            <a:endParaRPr lang="el-GR" sz="2400"/>
          </a:p>
        </p:txBody>
      </p:sp>
      <p:sp>
        <p:nvSpPr>
          <p:cNvPr id="248883" name="Line 51"/>
          <p:cNvSpPr>
            <a:spLocks noChangeShapeType="1"/>
          </p:cNvSpPr>
          <p:nvPr/>
        </p:nvSpPr>
        <p:spPr bwMode="auto">
          <a:xfrm>
            <a:off x="5759450" y="5902325"/>
            <a:ext cx="201613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8884" name="Line 52"/>
          <p:cNvSpPr>
            <a:spLocks noChangeShapeType="1"/>
          </p:cNvSpPr>
          <p:nvPr/>
        </p:nvSpPr>
        <p:spPr bwMode="auto">
          <a:xfrm>
            <a:off x="976313" y="6151563"/>
            <a:ext cx="225425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8885" name="Rectangle 53"/>
          <p:cNvSpPr>
            <a:spLocks noChangeArrowheads="1"/>
          </p:cNvSpPr>
          <p:nvPr/>
        </p:nvSpPr>
        <p:spPr bwMode="auto">
          <a:xfrm>
            <a:off x="242888" y="5751513"/>
            <a:ext cx="4152900" cy="10810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02" name="Text Box 54"/>
          <p:cNvSpPr txBox="1">
            <a:spLocks noChangeArrowheads="1"/>
          </p:cNvSpPr>
          <p:nvPr/>
        </p:nvSpPr>
        <p:spPr bwMode="auto">
          <a:xfrm>
            <a:off x="4914900" y="1612900"/>
            <a:ext cx="534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FF00"/>
                </a:solidFill>
              </a:rPr>
              <a:t>n</a:t>
            </a:r>
            <a:r>
              <a:rPr lang="en-US" sz="2400" b="1" baseline="-25000">
                <a:solidFill>
                  <a:srgbClr val="FFFF00"/>
                </a:solidFill>
              </a:rPr>
              <a:t>3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3103" name="Text Box 55"/>
          <p:cNvSpPr txBox="1">
            <a:spLocks noChangeArrowheads="1"/>
          </p:cNvSpPr>
          <p:nvPr/>
        </p:nvSpPr>
        <p:spPr bwMode="auto">
          <a:xfrm>
            <a:off x="5329238" y="1968500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FF00"/>
                </a:solidFill>
              </a:rPr>
              <a:t>n</a:t>
            </a:r>
            <a:r>
              <a:rPr lang="en-US" sz="2400" b="1" baseline="-25000">
                <a:solidFill>
                  <a:srgbClr val="FFFF00"/>
                </a:solidFill>
              </a:rPr>
              <a:t>2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3104" name="Text Box 56"/>
          <p:cNvSpPr txBox="1">
            <a:spLocks noChangeArrowheads="1"/>
          </p:cNvSpPr>
          <p:nvPr/>
        </p:nvSpPr>
        <p:spPr bwMode="auto">
          <a:xfrm>
            <a:off x="5830888" y="2565400"/>
            <a:ext cx="53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2400" b="1">
                <a:solidFill>
                  <a:srgbClr val="FFFF00"/>
                </a:solidFill>
              </a:rPr>
              <a:t>n</a:t>
            </a:r>
            <a:r>
              <a:rPr lang="en-US" sz="2400" b="1" baseline="-25000">
                <a:solidFill>
                  <a:srgbClr val="FFFF00"/>
                </a:solidFill>
              </a:rPr>
              <a:t>1</a:t>
            </a:r>
            <a:endParaRPr lang="en-US" sz="2400" b="1">
              <a:solidFill>
                <a:srgbClr val="FFFF00"/>
              </a:solidFill>
            </a:endParaRPr>
          </a:p>
        </p:txBody>
      </p:sp>
      <p:sp>
        <p:nvSpPr>
          <p:cNvPr id="248889" name="Rectangle 57"/>
          <p:cNvSpPr>
            <a:spLocks noChangeArrowheads="1"/>
          </p:cNvSpPr>
          <p:nvPr/>
        </p:nvSpPr>
        <p:spPr bwMode="auto">
          <a:xfrm>
            <a:off x="222250" y="1787525"/>
            <a:ext cx="4135438" cy="11668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19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888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88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8" grpId="0" animBg="1"/>
      <p:bldP spid="248849" grpId="0" animBg="1"/>
      <p:bldP spid="248859" grpId="0"/>
      <p:bldP spid="248860" grpId="0"/>
      <p:bldP spid="248875" grpId="0"/>
      <p:bldP spid="248882" grpId="0"/>
      <p:bldP spid="248883" grpId="0" animBg="1"/>
      <p:bldP spid="248884" grpId="0" animBg="1"/>
      <p:bldP spid="248885" grpId="0" animBg="1"/>
      <p:bldP spid="2488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5844" name="Picture 5" descr="MISC (288)"/>
          <p:cNvPicPr>
            <a:picLocks noChangeAspect="1" noChangeArrowheads="1"/>
          </p:cNvPicPr>
          <p:nvPr/>
        </p:nvPicPr>
        <p:blipFill>
          <a:blip r:embed="rId3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5846" name="WordArt 6"/>
          <p:cNvSpPr>
            <a:spLocks noChangeArrowheads="1" noChangeShapeType="1" noTextEdit="1"/>
          </p:cNvSpPr>
          <p:nvPr/>
        </p:nvSpPr>
        <p:spPr bwMode="auto">
          <a:xfrm>
            <a:off x="1547813" y="28575"/>
            <a:ext cx="6264275" cy="4349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7600"/>
                    </a:gs>
                    <a:gs pos="50000">
                      <a:srgbClr val="00FF00"/>
                    </a:gs>
                    <a:gs pos="100000">
                      <a:srgbClr val="007600"/>
                    </a:gs>
                  </a:gsLst>
                  <a:lin ang="5400000" scaled="1"/>
                </a:gradFill>
                <a:latin typeface="Arial Black"/>
              </a:rPr>
              <a:t>FAILURE OF BOHR MODEL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1576388" y="538163"/>
            <a:ext cx="6138862" cy="127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8020" name="Text Box 36"/>
          <p:cNvSpPr txBox="1">
            <a:spLocks noChangeArrowheads="1"/>
          </p:cNvSpPr>
          <p:nvPr/>
        </p:nvSpPr>
        <p:spPr bwMode="auto">
          <a:xfrm>
            <a:off x="238125" y="2773363"/>
            <a:ext cx="45481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just"/>
            <a:r>
              <a:rPr lang="en-US" sz="2800" b="1"/>
              <a:t>	It can not explain the origin of the fine structure of the spectral lines.</a:t>
            </a:r>
          </a:p>
        </p:txBody>
      </p:sp>
      <p:sp>
        <p:nvSpPr>
          <p:cNvPr id="298022" name="Text Box 38"/>
          <p:cNvSpPr txBox="1">
            <a:spLocks noChangeArrowheads="1"/>
          </p:cNvSpPr>
          <p:nvPr/>
        </p:nvSpPr>
        <p:spPr bwMode="auto">
          <a:xfrm>
            <a:off x="1771650" y="919163"/>
            <a:ext cx="70056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just"/>
            <a:r>
              <a:rPr lang="en-US" sz="2800" b="1" dirty="0"/>
              <a:t>	   There is an ad hoc nature in the assumptions of Bohr where the quantum ideas of the stationary orbits is mixed up with the classical idea of Coulomb force.</a:t>
            </a:r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276225" y="4219575"/>
            <a:ext cx="44513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just"/>
            <a:r>
              <a:rPr lang="en-US" sz="2800" b="1" dirty="0"/>
              <a:t>	Though it can explain the spectral lines of H</a:t>
            </a:r>
            <a:r>
              <a:rPr lang="en-US" sz="2800" b="1" baseline="-25000" dirty="0"/>
              <a:t>2</a:t>
            </a:r>
            <a:r>
              <a:rPr lang="en-US" sz="2800" b="1" dirty="0"/>
              <a:t> but it can not explain the spectral lines of multi-electron systems like Helium.</a:t>
            </a:r>
          </a:p>
        </p:txBody>
      </p:sp>
      <p:pic>
        <p:nvPicPr>
          <p:cNvPr id="298024" name="Picture 40" descr="hydrogen-spectr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13" y="3233738"/>
            <a:ext cx="402907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8025" name="Oval 41"/>
          <p:cNvSpPr>
            <a:spLocks noChangeArrowheads="1"/>
          </p:cNvSpPr>
          <p:nvPr/>
        </p:nvSpPr>
        <p:spPr bwMode="auto">
          <a:xfrm>
            <a:off x="2046288" y="955675"/>
            <a:ext cx="852487" cy="4937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400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298026" name="Oval 42"/>
          <p:cNvSpPr>
            <a:spLocks noChangeArrowheads="1"/>
          </p:cNvSpPr>
          <p:nvPr/>
        </p:nvSpPr>
        <p:spPr bwMode="auto">
          <a:xfrm>
            <a:off x="314325" y="2795588"/>
            <a:ext cx="852488" cy="4937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400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98027" name="Oval 43"/>
          <p:cNvSpPr>
            <a:spLocks noChangeArrowheads="1"/>
          </p:cNvSpPr>
          <p:nvPr/>
        </p:nvSpPr>
        <p:spPr bwMode="auto">
          <a:xfrm>
            <a:off x="325438" y="4210050"/>
            <a:ext cx="852487" cy="4937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4000">
                <a:solidFill>
                  <a:srgbClr val="FF33CC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209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1000" fill="hold"/>
                                        <p:tgtEl>
                                          <p:spTgt spid="298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1000" fill="hold"/>
                                        <p:tgtEl>
                                          <p:spTgt spid="298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1000" fill="hold"/>
                                        <p:tgtEl>
                                          <p:spTgt spid="298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298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9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1000" fill="hold"/>
                                        <p:tgtEl>
                                          <p:spTgt spid="298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0" fill="hold"/>
                                        <p:tgtEl>
                                          <p:spTgt spid="298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298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298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9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8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1000" fill="hold"/>
                                        <p:tgtEl>
                                          <p:spTgt spid="298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1000" fill="hold"/>
                                        <p:tgtEl>
                                          <p:spTgt spid="298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1000" fill="hold"/>
                                        <p:tgtEl>
                                          <p:spTgt spid="298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98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0" grpId="0"/>
      <p:bldP spid="298022" grpId="0"/>
      <p:bldP spid="2980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MISC (288)"/>
          <p:cNvPicPr>
            <a:picLocks noChangeAspect="1" noChangeArrowheads="1"/>
          </p:cNvPicPr>
          <p:nvPr/>
        </p:nvPicPr>
        <p:blipFill>
          <a:blip r:embed="rId2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338" y="12700"/>
            <a:ext cx="601662" cy="5318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44488" y="5418138"/>
            <a:ext cx="852487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3200" b="1" dirty="0">
                <a:latin typeface="Times New Roman" pitchFamily="18" charset="0"/>
              </a:rPr>
              <a:t>Positively charged nucleus  are at the </a:t>
            </a:r>
            <a:r>
              <a:rPr lang="en-US" sz="3200" b="1" dirty="0" err="1">
                <a:latin typeface="Times New Roman" pitchFamily="18" charset="0"/>
              </a:rPr>
              <a:t>centre</a:t>
            </a:r>
            <a:r>
              <a:rPr lang="en-US" sz="3200" b="1" dirty="0">
                <a:latin typeface="Times New Roman" pitchFamily="18" charset="0"/>
              </a:rPr>
              <a:t> and negatively charged electrons revolve round the nucleus in various circular orbit.</a:t>
            </a:r>
          </a:p>
        </p:txBody>
      </p:sp>
      <p:pic>
        <p:nvPicPr>
          <p:cNvPr id="13327" name="Picture 15" descr="F:\B.Sc (physics)\Electronics\Materials\Circuit &amp; Picture\22474-004-5CD8F015[1]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6479" y="1260917"/>
            <a:ext cx="7243504" cy="40762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7098" name="Picture 16" descr="F:\B.Sc (physics)\Electronics\Materials\Circuit &amp; Picture\atoms[1]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3948113"/>
            <a:ext cx="128587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01" name="Oval 13"/>
          <p:cNvSpPr>
            <a:spLocks noChangeArrowheads="1"/>
          </p:cNvSpPr>
          <p:nvPr/>
        </p:nvSpPr>
        <p:spPr bwMode="auto">
          <a:xfrm>
            <a:off x="428625" y="4943475"/>
            <a:ext cx="852488" cy="4937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4000">
                <a:solidFill>
                  <a:srgbClr val="FF3399"/>
                </a:solidFill>
              </a:rPr>
              <a:t>1</a:t>
            </a:r>
          </a:p>
        </p:txBody>
      </p:sp>
      <p:sp>
        <p:nvSpPr>
          <p:cNvPr id="24585" name="Rectangle 15"/>
          <p:cNvSpPr>
            <a:spLocks noChangeArrowheads="1"/>
          </p:cNvSpPr>
          <p:nvPr/>
        </p:nvSpPr>
        <p:spPr bwMode="auto">
          <a:xfrm>
            <a:off x="1746250" y="44450"/>
            <a:ext cx="6151563" cy="5461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WordArt 4"/>
          <p:cNvSpPr>
            <a:spLocks noChangeArrowheads="1" noChangeShapeType="1" noTextEdit="1"/>
          </p:cNvSpPr>
          <p:nvPr/>
        </p:nvSpPr>
        <p:spPr bwMode="auto">
          <a:xfrm>
            <a:off x="1839913" y="53975"/>
            <a:ext cx="5953125" cy="4683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7600"/>
                    </a:gs>
                    <a:gs pos="50000">
                      <a:srgbClr val="00FF00"/>
                    </a:gs>
                    <a:gs pos="100000">
                      <a:srgbClr val="007600"/>
                    </a:gs>
                  </a:gsLst>
                  <a:lin ang="5400000" scaled="1"/>
                </a:gradFill>
                <a:latin typeface="Arial Black"/>
              </a:rPr>
              <a:t>BOHR'S ATOM MODEL</a:t>
            </a:r>
          </a:p>
        </p:txBody>
      </p:sp>
    </p:spTree>
    <p:extLst>
      <p:ext uri="{BB962C8B-B14F-4D97-AF65-F5344CB8AC3E}">
        <p14:creationId xmlns:p14="http://schemas.microsoft.com/office/powerpoint/2010/main" val="354679305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720"/>
                            </p:stCondLst>
                            <p:childTnLst>
                              <p:par>
                                <p:cTn id="10" presetID="2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000" fill="hold"/>
                                        <p:tgtEl>
                                          <p:spTgt spid="217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217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0" fill="hold"/>
                                        <p:tgtEl>
                                          <p:spTgt spid="217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217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8425" y="5070475"/>
            <a:ext cx="8694738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3200" b="1" dirty="0">
                <a:latin typeface="Times New Roman" pitchFamily="18" charset="0"/>
              </a:rPr>
              <a:t>	The electrons revolving round the nucleus only in certain permitted orbits are called energy levels. i.e. orbits of certain radii are allowed.</a:t>
            </a:r>
          </a:p>
        </p:txBody>
      </p:sp>
      <p:pic>
        <p:nvPicPr>
          <p:cNvPr id="25603" name="Picture 5" descr="MISC (288)"/>
          <p:cNvPicPr>
            <a:picLocks noChangeAspect="1" noChangeArrowheads="1"/>
          </p:cNvPicPr>
          <p:nvPr/>
        </p:nvPicPr>
        <p:blipFill>
          <a:blip r:embed="rId3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18129" name="Oval 17"/>
          <p:cNvSpPr>
            <a:spLocks noChangeArrowheads="1"/>
          </p:cNvSpPr>
          <p:nvPr/>
        </p:nvSpPr>
        <p:spPr bwMode="auto">
          <a:xfrm>
            <a:off x="739775" y="4368800"/>
            <a:ext cx="852488" cy="493713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4000">
                <a:solidFill>
                  <a:srgbClr val="FF3399"/>
                </a:solidFill>
              </a:rPr>
              <a:t>2</a:t>
            </a:r>
          </a:p>
        </p:txBody>
      </p:sp>
      <p:pic>
        <p:nvPicPr>
          <p:cNvPr id="25606" name="Picture 18" descr="planet"/>
          <p:cNvPicPr>
            <a:picLocks noChangeAspect="1" noChangeArrowheads="1"/>
          </p:cNvPicPr>
          <p:nvPr/>
        </p:nvPicPr>
        <p:blipFill>
          <a:blip r:embed="rId4"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973138"/>
            <a:ext cx="4699000" cy="3951287"/>
          </a:xfrm>
          <a:prstGeom prst="rect">
            <a:avLst/>
          </a:prstGeom>
          <a:solidFill>
            <a:srgbClr val="CC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9" descr="liteline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4389438" y="3398837"/>
            <a:ext cx="914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20" descr="heli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2120900"/>
            <a:ext cx="2017712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Rectangle 23"/>
          <p:cNvSpPr>
            <a:spLocks noChangeArrowheads="1"/>
          </p:cNvSpPr>
          <p:nvPr/>
        </p:nvSpPr>
        <p:spPr bwMode="auto">
          <a:xfrm>
            <a:off x="1746250" y="44450"/>
            <a:ext cx="6151563" cy="5222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WordArt 4"/>
          <p:cNvSpPr>
            <a:spLocks noChangeArrowheads="1" noChangeShapeType="1" noTextEdit="1"/>
          </p:cNvSpPr>
          <p:nvPr/>
        </p:nvSpPr>
        <p:spPr bwMode="auto">
          <a:xfrm>
            <a:off x="1847850" y="55563"/>
            <a:ext cx="5953125" cy="455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7600"/>
                    </a:gs>
                    <a:gs pos="50000">
                      <a:srgbClr val="00FF00"/>
                    </a:gs>
                    <a:gs pos="100000">
                      <a:srgbClr val="007600"/>
                    </a:gs>
                  </a:gsLst>
                  <a:lin ang="5400000" scaled="1"/>
                </a:gradFill>
                <a:latin typeface="Arial Black"/>
              </a:rPr>
              <a:t>BOHR'S ATOM MODEL</a:t>
            </a:r>
          </a:p>
        </p:txBody>
      </p:sp>
      <p:sp>
        <p:nvSpPr>
          <p:cNvPr id="25611" name="Line 25"/>
          <p:cNvSpPr>
            <a:spLocks noChangeShapeType="1"/>
          </p:cNvSpPr>
          <p:nvPr/>
        </p:nvSpPr>
        <p:spPr bwMode="auto">
          <a:xfrm flipV="1">
            <a:off x="4667250" y="2160588"/>
            <a:ext cx="0" cy="820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26"/>
          <p:cNvSpPr>
            <a:spLocks noChangeShapeType="1"/>
          </p:cNvSpPr>
          <p:nvPr/>
        </p:nvSpPr>
        <p:spPr bwMode="auto">
          <a:xfrm flipV="1">
            <a:off x="4724400" y="1411288"/>
            <a:ext cx="285750" cy="156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27"/>
          <p:cNvSpPr>
            <a:spLocks noChangeShapeType="1"/>
          </p:cNvSpPr>
          <p:nvPr/>
        </p:nvSpPr>
        <p:spPr bwMode="auto">
          <a:xfrm flipV="1">
            <a:off x="4687888" y="1112838"/>
            <a:ext cx="890587" cy="193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Text Box 28"/>
          <p:cNvSpPr txBox="1">
            <a:spLocks noChangeArrowheads="1"/>
          </p:cNvSpPr>
          <p:nvPr/>
        </p:nvSpPr>
        <p:spPr bwMode="auto">
          <a:xfrm rot="2377127">
            <a:off x="5613400" y="1263650"/>
            <a:ext cx="1722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1800" b="1">
                <a:solidFill>
                  <a:srgbClr val="FFFF00"/>
                </a:solidFill>
              </a:rPr>
              <a:t>Energy level</a:t>
            </a:r>
          </a:p>
        </p:txBody>
      </p:sp>
    </p:spTree>
    <p:extLst>
      <p:ext uri="{BB962C8B-B14F-4D97-AF65-F5344CB8AC3E}">
        <p14:creationId xmlns:p14="http://schemas.microsoft.com/office/powerpoint/2010/main" val="3326756549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0" presetID="2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000" fill="hold"/>
                                        <p:tgtEl>
                                          <p:spTgt spid="21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21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0" fill="hold"/>
                                        <p:tgtEl>
                                          <p:spTgt spid="21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218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6213" y="2460625"/>
            <a:ext cx="3541712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3200" b="1" dirty="0">
                <a:latin typeface="Times New Roman" pitchFamily="18" charset="0"/>
              </a:rPr>
              <a:t>Each energy level has a certain fixed amount of energy. The larger the orbit (i.e. larger       radius), the greater  is the energy of electrons.</a:t>
            </a:r>
          </a:p>
        </p:txBody>
      </p:sp>
      <p:pic>
        <p:nvPicPr>
          <p:cNvPr id="26628" name="Picture 17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498600"/>
            <a:ext cx="497205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78" name="Oval 18"/>
          <p:cNvSpPr>
            <a:spLocks noChangeArrowheads="1"/>
          </p:cNvSpPr>
          <p:nvPr/>
        </p:nvSpPr>
        <p:spPr bwMode="auto">
          <a:xfrm>
            <a:off x="1546225" y="1751013"/>
            <a:ext cx="852488" cy="4937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4000">
                <a:solidFill>
                  <a:srgbClr val="FF33CC"/>
                </a:solidFill>
              </a:rPr>
              <a:t>3</a:t>
            </a:r>
          </a:p>
        </p:txBody>
      </p:sp>
      <p:pic>
        <p:nvPicPr>
          <p:cNvPr id="26631" name="Picture 5" descr="MISC (288)"/>
          <p:cNvPicPr>
            <a:picLocks noChangeAspect="1" noChangeArrowheads="1"/>
          </p:cNvPicPr>
          <p:nvPr/>
        </p:nvPicPr>
        <p:blipFill>
          <a:blip r:embed="rId4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6632" name="Rectangle 24"/>
          <p:cNvSpPr>
            <a:spLocks noChangeArrowheads="1"/>
          </p:cNvSpPr>
          <p:nvPr/>
        </p:nvSpPr>
        <p:spPr bwMode="auto">
          <a:xfrm>
            <a:off x="1746250" y="44450"/>
            <a:ext cx="6151563" cy="5222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WordArt 4"/>
          <p:cNvSpPr>
            <a:spLocks noChangeArrowheads="1" noChangeShapeType="1" noTextEdit="1"/>
          </p:cNvSpPr>
          <p:nvPr/>
        </p:nvSpPr>
        <p:spPr bwMode="auto">
          <a:xfrm>
            <a:off x="1847850" y="55563"/>
            <a:ext cx="5953125" cy="455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7600"/>
                    </a:gs>
                    <a:gs pos="50000">
                      <a:srgbClr val="00FF00"/>
                    </a:gs>
                    <a:gs pos="100000">
                      <a:srgbClr val="007600"/>
                    </a:gs>
                  </a:gsLst>
                  <a:lin ang="5400000" scaled="1"/>
                </a:gradFill>
                <a:latin typeface="Arial Black"/>
              </a:rPr>
              <a:t>BOHR'S ATOM MODEL</a:t>
            </a:r>
          </a:p>
        </p:txBody>
      </p:sp>
      <p:sp>
        <p:nvSpPr>
          <p:cNvPr id="26634" name="Rectangle 31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6635" name="Picture 42" descr="hydclou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2959100"/>
            <a:ext cx="50641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7165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560"/>
                            </p:stCondLst>
                            <p:childTnLst>
                              <p:par>
                                <p:cTn id="10" presetID="2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000" fill="hold"/>
                                        <p:tgtEl>
                                          <p:spTgt spid="22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22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0" fill="hold"/>
                                        <p:tgtEl>
                                          <p:spTgt spid="22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22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6213" y="2982913"/>
            <a:ext cx="3541712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3200" b="1" dirty="0">
                <a:latin typeface="Times New Roman" pitchFamily="18" charset="0"/>
              </a:rPr>
              <a:t>Electrons gives out energy in the form of electromagnetic radiation when it jumps from higher to lower level.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498600"/>
            <a:ext cx="497205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3" name="Oval 5"/>
          <p:cNvSpPr>
            <a:spLocks noChangeArrowheads="1"/>
          </p:cNvSpPr>
          <p:nvPr/>
        </p:nvSpPr>
        <p:spPr bwMode="auto">
          <a:xfrm>
            <a:off x="1546225" y="2239963"/>
            <a:ext cx="852488" cy="4937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4000">
                <a:solidFill>
                  <a:srgbClr val="FF33CC"/>
                </a:solidFill>
              </a:rPr>
              <a:t>4</a:t>
            </a:r>
          </a:p>
        </p:txBody>
      </p:sp>
      <p:pic>
        <p:nvPicPr>
          <p:cNvPr id="27655" name="Picture 5" descr="MISC (288)"/>
          <p:cNvPicPr>
            <a:picLocks noChangeAspect="1" noChangeArrowheads="1"/>
          </p:cNvPicPr>
          <p:nvPr/>
        </p:nvPicPr>
        <p:blipFill>
          <a:blip r:embed="rId4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746250" y="44450"/>
            <a:ext cx="6151563" cy="5222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WordArt 4"/>
          <p:cNvSpPr>
            <a:spLocks noChangeArrowheads="1" noChangeShapeType="1" noTextEdit="1"/>
          </p:cNvSpPr>
          <p:nvPr/>
        </p:nvSpPr>
        <p:spPr bwMode="auto">
          <a:xfrm>
            <a:off x="1847850" y="55563"/>
            <a:ext cx="5953125" cy="4556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7600"/>
                    </a:gs>
                    <a:gs pos="50000">
                      <a:srgbClr val="00FF00"/>
                    </a:gs>
                    <a:gs pos="100000">
                      <a:srgbClr val="007600"/>
                    </a:gs>
                  </a:gsLst>
                  <a:lin ang="5400000" scaled="1"/>
                </a:gradFill>
                <a:latin typeface="Arial Black"/>
              </a:rPr>
              <a:t>BOHR'S ATOM MODEL</a:t>
            </a:r>
          </a:p>
        </p:txBody>
      </p:sp>
      <p:sp>
        <p:nvSpPr>
          <p:cNvPr id="222219" name="Freeform 11"/>
          <p:cNvSpPr>
            <a:spLocks/>
          </p:cNvSpPr>
          <p:nvPr/>
        </p:nvSpPr>
        <p:spPr bwMode="auto">
          <a:xfrm rot="-4555979">
            <a:off x="6146800" y="2197100"/>
            <a:ext cx="1652588" cy="401638"/>
          </a:xfrm>
          <a:custGeom>
            <a:avLst/>
            <a:gdLst>
              <a:gd name="T0" fmla="*/ 0 w 1424"/>
              <a:gd name="T1" fmla="*/ 173 h 397"/>
              <a:gd name="T2" fmla="*/ 120 w 1424"/>
              <a:gd name="T3" fmla="*/ 29 h 397"/>
              <a:gd name="T4" fmla="*/ 352 w 1424"/>
              <a:gd name="T5" fmla="*/ 349 h 397"/>
              <a:gd name="T6" fmla="*/ 568 w 1424"/>
              <a:gd name="T7" fmla="*/ 29 h 397"/>
              <a:gd name="T8" fmla="*/ 840 w 1424"/>
              <a:gd name="T9" fmla="*/ 373 h 397"/>
              <a:gd name="T10" fmla="*/ 1080 w 1424"/>
              <a:gd name="T11" fmla="*/ 37 h 397"/>
              <a:gd name="T12" fmla="*/ 1320 w 1424"/>
              <a:gd name="T13" fmla="*/ 373 h 397"/>
              <a:gd name="T14" fmla="*/ 1424 w 1424"/>
              <a:gd name="T15" fmla="*/ 181 h 3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4"/>
              <a:gd name="T25" fmla="*/ 0 h 397"/>
              <a:gd name="T26" fmla="*/ 1424 w 1424"/>
              <a:gd name="T27" fmla="*/ 397 h 3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4" h="397">
                <a:moveTo>
                  <a:pt x="0" y="173"/>
                </a:moveTo>
                <a:cubicBezTo>
                  <a:pt x="20" y="149"/>
                  <a:pt x="61" y="0"/>
                  <a:pt x="120" y="29"/>
                </a:cubicBezTo>
                <a:cubicBezTo>
                  <a:pt x="179" y="58"/>
                  <a:pt x="277" y="349"/>
                  <a:pt x="352" y="349"/>
                </a:cubicBezTo>
                <a:cubicBezTo>
                  <a:pt x="427" y="349"/>
                  <a:pt x="487" y="25"/>
                  <a:pt x="568" y="29"/>
                </a:cubicBezTo>
                <a:cubicBezTo>
                  <a:pt x="649" y="33"/>
                  <a:pt x="755" y="372"/>
                  <a:pt x="840" y="373"/>
                </a:cubicBezTo>
                <a:cubicBezTo>
                  <a:pt x="925" y="374"/>
                  <a:pt x="1000" y="37"/>
                  <a:pt x="1080" y="37"/>
                </a:cubicBezTo>
                <a:cubicBezTo>
                  <a:pt x="1160" y="37"/>
                  <a:pt x="1263" y="349"/>
                  <a:pt x="1320" y="373"/>
                </a:cubicBezTo>
                <a:cubicBezTo>
                  <a:pt x="1377" y="397"/>
                  <a:pt x="1402" y="221"/>
                  <a:pt x="1424" y="181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>
            <a:prstShdw prst="shdw17" dist="17961" dir="2700000">
              <a:srgbClr val="99000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27659" name="Picture 12" descr="4_rhombuses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3098800"/>
            <a:ext cx="204787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68391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4640"/>
                            </p:stCondLst>
                            <p:childTnLst>
                              <p:par>
                                <p:cTn id="10" presetID="2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000" fill="hold"/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0" fill="hold"/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litelin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-4389437" y="4900612"/>
            <a:ext cx="914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5" descr="MISC (288)"/>
          <p:cNvPicPr>
            <a:picLocks noChangeAspect="1" noChangeArrowheads="1"/>
          </p:cNvPicPr>
          <p:nvPr/>
        </p:nvPicPr>
        <p:blipFill>
          <a:blip r:embed="rId4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1746250" y="44450"/>
            <a:ext cx="6151563" cy="4873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WordArt 4"/>
          <p:cNvSpPr>
            <a:spLocks noChangeArrowheads="1" noChangeShapeType="1" noTextEdit="1"/>
          </p:cNvSpPr>
          <p:nvPr/>
        </p:nvSpPr>
        <p:spPr bwMode="auto">
          <a:xfrm>
            <a:off x="1858963" y="55563"/>
            <a:ext cx="59531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762F00"/>
                    </a:gs>
                    <a:gs pos="100000">
                      <a:srgbClr val="FF6600"/>
                    </a:gs>
                  </a:gsLst>
                  <a:lin ang="5400000" scaled="1"/>
                </a:gradFill>
                <a:latin typeface="Arial Black"/>
              </a:rPr>
              <a:t>BOHR'S POSTULATES OF H</a:t>
            </a:r>
          </a:p>
        </p:txBody>
      </p:sp>
      <p:pic>
        <p:nvPicPr>
          <p:cNvPr id="28679" name="Picture 13" descr="planet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1295400"/>
            <a:ext cx="4627562" cy="422592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71" name="Text Box 15"/>
          <p:cNvSpPr txBox="1">
            <a:spLocks noChangeArrowheads="1"/>
          </p:cNvSpPr>
          <p:nvPr/>
        </p:nvSpPr>
        <p:spPr bwMode="auto">
          <a:xfrm>
            <a:off x="4191000" y="2830513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chemeClr val="accent1"/>
                </a:solidFill>
              </a:rPr>
              <a:t>Nucleus</a:t>
            </a:r>
          </a:p>
        </p:txBody>
      </p:sp>
      <p:sp>
        <p:nvSpPr>
          <p:cNvPr id="28681" name="Text Box 16"/>
          <p:cNvSpPr txBox="1">
            <a:spLocks noChangeArrowheads="1"/>
          </p:cNvSpPr>
          <p:nvPr/>
        </p:nvSpPr>
        <p:spPr bwMode="auto">
          <a:xfrm>
            <a:off x="5807075" y="2325688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1800" b="1">
                <a:solidFill>
                  <a:schemeClr val="accent1"/>
                </a:solidFill>
              </a:rPr>
              <a:t>Electron</a:t>
            </a:r>
          </a:p>
        </p:txBody>
      </p:sp>
      <p:pic>
        <p:nvPicPr>
          <p:cNvPr id="28682" name="Picture 21" descr="bullet-04[1]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281113"/>
            <a:ext cx="1920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22" descr="bullet-04[1]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25" y="2970213"/>
            <a:ext cx="217488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4" name="Picture 23" descr="bullet-04[1]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3" y="3582988"/>
            <a:ext cx="217487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-38100" y="5667375"/>
            <a:ext cx="8512175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3200" b="1" dirty="0">
                <a:latin typeface="Times New Roman" pitchFamily="18" charset="0"/>
              </a:rPr>
              <a:t>	An atom  consists of positively charged nucleus at the </a:t>
            </a:r>
            <a:r>
              <a:rPr lang="en-US" sz="3200" b="1" dirty="0" err="1">
                <a:latin typeface="Times New Roman" pitchFamily="18" charset="0"/>
              </a:rPr>
              <a:t>centre</a:t>
            </a:r>
            <a:endParaRPr lang="en-US" sz="3200" b="1" dirty="0">
              <a:latin typeface="Times New Roman" pitchFamily="18" charset="0"/>
            </a:endParaRPr>
          </a:p>
        </p:txBody>
      </p:sp>
      <p:sp>
        <p:nvSpPr>
          <p:cNvPr id="224282" name="Oval 26"/>
          <p:cNvSpPr>
            <a:spLocks noChangeArrowheads="1"/>
          </p:cNvSpPr>
          <p:nvPr/>
        </p:nvSpPr>
        <p:spPr bwMode="auto">
          <a:xfrm>
            <a:off x="887413" y="5011738"/>
            <a:ext cx="687387" cy="4937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>
                <a:solidFill>
                  <a:srgbClr val="FFFF00"/>
                </a:solidFill>
              </a:rPr>
              <a:t>1</a:t>
            </a:r>
          </a:p>
        </p:txBody>
      </p:sp>
      <p:pic>
        <p:nvPicPr>
          <p:cNvPr id="28687" name="Picture 30" descr="hydclou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3127375"/>
            <a:ext cx="5556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96794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1000" fill="hold"/>
                                        <p:tgtEl>
                                          <p:spTgt spid="22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1000" fill="hold"/>
                                        <p:tgtEl>
                                          <p:spTgt spid="22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0" fill="hold"/>
                                        <p:tgtEl>
                                          <p:spTgt spid="22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224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litelin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-4389437" y="4900612"/>
            <a:ext cx="914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5" descr="MISC (288)"/>
          <p:cNvPicPr>
            <a:picLocks noChangeAspect="1" noChangeArrowheads="1"/>
          </p:cNvPicPr>
          <p:nvPr/>
        </p:nvPicPr>
        <p:blipFill>
          <a:blip r:embed="rId4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746250" y="44450"/>
            <a:ext cx="6151563" cy="4873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702" name="Picture 9" descr="planet"/>
          <p:cNvPicPr>
            <a:picLocks noChangeAspect="1" noChangeArrowheads="1"/>
          </p:cNvPicPr>
          <p:nvPr/>
        </p:nvPicPr>
        <p:blipFill>
          <a:blip r:embed="rId5"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1295400"/>
            <a:ext cx="4627562" cy="422592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3" name="Text Box 10"/>
          <p:cNvSpPr txBox="1">
            <a:spLocks noChangeArrowheads="1"/>
          </p:cNvSpPr>
          <p:nvPr/>
        </p:nvSpPr>
        <p:spPr bwMode="auto">
          <a:xfrm>
            <a:off x="6070600" y="2681288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</a:rPr>
              <a:t>Nucleus</a:t>
            </a:r>
          </a:p>
        </p:txBody>
      </p:sp>
      <p:sp>
        <p:nvSpPr>
          <p:cNvPr id="29704" name="Text Box 11"/>
          <p:cNvSpPr txBox="1">
            <a:spLocks noChangeArrowheads="1"/>
          </p:cNvSpPr>
          <p:nvPr/>
        </p:nvSpPr>
        <p:spPr bwMode="auto">
          <a:xfrm>
            <a:off x="7629525" y="232251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1800" b="1">
                <a:solidFill>
                  <a:srgbClr val="FFFF00"/>
                </a:solidFill>
              </a:rPr>
              <a:t>Electron</a:t>
            </a:r>
          </a:p>
        </p:txBody>
      </p:sp>
      <p:pic>
        <p:nvPicPr>
          <p:cNvPr id="228364" name="Picture 12" descr="bullet-04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12811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65" name="Picture 13" descr="bullet-04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2959100"/>
            <a:ext cx="21748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366" name="Picture 14" descr="bullet-04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3524250"/>
            <a:ext cx="21748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-153988" y="2520950"/>
            <a:ext cx="4083051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3200" b="1" dirty="0"/>
              <a:t>	The negatively charged electrons move round the nucleus in various  orbits known as stationary energy levels. </a:t>
            </a:r>
          </a:p>
        </p:txBody>
      </p:sp>
      <p:sp>
        <p:nvSpPr>
          <p:cNvPr id="228369" name="Oval 17"/>
          <p:cNvSpPr>
            <a:spLocks noChangeArrowheads="1"/>
          </p:cNvSpPr>
          <p:nvPr/>
        </p:nvSpPr>
        <p:spPr bwMode="auto">
          <a:xfrm>
            <a:off x="1849438" y="1903413"/>
            <a:ext cx="687387" cy="4937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293688" y="5610225"/>
            <a:ext cx="86725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3200" b="1" dirty="0"/>
              <a:t>The electrons</a:t>
            </a:r>
            <a:r>
              <a:rPr lang="en-US" sz="3200" dirty="0"/>
              <a:t> </a:t>
            </a:r>
            <a:r>
              <a:rPr lang="en-US" sz="3200" b="1" dirty="0"/>
              <a:t>can’t emit radiations when moving in their own stationary level</a:t>
            </a:r>
          </a:p>
        </p:txBody>
      </p:sp>
      <p:pic>
        <p:nvPicPr>
          <p:cNvPr id="29711" name="Picture 22" descr="hydclou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63" y="3041650"/>
            <a:ext cx="8286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2" name="WordArt 4"/>
          <p:cNvSpPr>
            <a:spLocks noChangeArrowheads="1" noChangeShapeType="1" noTextEdit="1"/>
          </p:cNvSpPr>
          <p:nvPr/>
        </p:nvSpPr>
        <p:spPr bwMode="auto">
          <a:xfrm>
            <a:off x="1858963" y="55563"/>
            <a:ext cx="59531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762F00"/>
                    </a:gs>
                    <a:gs pos="100000">
                      <a:srgbClr val="FF6600"/>
                    </a:gs>
                  </a:gsLst>
                  <a:lin ang="5400000" scaled="1"/>
                </a:gradFill>
                <a:latin typeface="Arial Black"/>
              </a:rPr>
              <a:t>BOHR'S POSTULATES OF H</a:t>
            </a:r>
          </a:p>
        </p:txBody>
      </p:sp>
    </p:spTree>
    <p:extLst>
      <p:ext uri="{BB962C8B-B14F-4D97-AF65-F5344CB8AC3E}">
        <p14:creationId xmlns:p14="http://schemas.microsoft.com/office/powerpoint/2010/main" val="251973968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4680"/>
                            </p:stCondLst>
                            <p:childTnLst>
                              <p:par>
                                <p:cTn id="1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1000" fill="hold"/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53 -0.01272 C 0.21337 -0.01272 0.32605 0.12488 0.32605 0.29486 C 0.32605 0.46415 0.21337 0.60245 0.07553 0.60245 C -0.06232 0.60245 -0.17447 0.46415 -0.17447 0.29486 C -0.17447 0.12488 -0.06232 -0.01272 0.07553 -0.01272 Z " pathEditMode="relative" rAng="0" ptsTypes="fffff">
                                      <p:cBhvr>
                                        <p:cTn id="15" dur="2000" spd="-100000" fill="hold"/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7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9584 0.06806 C -0.40261 -0.06736 -0.31806 -0.18565 -0.20764 -0.19583 C -0.09757 -0.20463 -0.00296 -0.10208 0.00399 0.03334 C 0.01059 0.16875 -0.07344 0.28611 -0.18369 0.29584 C -0.29393 0.30533 -0.38924 0.20371 -0.39584 0.06806 Z " pathEditMode="relative" rAng="-5621471" ptsTypes="fffff">
                                      <p:cBhvr>
                                        <p:cTn id="17" dur="5000" spd="-100000" fill="hold"/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83" y="-180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549 -0.15324 C 0.15052 -0.15324 0.19566 -0.09931 0.19566 -0.03218 C 0.19566 0.03472 0.15052 0.09005 0.09549 0.09005 C 0.04045 0.09005 -0.00365 0.03472 -0.00365 -0.03218 C -0.00365 -0.09931 0.04045 -0.15324 0.09549 -0.15324 Z " pathEditMode="relative" rAng="0" ptsTypes="fffff">
                                      <p:cBhvr>
                                        <p:cTn id="19" dur="3000" spd="-100000" fill="hold"/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680"/>
                            </p:stCondLst>
                            <p:childTnLst>
                              <p:par>
                                <p:cTn id="21" presetID="2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1000" fill="hold"/>
                                        <p:tgtEl>
                                          <p:spTgt spid="228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1000" fill="hold"/>
                                        <p:tgtEl>
                                          <p:spTgt spid="228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1000" fill="hold"/>
                                        <p:tgtEl>
                                          <p:spTgt spid="228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228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litelin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-4389437" y="4900612"/>
            <a:ext cx="914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5" descr="MISC (288)"/>
          <p:cNvPicPr>
            <a:picLocks noChangeAspect="1" noChangeArrowheads="1"/>
          </p:cNvPicPr>
          <p:nvPr/>
        </p:nvPicPr>
        <p:blipFill>
          <a:blip r:embed="rId4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746250" y="44450"/>
            <a:ext cx="6151563" cy="4873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0726" name="Picture 9" descr="planet"/>
          <p:cNvPicPr>
            <a:picLocks noChangeAspect="1" noChangeArrowheads="1"/>
          </p:cNvPicPr>
          <p:nvPr/>
        </p:nvPicPr>
        <p:blipFill>
          <a:blip r:embed="rId5"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1295400"/>
            <a:ext cx="4627562" cy="4225925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10"/>
          <p:cNvSpPr txBox="1">
            <a:spLocks noChangeArrowheads="1"/>
          </p:cNvSpPr>
          <p:nvPr/>
        </p:nvSpPr>
        <p:spPr bwMode="auto">
          <a:xfrm>
            <a:off x="6070600" y="2681288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>
                <a:solidFill>
                  <a:srgbClr val="FFFF00"/>
                </a:solidFill>
              </a:rPr>
              <a:t>Nucleus</a:t>
            </a:r>
          </a:p>
        </p:txBody>
      </p:sp>
      <p:sp>
        <p:nvSpPr>
          <p:cNvPr id="30728" name="Text Box 11"/>
          <p:cNvSpPr txBox="1">
            <a:spLocks noChangeArrowheads="1"/>
          </p:cNvSpPr>
          <p:nvPr/>
        </p:nvSpPr>
        <p:spPr bwMode="auto">
          <a:xfrm>
            <a:off x="7629525" y="232251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1800" b="1">
                <a:solidFill>
                  <a:srgbClr val="FFFF00"/>
                </a:solidFill>
              </a:rPr>
              <a:t>Electron</a:t>
            </a:r>
          </a:p>
        </p:txBody>
      </p:sp>
      <p:pic>
        <p:nvPicPr>
          <p:cNvPr id="230412" name="Picture 12" descr="bullet-04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88" y="1281113"/>
            <a:ext cx="192087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413" name="Picture 13" descr="bullet-04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63" y="2959100"/>
            <a:ext cx="21748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414" name="Picture 14" descr="bullet-04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3524250"/>
            <a:ext cx="217487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15" descr="4_rhombuses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3278188"/>
            <a:ext cx="239712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-323850" y="2174875"/>
            <a:ext cx="44323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ctr"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3200" b="1" dirty="0"/>
              <a:t>	The </a:t>
            </a:r>
            <a:r>
              <a:rPr lang="en-US" sz="3200" b="1" dirty="0" err="1"/>
              <a:t>Coulombian</a:t>
            </a:r>
            <a:r>
              <a:rPr lang="en-US" sz="3200" b="1" dirty="0"/>
              <a:t> and Newtonian forces are applicable in the domain of the atom</a:t>
            </a:r>
          </a:p>
        </p:txBody>
      </p:sp>
      <p:sp>
        <p:nvSpPr>
          <p:cNvPr id="230417" name="Oval 17"/>
          <p:cNvSpPr>
            <a:spLocks noChangeArrowheads="1"/>
          </p:cNvSpPr>
          <p:nvPr/>
        </p:nvSpPr>
        <p:spPr bwMode="auto">
          <a:xfrm>
            <a:off x="1849438" y="1681163"/>
            <a:ext cx="687387" cy="4937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30418" name="Text Box 18"/>
          <p:cNvSpPr txBox="1">
            <a:spLocks noChangeArrowheads="1"/>
          </p:cNvSpPr>
          <p:nvPr/>
        </p:nvSpPr>
        <p:spPr bwMode="auto">
          <a:xfrm>
            <a:off x="1438275" y="5610225"/>
            <a:ext cx="83518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3200" b="1" dirty="0"/>
              <a:t>The angular momentum for electron         			</a:t>
            </a:r>
            <a:r>
              <a:rPr lang="en-US" sz="3200" b="1" dirty="0" err="1"/>
              <a:t>mvr</a:t>
            </a:r>
            <a:r>
              <a:rPr lang="en-US" sz="3200" b="1" dirty="0"/>
              <a:t> = </a:t>
            </a:r>
            <a:r>
              <a:rPr lang="en-US" sz="3200" b="1" dirty="0" err="1"/>
              <a:t>nh</a:t>
            </a:r>
            <a:r>
              <a:rPr lang="en-US" sz="3200" b="1" dirty="0"/>
              <a:t>/2</a:t>
            </a:r>
            <a:r>
              <a:rPr lang="el-GR" sz="3200" b="1" dirty="0"/>
              <a:t>π</a:t>
            </a:r>
          </a:p>
        </p:txBody>
      </p:sp>
      <p:sp>
        <p:nvSpPr>
          <p:cNvPr id="230419" name="Oval 19"/>
          <p:cNvSpPr>
            <a:spLocks noChangeArrowheads="1"/>
          </p:cNvSpPr>
          <p:nvPr/>
        </p:nvSpPr>
        <p:spPr bwMode="auto">
          <a:xfrm>
            <a:off x="1774825" y="5119688"/>
            <a:ext cx="687388" cy="4937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30420" name="Rectangle 20"/>
          <p:cNvSpPr>
            <a:spLocks noChangeArrowheads="1"/>
          </p:cNvSpPr>
          <p:nvPr/>
        </p:nvSpPr>
        <p:spPr bwMode="auto">
          <a:xfrm>
            <a:off x="4046538" y="6138863"/>
            <a:ext cx="2695575" cy="541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WordArt 4"/>
          <p:cNvSpPr>
            <a:spLocks noChangeArrowheads="1" noChangeShapeType="1" noTextEdit="1"/>
          </p:cNvSpPr>
          <p:nvPr/>
        </p:nvSpPr>
        <p:spPr bwMode="auto">
          <a:xfrm>
            <a:off x="1858963" y="55563"/>
            <a:ext cx="59531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762F00"/>
                    </a:gs>
                    <a:gs pos="100000">
                      <a:srgbClr val="FF6600"/>
                    </a:gs>
                  </a:gsLst>
                  <a:lin ang="5400000" scaled="1"/>
                </a:gradFill>
                <a:latin typeface="Arial Black"/>
              </a:rPr>
              <a:t>BOHR'S POSTULATES OF H</a:t>
            </a:r>
          </a:p>
        </p:txBody>
      </p:sp>
      <p:sp>
        <p:nvSpPr>
          <p:cNvPr id="230422" name="Line 22"/>
          <p:cNvSpPr>
            <a:spLocks noChangeShapeType="1"/>
          </p:cNvSpPr>
          <p:nvPr/>
        </p:nvSpPr>
        <p:spPr bwMode="auto">
          <a:xfrm flipV="1">
            <a:off x="6734175" y="3267075"/>
            <a:ext cx="723900" cy="15398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0423" name="Line 23"/>
          <p:cNvSpPr>
            <a:spLocks noChangeShapeType="1"/>
          </p:cNvSpPr>
          <p:nvPr/>
        </p:nvSpPr>
        <p:spPr bwMode="auto">
          <a:xfrm flipH="1">
            <a:off x="7620000" y="3084513"/>
            <a:ext cx="641350" cy="14446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41" name="Text Box 24"/>
          <p:cNvSpPr txBox="1">
            <a:spLocks noChangeArrowheads="1"/>
          </p:cNvSpPr>
          <p:nvPr/>
        </p:nvSpPr>
        <p:spPr bwMode="auto">
          <a:xfrm rot="-848683">
            <a:off x="6618288" y="3211513"/>
            <a:ext cx="194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/>
              <a:t>Coulomb force</a:t>
            </a:r>
          </a:p>
        </p:txBody>
      </p:sp>
    </p:spTree>
    <p:extLst>
      <p:ext uri="{BB962C8B-B14F-4D97-AF65-F5344CB8AC3E}">
        <p14:creationId xmlns:p14="http://schemas.microsoft.com/office/powerpoint/2010/main" val="427849746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20"/>
                            </p:stCondLst>
                            <p:childTnLst>
                              <p:par>
                                <p:cTn id="16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1000" fill="hold"/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53 -0.01272 C 0.21337 -0.01272 0.32605 0.12488 0.32605 0.29486 C 0.32605 0.46415 0.21337 0.60245 0.07553 0.60245 C -0.06232 0.60245 -0.17447 0.46415 -0.17447 0.29486 C -0.17447 0.12488 -0.06232 -0.01272 0.07553 -0.01272 Z " pathEditMode="relative" rAng="0" ptsTypes="fffff">
                                      <p:cBhvr>
                                        <p:cTn id="21" dur="2000" spd="-100000" fill="hold"/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075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39584 0.06806 C -0.40261 -0.06736 -0.31806 -0.18565 -0.20764 -0.19583 C -0.09757 -0.20463 -0.00296 -0.10208 0.00399 0.03334 C 0.01059 0.16875 -0.07344 0.28611 -0.18369 0.29584 C -0.29393 0.30533 -0.38924 0.20371 -0.39584 0.06806 Z " pathEditMode="relative" rAng="-5621471" ptsTypes="fffff">
                                      <p:cBhvr>
                                        <p:cTn id="23" dur="5000" spd="-100000" fill="hold"/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83" y="-180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path" presetSubtype="0" repeatCount="indefinite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549 -0.15324 C 0.15052 -0.15324 0.19566 -0.09931 0.19566 -0.03218 C 0.19566 0.03472 0.15052 0.09005 0.09549 0.09005 C 0.04045 0.09005 -0.00365 0.03472 -0.00365 -0.03218 C -0.00365 -0.09931 0.04045 -0.15324 0.09549 -0.15324 Z " pathEditMode="relative" rAng="0" ptsTypes="fffff">
                                      <p:cBhvr>
                                        <p:cTn id="25" dur="3000" spd="-100000" fill="hold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9520"/>
                            </p:stCondLst>
                            <p:childTnLst>
                              <p:par>
                                <p:cTn id="27" presetID="22" presetClass="entr" presetSubtype="4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3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3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3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520"/>
                            </p:stCondLst>
                            <p:childTnLst>
                              <p:par>
                                <p:cTn id="37" presetID="2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1000" fill="hold"/>
                                        <p:tgtEl>
                                          <p:spTgt spid="23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1000" fill="hold"/>
                                        <p:tgtEl>
                                          <p:spTgt spid="23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1000" fill="hold"/>
                                        <p:tgtEl>
                                          <p:spTgt spid="23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30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1520"/>
                            </p:stCondLst>
                            <p:childTnLst>
                              <p:par>
                                <p:cTn id="43" presetID="2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1000" fill="hold"/>
                                        <p:tgtEl>
                                          <p:spTgt spid="23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1000" fill="hold"/>
                                        <p:tgtEl>
                                          <p:spTgt spid="23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" dur="1000" fill="hold"/>
                                        <p:tgtEl>
                                          <p:spTgt spid="23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23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18" grpId="0"/>
      <p:bldP spid="230419" grpId="0" build="allAtOnce" animBg="1"/>
      <p:bldP spid="230420" grpId="0" animBg="1"/>
      <p:bldP spid="230422" grpId="0" animBg="1"/>
      <p:bldP spid="2304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litelin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-4389437" y="4900612"/>
            <a:ext cx="914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5" descr="MISC (288)"/>
          <p:cNvPicPr>
            <a:picLocks noChangeAspect="1" noChangeArrowheads="1"/>
          </p:cNvPicPr>
          <p:nvPr/>
        </p:nvPicPr>
        <p:blipFill>
          <a:blip r:embed="rId4">
            <a:lum bright="6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11113"/>
            <a:ext cx="574675" cy="50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746250" y="44450"/>
            <a:ext cx="6151563" cy="4873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49238" y="2174875"/>
            <a:ext cx="360362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US" sz="2800" b="1" dirty="0"/>
              <a:t>When an electron jumps from a higher energy level to a lower energy level, it gives out EM radiations of a particular </a:t>
            </a:r>
            <a:r>
              <a:rPr lang="en-US" sz="2800" b="1" dirty="0" smtClean="0"/>
              <a:t>frequency</a:t>
            </a:r>
            <a:endParaRPr lang="en-US" sz="2800" b="1" dirty="0"/>
          </a:p>
        </p:txBody>
      </p:sp>
      <p:sp>
        <p:nvSpPr>
          <p:cNvPr id="232465" name="Oval 17"/>
          <p:cNvSpPr>
            <a:spLocks noChangeArrowheads="1"/>
          </p:cNvSpPr>
          <p:nvPr/>
        </p:nvSpPr>
        <p:spPr bwMode="auto">
          <a:xfrm>
            <a:off x="1849438" y="1681163"/>
            <a:ext cx="687387" cy="493712"/>
          </a:xfrm>
          <a:prstGeom prst="ellipse">
            <a:avLst/>
          </a:prstGeom>
          <a:solidFill>
            <a:schemeClr val="bg1"/>
          </a:solidFill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sz="280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32469" name="Text Box 21"/>
          <p:cNvSpPr txBox="1">
            <a:spLocks noChangeArrowheads="1"/>
          </p:cNvSpPr>
          <p:nvPr/>
        </p:nvSpPr>
        <p:spPr bwMode="auto">
          <a:xfrm>
            <a:off x="2841625" y="5699125"/>
            <a:ext cx="3159125" cy="592138"/>
          </a:xfrm>
          <a:prstGeom prst="rect">
            <a:avLst/>
          </a:prstGeom>
          <a:noFill/>
          <a:ln w="127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sz="3200" b="1" i="1">
                <a:solidFill>
                  <a:srgbClr val="00FF00"/>
                </a:solidFill>
              </a:rPr>
              <a:t>W</a:t>
            </a:r>
            <a:r>
              <a:rPr lang="en-US" sz="3200" b="1" i="1" baseline="-25000">
                <a:solidFill>
                  <a:srgbClr val="00FF00"/>
                </a:solidFill>
              </a:rPr>
              <a:t>n2</a:t>
            </a:r>
            <a:r>
              <a:rPr lang="en-US" sz="3200" b="1" i="1">
                <a:solidFill>
                  <a:srgbClr val="00FF00"/>
                </a:solidFill>
              </a:rPr>
              <a:t> – W</a:t>
            </a:r>
            <a:r>
              <a:rPr lang="en-US" sz="3200" b="1" i="1" baseline="-25000">
                <a:solidFill>
                  <a:srgbClr val="00FF00"/>
                </a:solidFill>
              </a:rPr>
              <a:t>n1</a:t>
            </a:r>
            <a:r>
              <a:rPr lang="en-US" sz="3200" b="1" i="1">
                <a:solidFill>
                  <a:srgbClr val="00FF00"/>
                </a:solidFill>
              </a:rPr>
              <a:t>  =  hv</a:t>
            </a:r>
          </a:p>
        </p:txBody>
      </p:sp>
      <p:pic>
        <p:nvPicPr>
          <p:cNvPr id="31753" name="Picture 22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525" y="1260475"/>
            <a:ext cx="4872038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472" name="Picture 24" descr="Black_ball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3" y="2705100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473" name="Picture 25" descr="Black_ball[1]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2716213"/>
            <a:ext cx="238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476" name="Text Box 28"/>
          <p:cNvSpPr txBox="1">
            <a:spLocks noChangeArrowheads="1"/>
          </p:cNvSpPr>
          <p:nvPr/>
        </p:nvSpPr>
        <p:spPr bwMode="auto">
          <a:xfrm>
            <a:off x="3983038" y="1501775"/>
            <a:ext cx="771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W</a:t>
            </a:r>
            <a:r>
              <a:rPr lang="en-US" b="1" i="1" baseline="-25000">
                <a:solidFill>
                  <a:srgbClr val="CC3300"/>
                </a:solidFill>
              </a:rPr>
              <a:t>n3</a:t>
            </a:r>
            <a:r>
              <a:rPr lang="en-US" b="1" i="1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232477" name="Text Box 29"/>
          <p:cNvSpPr txBox="1">
            <a:spLocks noChangeArrowheads="1"/>
          </p:cNvSpPr>
          <p:nvPr/>
        </p:nvSpPr>
        <p:spPr bwMode="auto">
          <a:xfrm>
            <a:off x="5056188" y="2751138"/>
            <a:ext cx="60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 hv</a:t>
            </a:r>
          </a:p>
        </p:txBody>
      </p:sp>
      <p:sp>
        <p:nvSpPr>
          <p:cNvPr id="232478" name="Text Box 30"/>
          <p:cNvSpPr txBox="1">
            <a:spLocks noChangeArrowheads="1"/>
          </p:cNvSpPr>
          <p:nvPr/>
        </p:nvSpPr>
        <p:spPr bwMode="auto">
          <a:xfrm>
            <a:off x="4591050" y="2287588"/>
            <a:ext cx="771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W</a:t>
            </a:r>
            <a:r>
              <a:rPr lang="en-US" b="1" i="1" baseline="-25000">
                <a:solidFill>
                  <a:srgbClr val="CC3300"/>
                </a:solidFill>
              </a:rPr>
              <a:t>n2</a:t>
            </a:r>
            <a:r>
              <a:rPr lang="en-US" b="1" i="1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232479" name="Text Box 31"/>
          <p:cNvSpPr txBox="1">
            <a:spLocks noChangeArrowheads="1"/>
          </p:cNvSpPr>
          <p:nvPr/>
        </p:nvSpPr>
        <p:spPr bwMode="auto">
          <a:xfrm>
            <a:off x="5430838" y="2967038"/>
            <a:ext cx="771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W</a:t>
            </a:r>
            <a:r>
              <a:rPr lang="en-US" b="1" i="1" baseline="-25000">
                <a:solidFill>
                  <a:srgbClr val="CC3300"/>
                </a:solidFill>
              </a:rPr>
              <a:t>n1</a:t>
            </a:r>
            <a:r>
              <a:rPr lang="en-US" b="1" i="1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232480" name="Line 32"/>
          <p:cNvSpPr>
            <a:spLocks noChangeShapeType="1"/>
          </p:cNvSpPr>
          <p:nvPr/>
        </p:nvSpPr>
        <p:spPr bwMode="auto">
          <a:xfrm>
            <a:off x="5059363" y="2767013"/>
            <a:ext cx="55721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761" name="Picture 33" descr="4_rhombuses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2755900"/>
            <a:ext cx="157163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482" name="Freeform 34"/>
          <p:cNvSpPr>
            <a:spLocks/>
          </p:cNvSpPr>
          <p:nvPr/>
        </p:nvSpPr>
        <p:spPr bwMode="auto">
          <a:xfrm rot="-4397648">
            <a:off x="6677025" y="1704976"/>
            <a:ext cx="1362075" cy="666750"/>
          </a:xfrm>
          <a:custGeom>
            <a:avLst/>
            <a:gdLst>
              <a:gd name="T0" fmla="*/ 0 w 1424"/>
              <a:gd name="T1" fmla="*/ 173 h 397"/>
              <a:gd name="T2" fmla="*/ 120 w 1424"/>
              <a:gd name="T3" fmla="*/ 29 h 397"/>
              <a:gd name="T4" fmla="*/ 352 w 1424"/>
              <a:gd name="T5" fmla="*/ 349 h 397"/>
              <a:gd name="T6" fmla="*/ 568 w 1424"/>
              <a:gd name="T7" fmla="*/ 29 h 397"/>
              <a:gd name="T8" fmla="*/ 840 w 1424"/>
              <a:gd name="T9" fmla="*/ 373 h 397"/>
              <a:gd name="T10" fmla="*/ 1080 w 1424"/>
              <a:gd name="T11" fmla="*/ 37 h 397"/>
              <a:gd name="T12" fmla="*/ 1320 w 1424"/>
              <a:gd name="T13" fmla="*/ 373 h 397"/>
              <a:gd name="T14" fmla="*/ 1424 w 1424"/>
              <a:gd name="T15" fmla="*/ 181 h 3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24"/>
              <a:gd name="T25" fmla="*/ 0 h 397"/>
              <a:gd name="T26" fmla="*/ 1424 w 1424"/>
              <a:gd name="T27" fmla="*/ 397 h 3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24" h="397">
                <a:moveTo>
                  <a:pt x="0" y="173"/>
                </a:moveTo>
                <a:cubicBezTo>
                  <a:pt x="20" y="149"/>
                  <a:pt x="61" y="0"/>
                  <a:pt x="120" y="29"/>
                </a:cubicBezTo>
                <a:cubicBezTo>
                  <a:pt x="179" y="58"/>
                  <a:pt x="277" y="349"/>
                  <a:pt x="352" y="349"/>
                </a:cubicBezTo>
                <a:cubicBezTo>
                  <a:pt x="427" y="349"/>
                  <a:pt x="487" y="25"/>
                  <a:pt x="568" y="29"/>
                </a:cubicBezTo>
                <a:cubicBezTo>
                  <a:pt x="649" y="33"/>
                  <a:pt x="755" y="372"/>
                  <a:pt x="840" y="373"/>
                </a:cubicBezTo>
                <a:cubicBezTo>
                  <a:pt x="925" y="374"/>
                  <a:pt x="1000" y="37"/>
                  <a:pt x="1080" y="37"/>
                </a:cubicBezTo>
                <a:cubicBezTo>
                  <a:pt x="1160" y="37"/>
                  <a:pt x="1263" y="349"/>
                  <a:pt x="1320" y="373"/>
                </a:cubicBezTo>
                <a:cubicBezTo>
                  <a:pt x="1377" y="397"/>
                  <a:pt x="1402" y="221"/>
                  <a:pt x="1424" y="181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>
            <a:prstShdw prst="shdw17" dist="17961" dir="2700000">
              <a:srgbClr val="990000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3" name="WordArt 4"/>
          <p:cNvSpPr>
            <a:spLocks noChangeArrowheads="1" noChangeShapeType="1" noTextEdit="1"/>
          </p:cNvSpPr>
          <p:nvPr/>
        </p:nvSpPr>
        <p:spPr bwMode="auto">
          <a:xfrm>
            <a:off x="1858963" y="55563"/>
            <a:ext cx="5953125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762F00"/>
                    </a:gs>
                    <a:gs pos="100000">
                      <a:srgbClr val="FF6600"/>
                    </a:gs>
                  </a:gsLst>
                  <a:lin ang="5400000" scaled="1"/>
                </a:gradFill>
                <a:latin typeface="Arial Black"/>
              </a:rPr>
              <a:t>BOHR'S POSTULATES OF H</a:t>
            </a:r>
          </a:p>
        </p:txBody>
      </p:sp>
    </p:spTree>
    <p:extLst>
      <p:ext uri="{BB962C8B-B14F-4D97-AF65-F5344CB8AC3E}">
        <p14:creationId xmlns:p14="http://schemas.microsoft.com/office/powerpoint/2010/main" val="217299952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16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660"/>
                            </p:stCondLst>
                            <p:childTnLst>
                              <p:par>
                                <p:cTn id="14" presetID="2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1000" fill="hold"/>
                                        <p:tgtEl>
                                          <p:spTgt spid="23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1000" fill="hold"/>
                                        <p:tgtEl>
                                          <p:spTgt spid="23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0" fill="hold"/>
                                        <p:tgtEl>
                                          <p:spTgt spid="23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3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66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16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66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16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8660"/>
                            </p:stCondLst>
                            <p:childTnLst>
                              <p:par>
                                <p:cTn id="36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1000" fill="hold"/>
                                        <p:tgtEl>
                                          <p:spTgt spid="23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23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660"/>
                            </p:stCondLst>
                            <p:childTnLst>
                              <p:par>
                                <p:cTn id="4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2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2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animBg="1"/>
      <p:bldP spid="232476" grpId="0"/>
      <p:bldP spid="232477" grpId="0"/>
      <p:bldP spid="232478" grpId="0"/>
      <p:bldP spid="232479" grpId="0"/>
      <p:bldP spid="232480" grpId="0" animBg="1"/>
      <p:bldP spid="2324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517</Words>
  <Application>Microsoft Office PowerPoint</Application>
  <PresentationFormat>On-screen Show (4:3)</PresentationFormat>
  <Paragraphs>152</Paragraphs>
  <Slides>16</Slides>
  <Notes>15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</dc:creator>
  <cp:lastModifiedBy>Lt Col Jahingir</cp:lastModifiedBy>
  <cp:revision>3</cp:revision>
  <dcterms:created xsi:type="dcterms:W3CDTF">2017-05-23T06:42:13Z</dcterms:created>
  <dcterms:modified xsi:type="dcterms:W3CDTF">2023-03-13T07:04:05Z</dcterms:modified>
</cp:coreProperties>
</file>