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75" r:id="rId9"/>
    <p:sldId id="278" r:id="rId10"/>
    <p:sldId id="277" r:id="rId11"/>
    <p:sldId id="264" r:id="rId12"/>
    <p:sldId id="265" r:id="rId13"/>
    <p:sldId id="266" r:id="rId14"/>
    <p:sldId id="267" r:id="rId15"/>
    <p:sldId id="271" r:id="rId16"/>
    <p:sldId id="272" r:id="rId17"/>
    <p:sldId id="274" r:id="rId18"/>
  </p:sldIdLst>
  <p:sldSz cx="9144000" cy="6858000" type="screen4x3"/>
  <p:notesSz cx="9144000" cy="6858000"/>
  <p:embeddedFontLst>
    <p:embeddedFont>
      <p:font typeface="Calibri" pitchFamily="34" charset="0"/>
      <p:regular r:id="rId19"/>
      <p:bold r:id="rId20"/>
      <p:italic r:id="rId21"/>
      <p:boldItalic r:id="rId22"/>
    </p:embeddedFont>
    <p:embeddedFont>
      <p:font typeface="FIVMKB+Wingdings" charset="2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9" d="100"/>
          <a:sy n="49" d="100"/>
        </p:scale>
        <p:origin x="-734" y="-82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pPr/>
              <a:t>5/9/2020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4" name="Subtitle 2"/>
          <p:cNvSpPr>
            <a:spLocks noGrp="1"/>
          </p:cNvSpPr>
          <p:nvPr/>
        </p:nvSpPr>
        <p:spPr>
          <a:xfrm>
            <a:off x="990600" y="38862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Md. </a:t>
            </a:r>
            <a:r>
              <a:rPr lang="en-US" dirty="0" err="1" smtClean="0"/>
              <a:t>Khaliluzzaman</a:t>
            </a:r>
            <a:endParaRPr lang="en-US" dirty="0" smtClean="0"/>
          </a:p>
          <a:p>
            <a:r>
              <a:rPr lang="en-US" dirty="0" smtClean="0"/>
              <a:t>Dept. of CSE</a:t>
            </a:r>
          </a:p>
          <a:p>
            <a:r>
              <a:rPr lang="en-US" dirty="0" smtClean="0"/>
              <a:t>IIUC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29639" y="871642"/>
            <a:ext cx="171109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420282"/>
            <a:ext cx="2582826" cy="1343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for(i=0;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i&lt;3;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i++)</a:t>
            </a:r>
          </a:p>
          <a:p>
            <a:pPr marL="0" marR="0">
              <a:lnSpc>
                <a:spcPts val="2660"/>
              </a:lnSpc>
              <a:spcBef>
                <a:spcPts val="160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44294" y="2517943"/>
            <a:ext cx="260880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printf(“Hello\n”);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3066583"/>
            <a:ext cx="60349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4164117"/>
            <a:ext cx="1508406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Output: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844294" y="4712757"/>
            <a:ext cx="1134465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44294" y="5261778"/>
            <a:ext cx="1134465" cy="13433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2657"/>
              </a:lnSpc>
              <a:spcBef>
                <a:spcPts val="1611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</p:txBody>
      </p:sp>
      <p:sp>
        <p:nvSpPr>
          <p:cNvPr id="10" name="object 9"/>
          <p:cNvSpPr txBox="1"/>
          <p:nvPr/>
        </p:nvSpPr>
        <p:spPr>
          <a:xfrm>
            <a:off x="4495800" y="457200"/>
            <a:ext cx="40386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He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re, </a:t>
            </a: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is the control variable, where, the condition is depend on the variable </a:t>
            </a:r>
            <a:r>
              <a:rPr lang="en-US" sz="2400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  <a:endParaRPr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144" y="766317"/>
            <a:ext cx="2972327" cy="11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z="3600" b="1" spc="9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490624"/>
            <a:ext cx="7821095" cy="82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890"/>
              </a:lnSpc>
              <a:spcBef>
                <a:spcPts val="0"/>
              </a:spcBef>
              <a:spcAft>
                <a:spcPts val="0"/>
              </a:spcAft>
            </a:pPr>
            <a:r>
              <a:rPr sz="26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6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 has a loop condition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only that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tested</a:t>
            </a:r>
            <a:r>
              <a:rPr sz="24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before each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2075983"/>
            <a:ext cx="7701571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 decide</a:t>
            </a:r>
            <a:r>
              <a:rPr sz="24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whether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 continue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or terminate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624623"/>
            <a:ext cx="1075944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929639" y="3170882"/>
            <a:ext cx="8290153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4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body</a:t>
            </a:r>
            <a:r>
              <a:rPr sz="2400" spc="4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4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4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z="2400" spc="4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r>
              <a:rPr sz="2400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will</a:t>
            </a:r>
            <a:r>
              <a:rPr sz="2400" spc="48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execute</a:t>
            </a:r>
            <a:r>
              <a:rPr sz="2400" spc="47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zero</a:t>
            </a:r>
            <a:r>
              <a:rPr sz="2400" spc="4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or</a:t>
            </a:r>
            <a:r>
              <a:rPr sz="2400" spc="4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more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3722157"/>
            <a:ext cx="1117550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times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006144" y="4270797"/>
            <a:ext cx="1456432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463294" y="4819437"/>
            <a:ext cx="3272586" cy="18923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while (&lt;condition&gt;){</a:t>
            </a:r>
          </a:p>
          <a:p>
            <a:pPr marL="457200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&lt;statement/block&gt;;</a:t>
            </a:r>
          </a:p>
          <a:p>
            <a:pPr marL="38100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883528" y="982894"/>
            <a:ext cx="227685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Flow diagram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1024042"/>
            <a:ext cx="1785470" cy="13433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Example :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int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i=0;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2121703"/>
            <a:ext cx="1895799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w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hile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i&lt;3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endParaRPr lang="en-US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{</a:t>
            </a:r>
            <a:endParaRPr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658392" y="2670343"/>
            <a:ext cx="260880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printf(“Hello\n”);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400800" y="2438400"/>
            <a:ext cx="152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endParaRPr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65109" y="3001263"/>
            <a:ext cx="775376" cy="596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3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950329" y="3122911"/>
            <a:ext cx="698812" cy="596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619149" y="3218983"/>
            <a:ext cx="971651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i++;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372733" y="3592046"/>
            <a:ext cx="862051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463294" y="3767877"/>
            <a:ext cx="60349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}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63294" y="4316517"/>
            <a:ext cx="1508152" cy="24409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Output:</a:t>
            </a:r>
          </a:p>
          <a:p>
            <a:pPr marL="0" marR="0">
              <a:lnSpc>
                <a:spcPts val="2660"/>
              </a:lnSpc>
              <a:spcBef>
                <a:spcPts val="160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144" y="766317"/>
            <a:ext cx="3912355" cy="11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do…while</a:t>
            </a:r>
            <a:r>
              <a:rPr sz="3600" b="1" spc="8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478861"/>
            <a:ext cx="8290559" cy="189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Do</a:t>
            </a:r>
            <a:r>
              <a:rPr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z="2400" spc="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has</a:t>
            </a:r>
            <a:r>
              <a:rPr sz="2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2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r>
              <a:rPr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sz="2400" spc="2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only</a:t>
            </a:r>
            <a:r>
              <a:rPr sz="2400" spc="27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that</a:t>
            </a:r>
            <a:r>
              <a:rPr sz="2400" spc="2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2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tested</a:t>
            </a:r>
            <a:r>
              <a:rPr sz="2400" spc="2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after</a:t>
            </a:r>
          </a:p>
          <a:p>
            <a:pPr marL="0" marR="0">
              <a:lnSpc>
                <a:spcPts val="2657"/>
              </a:lnSpc>
              <a:spcBef>
                <a:spcPts val="161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sz="2400" spc="6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6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65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decide</a:t>
            </a:r>
            <a:r>
              <a:rPr sz="2400" spc="6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whether</a:t>
            </a:r>
            <a:r>
              <a:rPr sz="2400" spc="6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6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continue</a:t>
            </a:r>
            <a:r>
              <a:rPr sz="2400" spc="6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  <a:r>
              <a:rPr sz="2400" spc="6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next</a:t>
            </a:r>
          </a:p>
          <a:p>
            <a:pPr marL="0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-3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or terminate</a:t>
            </a:r>
            <a:r>
              <a:rPr sz="24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loop.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3676437"/>
            <a:ext cx="1456432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Syntax: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87094" y="4225077"/>
            <a:ext cx="90829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do{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39494" y="4773717"/>
            <a:ext cx="3026384" cy="1343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&lt;statement/block&gt;;</a:t>
            </a:r>
          </a:p>
          <a:p>
            <a:pPr marL="304800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}while(condition);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58544" y="754294"/>
            <a:ext cx="1710794" cy="15262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Example: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int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i=0;</a:t>
            </a:r>
          </a:p>
          <a:p>
            <a:pPr marL="0" marR="0">
              <a:lnSpc>
                <a:spcPts val="2657"/>
              </a:lnSpc>
              <a:spcBef>
                <a:spcPts val="22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do{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883528" y="982894"/>
            <a:ext cx="2276858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Flow diagram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768094" y="1851302"/>
            <a:ext cx="2703381" cy="34624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00"/>
                </a:solidFill>
                <a:latin typeface="Times New Roman"/>
                <a:cs typeface="Times New Roman"/>
              </a:rPr>
              <a:t>p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rintf</a:t>
            </a:r>
            <a:r>
              <a:rPr sz="2400" spc="-18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(“Hello\n”);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72894" y="2217715"/>
            <a:ext cx="971651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i++;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03950" y="2562457"/>
            <a:ext cx="862051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615694" y="2583475"/>
            <a:ext cx="2131796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} while (i&lt;3);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0128" y="3166254"/>
            <a:ext cx="73301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58544" y="3681009"/>
            <a:ext cx="1508101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Output: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797929" y="4385707"/>
            <a:ext cx="77777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58544" y="4412529"/>
            <a:ext cx="1134465" cy="15266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  <a:p>
            <a:pPr marL="0" marR="0">
              <a:lnSpc>
                <a:spcPts val="2657"/>
              </a:lnSpc>
              <a:spcBef>
                <a:spcPts val="22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Hello</a:t>
            </a:r>
          </a:p>
        </p:txBody>
      </p:sp>
      <p:sp>
        <p:nvSpPr>
          <p:cNvPr id="14" name="object 9"/>
          <p:cNvSpPr txBox="1"/>
          <p:nvPr/>
        </p:nvSpPr>
        <p:spPr>
          <a:xfrm>
            <a:off x="6248400" y="3821336"/>
            <a:ext cx="152400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endParaRPr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48640" y="419464"/>
            <a:ext cx="5122196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ASSESSMENT</a:t>
            </a:r>
            <a:r>
              <a:rPr sz="3200" b="1" spc="-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METRIC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48640" y="1402661"/>
            <a:ext cx="6387496" cy="14192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400" spc="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looping?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types of looping.</a:t>
            </a:r>
          </a:p>
          <a:p>
            <a:pPr marL="0" marR="0">
              <a:lnSpc>
                <a:spcPts val="2663"/>
              </a:lnSpc>
              <a:spcBef>
                <a:spcPts val="223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Explain</a:t>
            </a:r>
            <a:r>
              <a:rPr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while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 with an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example.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48640" y="2646626"/>
            <a:ext cx="7983119" cy="141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Give the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difference between while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 do-while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</a:p>
          <a:p>
            <a:pPr marL="0" marR="0">
              <a:lnSpc>
                <a:spcPts val="2663"/>
              </a:lnSpc>
              <a:spcBef>
                <a:spcPts val="223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Explain</a:t>
            </a:r>
            <a:r>
              <a:rPr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syntax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for loop with an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48640" y="3890464"/>
            <a:ext cx="9255538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3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List</a:t>
            </a:r>
            <a:r>
              <a:rPr sz="2400" spc="2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out</a:t>
            </a:r>
            <a:r>
              <a:rPr sz="2400" spc="2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difference</a:t>
            </a:r>
            <a:r>
              <a:rPr sz="2400" spc="2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between</a:t>
            </a:r>
            <a:r>
              <a:rPr sz="2400" spc="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z="2400" spc="2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400" spc="2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spc="2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loop.</a:t>
            </a:r>
            <a:r>
              <a:rPr sz="2400" spc="2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400" spc="28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also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1539" y="4441485"/>
            <a:ext cx="3677685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explain</a:t>
            </a:r>
            <a:r>
              <a:rPr sz="2400" spc="-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do-while loop.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144" y="533764"/>
            <a:ext cx="3707865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spc="300" dirty="0">
                <a:solidFill>
                  <a:srgbClr val="000000"/>
                </a:solidFill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1326461"/>
            <a:ext cx="8203029" cy="18947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Importance</a:t>
            </a:r>
            <a:r>
              <a:rPr sz="2400" spc="3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3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  <a:r>
              <a:rPr sz="2400" spc="3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spc="3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any</a:t>
            </a:r>
            <a:r>
              <a:rPr sz="2400" spc="3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  <a:r>
              <a:rPr sz="2400" spc="3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language</a:t>
            </a:r>
            <a:r>
              <a:rPr sz="2400" spc="3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</a:p>
          <a:p>
            <a:pPr marL="0" marR="0">
              <a:lnSpc>
                <a:spcPts val="2660"/>
              </a:lnSpc>
              <a:spcBef>
                <a:spcPts val="160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immense,</a:t>
            </a:r>
            <a:r>
              <a:rPr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they</a:t>
            </a:r>
            <a:r>
              <a:rPr sz="24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allow</a:t>
            </a:r>
            <a:r>
              <a:rPr sz="2400" spc="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us</a:t>
            </a:r>
            <a:r>
              <a:rPr sz="2400" spc="7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reduce</a:t>
            </a:r>
            <a:r>
              <a:rPr sz="2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400" spc="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6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lines</a:t>
            </a:r>
            <a:r>
              <a:rPr sz="2400" spc="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</a:p>
          <a:p>
            <a:pPr marL="0" marR="0">
              <a:lnSpc>
                <a:spcPts val="2657"/>
              </a:lnSpc>
              <a:spcBef>
                <a:spcPts val="161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code, making</a:t>
            </a:r>
            <a:r>
              <a:rPr sz="2400" spc="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our code more</a:t>
            </a:r>
            <a:r>
              <a:rPr sz="2400" spc="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readable</a:t>
            </a:r>
            <a:r>
              <a:rPr sz="2400" spc="-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 efficient.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2344" y="469136"/>
            <a:ext cx="2133675" cy="11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sz="3600" dirty="0">
                <a:solidFill>
                  <a:srgbClr val="000000"/>
                </a:solidFill>
                <a:latin typeface="Times New Roman"/>
                <a:cs typeface="Times New Roman"/>
              </a:rPr>
              <a:t>Content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349832"/>
            <a:ext cx="2021336" cy="8589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IVMKB+Wingdings"/>
                <a:cs typeface="FIVMKB+Wingdings"/>
              </a:rPr>
              <a:t>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29639" y="1966267"/>
            <a:ext cx="2285679" cy="797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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929639" y="2515562"/>
            <a:ext cx="2761437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</a:t>
            </a:r>
            <a:r>
              <a:rPr sz="2400" spc="-34" dirty="0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sz="2400" spc="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looping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87094" y="3040831"/>
            <a:ext cx="1403590" cy="1308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24"/>
              </a:lnSpc>
            </a:pPr>
            <a:r>
              <a:rPr lang="en-US" sz="2000" dirty="0" smtClean="0">
                <a:solidFill>
                  <a:srgbClr val="000000"/>
                </a:solidFill>
                <a:latin typeface="FIVMKB+Wingdings"/>
                <a:cs typeface="FIVMKB+Wingdings"/>
              </a:rPr>
              <a:t>.</a:t>
            </a:r>
            <a:r>
              <a:rPr lang="en-US" sz="20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</a:p>
          <a:p>
            <a:pPr>
              <a:lnSpc>
                <a:spcPts val="2224"/>
              </a:lnSpc>
            </a:pPr>
            <a:endParaRPr lang="en-US" sz="2000" dirty="0" smtClean="0">
              <a:solidFill>
                <a:srgbClr val="000000"/>
              </a:solidFill>
              <a:latin typeface="FIVMKB+Wingdings"/>
              <a:cs typeface="FIVMKB+Wingdings"/>
            </a:endParaRPr>
          </a:p>
          <a:p>
            <a:pPr marL="0" marR="0">
              <a:lnSpc>
                <a:spcPts val="2224"/>
              </a:lnSpc>
              <a:spcBef>
                <a:spcPts val="0"/>
              </a:spcBef>
              <a:spcAft>
                <a:spcPts val="0"/>
              </a:spcAft>
            </a:pPr>
            <a:r>
              <a:rPr sz="2000" smtClean="0">
                <a:solidFill>
                  <a:srgbClr val="000000"/>
                </a:solidFill>
                <a:latin typeface="FIVMKB+Wingdings"/>
                <a:cs typeface="FIVMKB+Wingdings"/>
              </a:rPr>
              <a:t>.</a:t>
            </a:r>
            <a:r>
              <a:rPr sz="2000" smtClean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endParaRPr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2226"/>
              </a:lnSpc>
              <a:spcBef>
                <a:spcPts val="1373"/>
              </a:spcBef>
              <a:spcAft>
                <a:spcPts val="0"/>
              </a:spcAft>
            </a:pPr>
            <a:r>
              <a:rPr sz="2000">
                <a:solidFill>
                  <a:srgbClr val="000000"/>
                </a:solidFill>
                <a:latin typeface="FIVMKB+Wingdings"/>
                <a:cs typeface="FIVMKB+Wingdings"/>
              </a:rPr>
              <a:t>.</a:t>
            </a:r>
            <a:r>
              <a:rPr sz="2000" smtClean="0">
                <a:solidFill>
                  <a:srgbClr val="000000"/>
                </a:solidFill>
                <a:latin typeface="Times New Roman"/>
                <a:cs typeface="Times New Roman"/>
              </a:rPr>
              <a:t>do-while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639" y="4436056"/>
            <a:ext cx="3053084" cy="1345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</a:t>
            </a:r>
            <a:r>
              <a:rPr sz="2400" spc="-1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Assessment</a:t>
            </a:r>
            <a:r>
              <a:rPr sz="2400" spc="2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metric</a:t>
            </a:r>
          </a:p>
          <a:p>
            <a:pPr marL="0" marR="0">
              <a:lnSpc>
                <a:spcPts val="2666"/>
              </a:lnSpc>
              <a:spcBef>
                <a:spcPts val="1603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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0904" y="838564"/>
            <a:ext cx="3188238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1F497D"/>
                </a:solidFill>
                <a:latin typeface="Times New Roman"/>
                <a:cs typeface="Times New Roman"/>
              </a:rPr>
              <a:t>OBJECTIVES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1501504"/>
            <a:ext cx="3446500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Course</a:t>
            </a:r>
            <a:r>
              <a:rPr sz="3200" spc="-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53439" y="2241242"/>
            <a:ext cx="8641780" cy="13457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4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Understand</a:t>
            </a:r>
            <a:r>
              <a:rPr sz="2400" spc="10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10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basic</a:t>
            </a:r>
            <a:r>
              <a:rPr sz="2400" spc="107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terminology</a:t>
            </a:r>
            <a:r>
              <a:rPr sz="2400" spc="108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sz="2400" spc="10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spc="106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computer</a:t>
            </a:r>
          </a:p>
          <a:p>
            <a:pPr marL="401116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programming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3439" y="3338248"/>
            <a:ext cx="8642075" cy="18949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4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2400" spc="7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stresses</a:t>
            </a:r>
            <a:r>
              <a:rPr sz="2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strengths</a:t>
            </a:r>
            <a:r>
              <a:rPr sz="2400" spc="6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7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C,</a:t>
            </a:r>
            <a:r>
              <a:rPr sz="24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which</a:t>
            </a:r>
            <a:r>
              <a:rPr sz="2400" spc="7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provide</a:t>
            </a:r>
            <a:r>
              <a:rPr sz="2400" spc="7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students</a:t>
            </a:r>
            <a:r>
              <a:rPr sz="2400" spc="8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with</a:t>
            </a:r>
          </a:p>
          <a:p>
            <a:pPr marL="401116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means</a:t>
            </a:r>
            <a:r>
              <a:rPr sz="2400" spc="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1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writing</a:t>
            </a:r>
            <a:r>
              <a:rPr sz="2400" spc="14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efficient,</a:t>
            </a:r>
            <a:r>
              <a:rPr sz="2400" spc="1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maintainable,</a:t>
            </a:r>
            <a:r>
              <a:rPr sz="2400" spc="15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400" spc="13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portable</a:t>
            </a:r>
          </a:p>
          <a:p>
            <a:pPr marL="401116" marR="0">
              <a:lnSpc>
                <a:spcPts val="2657"/>
              </a:lnSpc>
              <a:spcBef>
                <a:spcPts val="161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code.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53439" y="4984422"/>
            <a:ext cx="8426527" cy="13463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4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write,</a:t>
            </a:r>
            <a:r>
              <a:rPr sz="2400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compile and debug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programs in C language.</a:t>
            </a:r>
          </a:p>
          <a:p>
            <a:pPr marL="0" marR="0">
              <a:lnSpc>
                <a:spcPts val="2663"/>
              </a:lnSpc>
              <a:spcBef>
                <a:spcPts val="1608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41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Increase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ability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learn</a:t>
            </a:r>
            <a:r>
              <a:rPr sz="2400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new programming</a:t>
            </a:r>
            <a:r>
              <a:rPr sz="2400" spc="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languages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040" y="625204"/>
            <a:ext cx="3213342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spc="-41" dirty="0">
                <a:solidFill>
                  <a:srgbClr val="000000"/>
                </a:solidFill>
                <a:latin typeface="Times New Roman"/>
                <a:cs typeface="Times New Roman"/>
              </a:rPr>
              <a:t>Topic</a:t>
            </a:r>
            <a:r>
              <a:rPr sz="3200" spc="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Objective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40" y="1349832"/>
            <a:ext cx="5169439" cy="8538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Understand the basics of looping.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01041" y="1966267"/>
            <a:ext cx="8138160" cy="8976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66"/>
              </a:lnSpc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7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54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use</a:t>
            </a:r>
            <a:r>
              <a:rPr sz="2400" spc="3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365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spc="373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for,</a:t>
            </a:r>
            <a:r>
              <a:rPr lang="en-US" sz="2400" spc="365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,</a:t>
            </a:r>
            <a:r>
              <a:rPr sz="2400" spc="367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lang="en-US" sz="2400" spc="367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do-while</a:t>
            </a:r>
            <a:r>
              <a:rPr sz="2400" spc="366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repetition</a:t>
            </a:r>
            <a:r>
              <a:rPr sz="2400" spc="375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z="2400" spc="37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</a:p>
          <a:p>
            <a:pPr marL="0" marR="0">
              <a:lnSpc>
                <a:spcPts val="2657"/>
              </a:lnSpc>
              <a:spcBef>
                <a:spcPts val="1615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execute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statements in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program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14" dirty="0">
                <a:solidFill>
                  <a:srgbClr val="000000"/>
                </a:solidFill>
                <a:latin typeface="Times New Roman"/>
                <a:cs typeface="Times New Roman"/>
              </a:rPr>
              <a:t>repeatedly.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01040" y="1121232"/>
            <a:ext cx="8814587" cy="85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3"/>
              </a:lnSpc>
              <a:spcBef>
                <a:spcPts val="0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r>
              <a:rPr sz="2400" spc="9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statements</a:t>
            </a:r>
            <a:r>
              <a:rPr sz="2400" spc="10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are</a:t>
            </a:r>
            <a:r>
              <a:rPr sz="2400" spc="9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used</a:t>
            </a:r>
            <a:r>
              <a:rPr sz="2400" spc="9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98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repeat</a:t>
            </a:r>
            <a:r>
              <a:rPr sz="2400" spc="99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98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execution</a:t>
            </a:r>
            <a:r>
              <a:rPr sz="2400" spc="98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1040" y="1740051"/>
            <a:ext cx="2902407" cy="79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statement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or blocks.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85800" y="2438400"/>
            <a:ext cx="8813238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sz="24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loop:</a:t>
            </a:r>
            <a:r>
              <a:rPr sz="2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1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number</a:t>
            </a:r>
            <a:r>
              <a:rPr sz="2400" spc="10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1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times</a:t>
            </a:r>
            <a:r>
              <a:rPr sz="2400" spc="10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79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body</a:t>
            </a:r>
            <a:r>
              <a:rPr sz="2400" spc="9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2400" spc="8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r>
              <a:rPr sz="2400" spc="1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85800" y="3048000"/>
            <a:ext cx="1618818" cy="7950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0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executed.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85800" y="3733800"/>
            <a:ext cx="5038754" cy="25519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spc="-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pc="-56" dirty="0">
                <a:solidFill>
                  <a:srgbClr val="000000"/>
                </a:solidFill>
                <a:latin typeface="Times New Roman"/>
                <a:cs typeface="Times New Roman"/>
              </a:rPr>
              <a:t>Two</a:t>
            </a:r>
            <a:r>
              <a:rPr sz="2400" spc="6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types of loop structure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are:</a:t>
            </a:r>
          </a:p>
          <a:p>
            <a:pPr marL="457504" marR="0">
              <a:lnSpc>
                <a:spcPts val="2660"/>
              </a:lnSpc>
              <a:spcBef>
                <a:spcPts val="160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Pretest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: Entry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-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controlled</a:t>
            </a:r>
            <a:r>
              <a:rPr sz="2400" spc="-3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lang="en-US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504" marR="0">
              <a:lnSpc>
                <a:spcPts val="2660"/>
              </a:lnSpc>
              <a:spcBef>
                <a:spcPts val="1609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Ex: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for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while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loop</a:t>
            </a:r>
            <a:endParaRPr sz="240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33704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Posttest</a:t>
            </a:r>
            <a:r>
              <a:rPr sz="2400" spc="-12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: Exit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– 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controlled</a:t>
            </a:r>
            <a:r>
              <a:rPr sz="2400" spc="-31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lang="en-US" sz="2400" dirty="0" smtClean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533704" marR="0">
              <a:lnSpc>
                <a:spcPts val="2657"/>
              </a:lnSpc>
              <a:spcBef>
                <a:spcPts val="1614"/>
              </a:spcBef>
              <a:spcAft>
                <a:spcPts val="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Ex: </a:t>
            </a:r>
            <a:r>
              <a:rPr 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do …while 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sz="24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object 3"/>
          <p:cNvSpPr txBox="1"/>
          <p:nvPr/>
        </p:nvSpPr>
        <p:spPr>
          <a:xfrm>
            <a:off x="228600" y="457200"/>
            <a:ext cx="4762272" cy="11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300" dirty="0">
                <a:solidFill>
                  <a:srgbClr val="000000"/>
                </a:solidFill>
                <a:latin typeface="Times New Roman"/>
                <a:cs typeface="Times New Roman"/>
              </a:rPr>
              <a:t>INTRODUCTION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82344" y="686164"/>
            <a:ext cx="3732143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Pretest</a:t>
            </a:r>
            <a:r>
              <a:rPr sz="3200" spc="-6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00000"/>
                </a:solidFill>
                <a:latin typeface="Times New Roman"/>
                <a:cs typeface="Times New Roman"/>
              </a:rPr>
              <a:t>Vs. Posttest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1440094"/>
            <a:ext cx="8202927" cy="11605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Pretest</a:t>
            </a:r>
            <a:r>
              <a:rPr sz="2400" b="1" i="1" spc="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400" b="1" i="1" spc="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sz="2400" spc="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tested</a:t>
            </a:r>
            <a:r>
              <a:rPr sz="2400" spc="5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before</a:t>
            </a:r>
            <a:r>
              <a:rPr sz="2400" spc="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sz="2400" spc="3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4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check</a:t>
            </a:r>
          </a:p>
          <a:p>
            <a:pPr marL="0" marR="0">
              <a:lnSpc>
                <a:spcPts val="2660"/>
              </a:lnSpc>
              <a:spcBef>
                <a:spcPts val="169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400" spc="-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loops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should 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occur.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2537755"/>
            <a:ext cx="8203979" cy="11605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Posttest</a:t>
            </a:r>
            <a:r>
              <a:rPr sz="2400" b="1" i="1" spc="159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sz="2400" b="1" i="1" spc="16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sz="2400" spc="1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1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tested</a:t>
            </a:r>
            <a:r>
              <a:rPr sz="2400" spc="16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after</a:t>
            </a:r>
            <a:r>
              <a:rPr sz="2400" spc="15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each</a:t>
            </a:r>
            <a:r>
              <a:rPr sz="2400" spc="15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14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14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check</a:t>
            </a:r>
          </a:p>
          <a:p>
            <a:pPr marL="0" marR="0">
              <a:lnSpc>
                <a:spcPts val="2657"/>
              </a:lnSpc>
              <a:spcBef>
                <a:spcPts val="172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if</a:t>
            </a:r>
            <a:r>
              <a:rPr sz="2400" spc="-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 should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continue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(at</a:t>
            </a:r>
            <a:r>
              <a:rPr sz="2400" spc="-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least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 single</a:t>
            </a:r>
            <a:r>
              <a:rPr sz="2400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-3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occurs).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964682" y="4152624"/>
            <a:ext cx="862051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86660" y="4296848"/>
            <a:ext cx="633348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Conditio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986660" y="4449248"/>
            <a:ext cx="253745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6660" y="4601648"/>
            <a:ext cx="632974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Evaluate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986660" y="4755826"/>
            <a:ext cx="253745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5110860" y="4756420"/>
            <a:ext cx="73301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50057" y="4948663"/>
            <a:ext cx="775723" cy="596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false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301494" y="5092808"/>
            <a:ext cx="698811" cy="5963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6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Times New Roman"/>
                <a:cs typeface="Times New Roman"/>
              </a:rPr>
              <a:t>true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193535" y="5275256"/>
            <a:ext cx="633347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Conditio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193535" y="5427656"/>
            <a:ext cx="253745" cy="330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757807" y="5540048"/>
            <a:ext cx="862051" cy="3807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47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/>
                </a:solidFill>
                <a:latin typeface="Calibri"/>
                <a:cs typeface="Calibri"/>
              </a:rPr>
              <a:t>Statements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6193535" y="5580030"/>
            <a:ext cx="632974" cy="4845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02"/>
              </a:lnSpc>
              <a:spcBef>
                <a:spcPts val="0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Evaluate</a:t>
            </a:r>
          </a:p>
          <a:p>
            <a:pPr marL="0" marR="0">
              <a:lnSpc>
                <a:spcPts val="1102"/>
              </a:lnSpc>
              <a:spcBef>
                <a:spcPts val="109"/>
              </a:spcBef>
              <a:spcAft>
                <a:spcPts val="0"/>
              </a:spcAft>
            </a:pPr>
            <a:r>
              <a:rPr sz="1000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559042" y="5975874"/>
            <a:ext cx="777775" cy="621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144" y="762364"/>
            <a:ext cx="3824515" cy="1060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548"/>
              </a:lnSpc>
              <a:spcBef>
                <a:spcPts val="0"/>
              </a:spcBef>
              <a:spcAft>
                <a:spcPts val="0"/>
              </a:spcAft>
            </a:pP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TYPES</a:t>
            </a:r>
            <a:r>
              <a:rPr sz="3200" b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OF</a:t>
            </a:r>
            <a:r>
              <a:rPr sz="3200" b="1" spc="-1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29639" y="1654632"/>
            <a:ext cx="2924413" cy="1833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3"/>
              </a:lnSpc>
              <a:buFont typeface="FIVMKB+Wingdings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for</a:t>
            </a:r>
            <a:r>
              <a:rPr lang="en-US" sz="2800" spc="1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  <a:p>
            <a:pPr>
              <a:lnSpc>
                <a:spcPts val="3103"/>
              </a:lnSpc>
              <a:buFont typeface="FIVMKB+Wingdings"/>
              <a:buChar char="v"/>
            </a:pPr>
            <a:endParaRPr lang="en-US" sz="2800" dirty="0" smtClean="0">
              <a:solidFill>
                <a:srgbClr val="000000"/>
              </a:solidFill>
              <a:latin typeface="FIVMKB+Wingdings"/>
              <a:cs typeface="FIVMKB+Wingdings"/>
            </a:endParaRPr>
          </a:p>
          <a:p>
            <a:pPr marL="0" marR="0">
              <a:lnSpc>
                <a:spcPts val="3103"/>
              </a:lnSpc>
              <a:spcBef>
                <a:spcPts val="0"/>
              </a:spcBef>
              <a:spcAft>
                <a:spcPts val="0"/>
              </a:spcAft>
            </a:pPr>
            <a:r>
              <a:rPr sz="2800" smtClean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while loop</a:t>
            </a:r>
          </a:p>
          <a:p>
            <a:pPr marL="0" marR="0">
              <a:lnSpc>
                <a:spcPts val="3103"/>
              </a:lnSpc>
              <a:spcBef>
                <a:spcPts val="1939"/>
              </a:spcBef>
              <a:spcAft>
                <a:spcPts val="0"/>
              </a:spcAft>
            </a:pPr>
            <a:r>
              <a:rPr sz="28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do-while </a:t>
            </a:r>
            <a:r>
              <a:rPr sz="2800" smtClean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  <a:endParaRPr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0" y="0"/>
            <a:ext cx="9144000" cy="68579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6144" y="537717"/>
            <a:ext cx="2657417" cy="11921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86"/>
              </a:lnSpc>
              <a:spcBef>
                <a:spcPts val="0"/>
              </a:spcBef>
              <a:spcAft>
                <a:spcPts val="0"/>
              </a:spcAft>
            </a:pPr>
            <a:r>
              <a:rPr sz="3600" b="1" spc="297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3600" b="1" spc="24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600" b="1" spc="295" dirty="0">
                <a:solidFill>
                  <a:srgbClr val="000000"/>
                </a:solidFill>
                <a:latin typeface="Times New Roman"/>
                <a:cs typeface="Times New Roman"/>
              </a:rPr>
              <a:t>Loop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06144" y="1440094"/>
            <a:ext cx="3352469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for loop has three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parts: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6144" y="2286962"/>
            <a:ext cx="5619507" cy="7971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3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Initializer</a:t>
            </a:r>
            <a:r>
              <a:rPr sz="24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executed</a:t>
            </a:r>
            <a:r>
              <a:rPr sz="2400" spc="-1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2400" spc="-2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start</a:t>
            </a:r>
            <a:r>
              <a:rPr sz="2400" spc="-1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loop.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06144" y="3383968"/>
            <a:ext cx="8202736" cy="797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 Loop</a:t>
            </a:r>
            <a:r>
              <a:rPr sz="2400" spc="80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condition</a:t>
            </a:r>
            <a:r>
              <a:rPr sz="2400" spc="8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</a:t>
            </a:r>
            <a:r>
              <a:rPr sz="2400" spc="80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tested</a:t>
            </a:r>
            <a:r>
              <a:rPr sz="2400" spc="81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before</a:t>
            </a:r>
            <a:r>
              <a:rPr sz="2400" spc="8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iteration</a:t>
            </a:r>
            <a:r>
              <a:rPr sz="2400" spc="806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to</a:t>
            </a:r>
            <a:r>
              <a:rPr sz="2400" spc="802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decide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06144" y="3935517"/>
            <a:ext cx="5882397" cy="7947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7"/>
              </a:lnSpc>
              <a:spcBef>
                <a:spcPts val="0"/>
              </a:spcBef>
              <a:spcAft>
                <a:spcPts val="0"/>
              </a:spcAft>
            </a:pP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whether to</a:t>
            </a:r>
            <a:r>
              <a:rPr sz="2400" spc="-1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continue</a:t>
            </a:r>
            <a:r>
              <a:rPr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or terminate</a:t>
            </a:r>
            <a:r>
              <a:rPr sz="2400" spc="-28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06144" y="5030142"/>
            <a:ext cx="8082436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66"/>
              </a:lnSpc>
              <a:spcBef>
                <a:spcPts val="0"/>
              </a:spcBef>
              <a:spcAft>
                <a:spcPts val="0"/>
              </a:spcAft>
            </a:pPr>
            <a:r>
              <a:rPr sz="240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4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smtClean="0">
                <a:solidFill>
                  <a:srgbClr val="000000"/>
                </a:solidFill>
                <a:latin typeface="Times New Roman"/>
                <a:cs typeface="Times New Roman"/>
              </a:rPr>
              <a:t>Increment</a:t>
            </a:r>
            <a:r>
              <a:rPr lang="en-US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/decrement </a:t>
            </a:r>
            <a:r>
              <a:rPr sz="2400" spc="-15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is executed</a:t>
            </a:r>
            <a:r>
              <a:rPr sz="2400" spc="-43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at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the end</a:t>
            </a:r>
            <a:r>
              <a:rPr sz="2400" spc="-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of each</a:t>
            </a:r>
            <a:r>
              <a:rPr sz="2400" spc="-27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00"/>
                </a:solidFill>
                <a:latin typeface="Times New Roman"/>
                <a:cs typeface="Times New Roman"/>
              </a:rPr>
              <a:t>loop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6797992" cy="369332"/>
          </a:xfrm>
        </p:spPr>
        <p:txBody>
          <a:bodyPr/>
          <a:lstStyle/>
          <a:p>
            <a:r>
              <a:rPr lang="en-US" sz="2400" b="1" dirty="0" smtClean="0"/>
              <a:t>Syntax:</a:t>
            </a:r>
            <a:endParaRPr lang="en-US" sz="2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609600"/>
            <a:ext cx="7315200" cy="2862322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for  ([</a:t>
            </a:r>
            <a:r>
              <a:rPr lang="en-US" sz="2400" dirty="0" err="1" smtClean="0"/>
              <a:t>initializer</a:t>
            </a:r>
            <a:r>
              <a:rPr lang="en-US" sz="2400" dirty="0" smtClean="0"/>
              <a:t>] ; [condition] ; [increment/decrement] )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{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   [Statement block];</a:t>
            </a:r>
          </a:p>
          <a:p>
            <a:r>
              <a:rPr lang="en-US" sz="2400" dirty="0" smtClean="0"/>
              <a:t>   </a:t>
            </a:r>
          </a:p>
          <a:p>
            <a:r>
              <a:rPr lang="en-US" sz="2400" dirty="0" smtClean="0"/>
              <a:t> </a:t>
            </a:r>
            <a:r>
              <a:rPr lang="en-US" sz="2400" dirty="0" smtClean="0"/>
              <a:t>    }   </a:t>
            </a:r>
            <a:endParaRPr lang="en-US" sz="2400" dirty="0"/>
          </a:p>
        </p:txBody>
      </p:sp>
      <p:sp>
        <p:nvSpPr>
          <p:cNvPr id="4" name="Flowchart: Decision 3"/>
          <p:cNvSpPr/>
          <p:nvPr/>
        </p:nvSpPr>
        <p:spPr>
          <a:xfrm>
            <a:off x="5714206" y="3200400"/>
            <a:ext cx="2133600" cy="1143000"/>
          </a:xfrm>
          <a:prstGeom prst="flowChartDecisi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Test condition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257006" y="2209800"/>
            <a:ext cx="3048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 smtClean="0"/>
              <a:t>initilizer</a:t>
            </a:r>
            <a:endParaRPr lang="en-US" sz="2000" dirty="0"/>
          </a:p>
        </p:txBody>
      </p:sp>
      <p:sp>
        <p:nvSpPr>
          <p:cNvPr id="6" name="Rounded Rectangle 5"/>
          <p:cNvSpPr/>
          <p:nvPr/>
        </p:nvSpPr>
        <p:spPr>
          <a:xfrm>
            <a:off x="5257006" y="4724400"/>
            <a:ext cx="3048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Statements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5257006" y="5715000"/>
            <a:ext cx="3048000" cy="609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Increment/decrement</a:t>
            </a:r>
            <a:endParaRPr lang="en-US" sz="2000" dirty="0"/>
          </a:p>
        </p:txBody>
      </p:sp>
      <p:cxnSp>
        <p:nvCxnSpPr>
          <p:cNvPr id="8" name="Straight Connector 7"/>
          <p:cNvCxnSpPr/>
          <p:nvPr/>
        </p:nvCxnSpPr>
        <p:spPr>
          <a:xfrm rot="5400000" flipH="1" flipV="1">
            <a:off x="7314803" y="5105003"/>
            <a:ext cx="2743200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5400000">
            <a:off x="6598126" y="3001486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6598920" y="4540726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6598920" y="5531326"/>
            <a:ext cx="36576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847806" y="3733800"/>
            <a:ext cx="838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0800000">
            <a:off x="7573486" y="6477000"/>
            <a:ext cx="109728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4418806" y="6019800"/>
            <a:ext cx="838200" cy="158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 flipH="1" flipV="1">
            <a:off x="2956163" y="4586843"/>
            <a:ext cx="2926080" cy="794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418806" y="3124200"/>
            <a:ext cx="237744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object 12"/>
          <p:cNvSpPr txBox="1"/>
          <p:nvPr/>
        </p:nvSpPr>
        <p:spPr>
          <a:xfrm>
            <a:off x="3870425" y="1524000"/>
            <a:ext cx="777775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</a:p>
        </p:txBody>
      </p:sp>
      <p:sp>
        <p:nvSpPr>
          <p:cNvPr id="32" name="object 11"/>
          <p:cNvSpPr txBox="1"/>
          <p:nvPr/>
        </p:nvSpPr>
        <p:spPr>
          <a:xfrm>
            <a:off x="1524001" y="1566922"/>
            <a:ext cx="5334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</p:txBody>
      </p:sp>
      <p:sp>
        <p:nvSpPr>
          <p:cNvPr id="59" name="object 11"/>
          <p:cNvSpPr txBox="1"/>
          <p:nvPr/>
        </p:nvSpPr>
        <p:spPr>
          <a:xfrm>
            <a:off x="6858000" y="4343400"/>
            <a:ext cx="5334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000000"/>
                </a:solidFill>
                <a:latin typeface="Calibri"/>
                <a:cs typeface="Calibri"/>
              </a:rPr>
              <a:t>true</a:t>
            </a:r>
          </a:p>
        </p:txBody>
      </p:sp>
      <p:sp>
        <p:nvSpPr>
          <p:cNvPr id="60" name="object 11"/>
          <p:cNvSpPr txBox="1"/>
          <p:nvPr/>
        </p:nvSpPr>
        <p:spPr>
          <a:xfrm>
            <a:off x="7924800" y="3352800"/>
            <a:ext cx="533400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197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 smtClean="0">
                <a:solidFill>
                  <a:srgbClr val="000000"/>
                </a:solidFill>
                <a:latin typeface="Calibri"/>
                <a:cs typeface="Calibri"/>
              </a:rPr>
              <a:t>false</a:t>
            </a:r>
            <a:endParaRPr sz="18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85" name="Freeform 84"/>
          <p:cNvSpPr/>
          <p:nvPr/>
        </p:nvSpPr>
        <p:spPr>
          <a:xfrm>
            <a:off x="640597" y="503997"/>
            <a:ext cx="1268277" cy="382291"/>
          </a:xfrm>
          <a:custGeom>
            <a:avLst/>
            <a:gdLst>
              <a:gd name="connsiteX0" fmla="*/ 103322 w 1268277"/>
              <a:gd name="connsiteY0" fmla="*/ 56827 h 382291"/>
              <a:gd name="connsiteX1" fmla="*/ 165315 w 1268277"/>
              <a:gd name="connsiteY1" fmla="*/ 41328 h 382291"/>
              <a:gd name="connsiteX2" fmla="*/ 1095213 w 1268277"/>
              <a:gd name="connsiteY2" fmla="*/ 56827 h 382291"/>
              <a:gd name="connsiteX3" fmla="*/ 1203701 w 1268277"/>
              <a:gd name="connsiteY3" fmla="*/ 382291 h 382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68277" h="382291">
                <a:moveTo>
                  <a:pt x="103322" y="56827"/>
                </a:moveTo>
                <a:cubicBezTo>
                  <a:pt x="51661" y="49077"/>
                  <a:pt x="0" y="41328"/>
                  <a:pt x="165315" y="41328"/>
                </a:cubicBezTo>
                <a:cubicBezTo>
                  <a:pt x="330630" y="41328"/>
                  <a:pt x="922149" y="0"/>
                  <a:pt x="1095213" y="56827"/>
                </a:cubicBezTo>
                <a:cubicBezTo>
                  <a:pt x="1268277" y="113654"/>
                  <a:pt x="1235989" y="247972"/>
                  <a:pt x="1203701" y="3822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85"/>
          <p:cNvSpPr/>
          <p:nvPr/>
        </p:nvSpPr>
        <p:spPr>
          <a:xfrm>
            <a:off x="1937288" y="209529"/>
            <a:ext cx="1503336" cy="707756"/>
          </a:xfrm>
          <a:custGeom>
            <a:avLst/>
            <a:gdLst>
              <a:gd name="connsiteX0" fmla="*/ 0 w 1503336"/>
              <a:gd name="connsiteY0" fmla="*/ 645762 h 707756"/>
              <a:gd name="connsiteX1" fmla="*/ 1084881 w 1503336"/>
              <a:gd name="connsiteY1" fmla="*/ 10332 h 707756"/>
              <a:gd name="connsiteX2" fmla="*/ 1503336 w 1503336"/>
              <a:gd name="connsiteY2" fmla="*/ 707756 h 7077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3336" h="707756">
                <a:moveTo>
                  <a:pt x="0" y="645762"/>
                </a:moveTo>
                <a:cubicBezTo>
                  <a:pt x="417162" y="322881"/>
                  <a:pt x="834325" y="0"/>
                  <a:pt x="1084881" y="10332"/>
                </a:cubicBezTo>
                <a:cubicBezTo>
                  <a:pt x="1335437" y="20664"/>
                  <a:pt x="1419386" y="364210"/>
                  <a:pt x="1503336" y="707756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Freeform 86"/>
          <p:cNvSpPr/>
          <p:nvPr/>
        </p:nvSpPr>
        <p:spPr>
          <a:xfrm>
            <a:off x="3549112" y="232776"/>
            <a:ext cx="2278251" cy="591519"/>
          </a:xfrm>
          <a:custGeom>
            <a:avLst/>
            <a:gdLst>
              <a:gd name="connsiteX0" fmla="*/ 0 w 2278251"/>
              <a:gd name="connsiteY0" fmla="*/ 591519 h 591519"/>
              <a:gd name="connsiteX1" fmla="*/ 1193369 w 2278251"/>
              <a:gd name="connsiteY1" fmla="*/ 2583 h 591519"/>
              <a:gd name="connsiteX2" fmla="*/ 2278251 w 2278251"/>
              <a:gd name="connsiteY2" fmla="*/ 576021 h 591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78251" h="591519">
                <a:moveTo>
                  <a:pt x="0" y="591519"/>
                </a:moveTo>
                <a:cubicBezTo>
                  <a:pt x="406830" y="298342"/>
                  <a:pt x="813661" y="5166"/>
                  <a:pt x="1193369" y="2583"/>
                </a:cubicBezTo>
                <a:cubicBezTo>
                  <a:pt x="1573077" y="0"/>
                  <a:pt x="1925664" y="288010"/>
                  <a:pt x="2278251" y="57602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867905" y="1227251"/>
            <a:ext cx="2231756" cy="816244"/>
          </a:xfrm>
          <a:custGeom>
            <a:avLst/>
            <a:gdLst>
              <a:gd name="connsiteX0" fmla="*/ 2231756 w 2231756"/>
              <a:gd name="connsiteY0" fmla="*/ 0 h 816244"/>
              <a:gd name="connsiteX1" fmla="*/ 1534332 w 2231756"/>
              <a:gd name="connsiteY1" fmla="*/ 697424 h 816244"/>
              <a:gd name="connsiteX2" fmla="*/ 0 w 2231756"/>
              <a:gd name="connsiteY2" fmla="*/ 712922 h 8162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31756" h="816244">
                <a:moveTo>
                  <a:pt x="2231756" y="0"/>
                </a:moveTo>
                <a:cubicBezTo>
                  <a:pt x="2069023" y="289302"/>
                  <a:pt x="1906291" y="578604"/>
                  <a:pt x="1534332" y="697424"/>
                </a:cubicBezTo>
                <a:cubicBezTo>
                  <a:pt x="1162373" y="816244"/>
                  <a:pt x="581186" y="764583"/>
                  <a:pt x="0" y="71292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805912" y="1227251"/>
            <a:ext cx="3595607" cy="2262752"/>
          </a:xfrm>
          <a:custGeom>
            <a:avLst/>
            <a:gdLst>
              <a:gd name="connsiteX0" fmla="*/ 2696705 w 3595607"/>
              <a:gd name="connsiteY0" fmla="*/ 0 h 2262752"/>
              <a:gd name="connsiteX1" fmla="*/ 3146156 w 3595607"/>
              <a:gd name="connsiteY1" fmla="*/ 1549830 h 2262752"/>
              <a:gd name="connsiteX2" fmla="*/ 0 w 3595607"/>
              <a:gd name="connsiteY2" fmla="*/ 2262752 h 2262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95607" h="2262752">
                <a:moveTo>
                  <a:pt x="2696705" y="0"/>
                </a:moveTo>
                <a:cubicBezTo>
                  <a:pt x="3146156" y="586352"/>
                  <a:pt x="3595607" y="1172705"/>
                  <a:pt x="3146156" y="1549830"/>
                </a:cubicBezTo>
                <a:cubicBezTo>
                  <a:pt x="2696705" y="1926955"/>
                  <a:pt x="1348352" y="2094853"/>
                  <a:pt x="0" y="2262752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reeform 89"/>
          <p:cNvSpPr/>
          <p:nvPr/>
        </p:nvSpPr>
        <p:spPr>
          <a:xfrm>
            <a:off x="852407" y="1291525"/>
            <a:ext cx="4835471" cy="1813302"/>
          </a:xfrm>
          <a:custGeom>
            <a:avLst/>
            <a:gdLst>
              <a:gd name="connsiteX0" fmla="*/ 0 w 4835471"/>
              <a:gd name="connsiteY0" fmla="*/ 1766807 h 1813302"/>
              <a:gd name="connsiteX1" fmla="*/ 2882685 w 4835471"/>
              <a:gd name="connsiteY1" fmla="*/ 1518834 h 1813302"/>
              <a:gd name="connsiteX2" fmla="*/ 4835471 w 4835471"/>
              <a:gd name="connsiteY2" fmla="*/ 0 h 1813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5471" h="1813302">
                <a:moveTo>
                  <a:pt x="0" y="1766807"/>
                </a:moveTo>
                <a:cubicBezTo>
                  <a:pt x="1038386" y="1790054"/>
                  <a:pt x="2076773" y="1813302"/>
                  <a:pt x="2882685" y="1518834"/>
                </a:cubicBezTo>
                <a:cubicBezTo>
                  <a:pt x="3688597" y="1224366"/>
                  <a:pt x="4262034" y="612183"/>
                  <a:pt x="4835471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bject 4"/>
          <p:cNvSpPr txBox="1"/>
          <p:nvPr/>
        </p:nvSpPr>
        <p:spPr>
          <a:xfrm>
            <a:off x="228600" y="3657600"/>
            <a:ext cx="3962400" cy="30264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103"/>
              </a:lnSpc>
              <a:buFont typeface="FIVMKB+Wingdings"/>
              <a:buChar char="v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 initialize the control   variable</a:t>
            </a:r>
          </a:p>
          <a:p>
            <a:pPr>
              <a:lnSpc>
                <a:spcPts val="3103"/>
              </a:lnSpc>
              <a:buFont typeface="FIVMKB+Wingdings"/>
              <a:buChar char="v"/>
            </a:pPr>
            <a:endParaRPr lang="en-US" sz="2800" dirty="0" smtClean="0">
              <a:solidFill>
                <a:srgbClr val="000000"/>
              </a:solidFill>
              <a:latin typeface="FIVMKB+Wingdings"/>
              <a:cs typeface="FIVMKB+Wingdings"/>
            </a:endParaRPr>
          </a:p>
          <a:p>
            <a:pPr marL="0" marR="0">
              <a:lnSpc>
                <a:spcPts val="3103"/>
              </a:lnSpc>
              <a:spcBef>
                <a:spcPts val="0"/>
              </a:spcBef>
              <a:spcAft>
                <a:spcPts val="0"/>
              </a:spcAft>
            </a:pPr>
            <a:r>
              <a:rPr sz="2800" smtClean="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Condition with control variable</a:t>
            </a:r>
            <a:endParaRPr sz="28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marR="0">
              <a:lnSpc>
                <a:spcPts val="3103"/>
              </a:lnSpc>
              <a:spcBef>
                <a:spcPts val="1939"/>
              </a:spcBef>
              <a:spcAft>
                <a:spcPts val="0"/>
              </a:spcAft>
            </a:pPr>
            <a:r>
              <a:rPr sz="2800">
                <a:solidFill>
                  <a:srgbClr val="000000"/>
                </a:solidFill>
                <a:latin typeface="FIVMKB+Wingdings"/>
                <a:cs typeface="FIVMKB+Wingdings"/>
              </a:rPr>
              <a:t></a:t>
            </a:r>
            <a:r>
              <a:rPr sz="280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Increment/decrement control variable</a:t>
            </a:r>
            <a:endParaRPr sz="2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/>
    </p:bldLst>
  </p:timing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</TotalTime>
  <Words>621</Words>
  <PresentationFormat>On-screen Show (4:3)</PresentationFormat>
  <Paragraphs>158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 New Roman</vt:lpstr>
      <vt:lpstr>FIVMKB+Wingdings</vt:lpstr>
      <vt:lpstr>Theme 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Syntax: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User</dc:creator>
  <cp:lastModifiedBy>Windows User</cp:lastModifiedBy>
  <cp:revision>9</cp:revision>
  <dcterms:modified xsi:type="dcterms:W3CDTF">2020-05-09T17:35:58Z</dcterms:modified>
</cp:coreProperties>
</file>