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82" d="100"/>
          <a:sy n="82" d="100"/>
        </p:scale>
        <p:origin x="-1026" y="-21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8B110DB-804A-4E9D-B9FD-5E295B04D07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338918372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110DB-804A-4E9D-B9FD-5E295B04D07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2232125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110DB-804A-4E9D-B9FD-5E295B04D07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222705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8B110DB-804A-4E9D-B9FD-5E295B04D07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686035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8B110DB-804A-4E9D-B9FD-5E295B04D07F}" type="datetimeFigureOut">
              <a:rPr lang="en-US" smtClean="0"/>
              <a:t>2/27/2024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473351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8B110DB-804A-4E9D-B9FD-5E295B04D07F}"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38148104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8B110DB-804A-4E9D-B9FD-5E295B04D07F}" type="datetimeFigureOut">
              <a:rPr lang="en-US" smtClean="0"/>
              <a:t>2/27/2024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37476588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8B110DB-804A-4E9D-B9FD-5E295B04D07F}" type="datetimeFigureOut">
              <a:rPr lang="en-US" smtClean="0"/>
              <a:t>2/27/2024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2360331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8B110DB-804A-4E9D-B9FD-5E295B04D07F}" type="datetimeFigureOut">
              <a:rPr lang="en-US" smtClean="0"/>
              <a:t>2/27/2024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1479373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110DB-804A-4E9D-B9FD-5E295B04D07F}"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16133688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8B110DB-804A-4E9D-B9FD-5E295B04D07F}" type="datetimeFigureOut">
              <a:rPr lang="en-US" smtClean="0"/>
              <a:t>2/27/2024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53B57F-2CB8-4643-B5BC-B43A31A17FF3}" type="slidenum">
              <a:rPr lang="en-US" smtClean="0"/>
              <a:t>‹#›</a:t>
            </a:fld>
            <a:endParaRPr lang="en-US"/>
          </a:p>
        </p:txBody>
      </p:sp>
    </p:spTree>
    <p:extLst>
      <p:ext uri="{BB962C8B-B14F-4D97-AF65-F5344CB8AC3E}">
        <p14:creationId xmlns:p14="http://schemas.microsoft.com/office/powerpoint/2010/main" val="2837147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8B110DB-804A-4E9D-B9FD-5E295B04D07F}" type="datetimeFigureOut">
              <a:rPr lang="en-US" smtClean="0"/>
              <a:t>2/27/2024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3B57F-2CB8-4643-B5BC-B43A31A17FF3}" type="slidenum">
              <a:rPr lang="en-US" smtClean="0"/>
              <a:t>‹#›</a:t>
            </a:fld>
            <a:endParaRPr lang="en-US"/>
          </a:p>
        </p:txBody>
      </p:sp>
    </p:spTree>
    <p:extLst>
      <p:ext uri="{BB962C8B-B14F-4D97-AF65-F5344CB8AC3E}">
        <p14:creationId xmlns:p14="http://schemas.microsoft.com/office/powerpoint/2010/main" val="2778399881"/>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 y="457200"/>
            <a:ext cx="76962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2819400" y="2966383"/>
            <a:ext cx="3353354" cy="584775"/>
          </a:xfrm>
          <a:prstGeom prst="rect">
            <a:avLst/>
          </a:prstGeom>
        </p:spPr>
        <p:txBody>
          <a:bodyPr wrap="none">
            <a:spAutoFit/>
          </a:bodyPr>
          <a:lstStyle/>
          <a:p>
            <a:r>
              <a:rPr lang="en-US" sz="3200" b="1" i="1" u="sng" dirty="0" smtClean="0"/>
              <a:t>DE-BROGLIE WAVE</a:t>
            </a:r>
            <a:endParaRPr lang="en-US" sz="3200" dirty="0"/>
          </a:p>
        </p:txBody>
      </p:sp>
    </p:spTree>
    <p:extLst>
      <p:ext uri="{BB962C8B-B14F-4D97-AF65-F5344CB8AC3E}">
        <p14:creationId xmlns:p14="http://schemas.microsoft.com/office/powerpoint/2010/main" val="64300956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2123" y="152400"/>
                <a:ext cx="9144000" cy="6291466"/>
              </a:xfrm>
              <a:prstGeom prst="rect">
                <a:avLst/>
              </a:prstGeom>
            </p:spPr>
            <p:txBody>
              <a:bodyPr wrap="square">
                <a:spAutoFit/>
              </a:bodyPr>
              <a:lstStyle/>
              <a:p>
                <a:r>
                  <a:rPr lang="en-US" sz="2000" dirty="0" smtClean="0"/>
                  <a:t>Since </a:t>
                </a:r>
                <a:r>
                  <a:rPr lang="en-US" sz="2000" i="1" dirty="0" err="1"/>
                  <a:t>dw</a:t>
                </a:r>
                <a:r>
                  <a:rPr lang="en-US" sz="2000" dirty="0"/>
                  <a:t> and </a:t>
                </a:r>
                <a:r>
                  <a:rPr lang="en-US" sz="2000" i="1" dirty="0" err="1"/>
                  <a:t>dk</a:t>
                </a:r>
                <a:r>
                  <a:rPr lang="en-US" sz="2000" dirty="0"/>
                  <a:t> are small compared with </a:t>
                </a:r>
                <a:r>
                  <a:rPr lang="en-US" sz="2000" i="1" dirty="0"/>
                  <a:t>w</a:t>
                </a:r>
                <a:r>
                  <a:rPr lang="en-US" sz="2000" dirty="0"/>
                  <a:t> and </a:t>
                </a:r>
                <a:r>
                  <a:rPr lang="en-US" sz="2000" i="1" dirty="0"/>
                  <a:t>k</a:t>
                </a:r>
                <a:endParaRPr lang="en-US" sz="2000" dirty="0"/>
              </a:p>
              <a:p>
                <a:r>
                  <a:rPr lang="en-US" sz="2000" dirty="0"/>
                  <a:t> </a:t>
                </a:r>
                <a:r>
                  <a:rPr lang="en-US" sz="2000" dirty="0" smtClean="0"/>
                  <a:t>		</a:t>
                </a:r>
                <a14:m>
                  <m:oMath xmlns:m="http://schemas.openxmlformats.org/officeDocument/2006/math">
                    <m:r>
                      <a:rPr lang="en-US" sz="2000" i="1">
                        <a:latin typeface="Cambria Math"/>
                      </a:rPr>
                      <m:t>2</m:t>
                    </m:r>
                    <m:r>
                      <a:rPr lang="en-US" sz="2000" i="1">
                        <a:latin typeface="Cambria Math"/>
                      </a:rPr>
                      <m:t>𝜔</m:t>
                    </m:r>
                    <m:r>
                      <a:rPr lang="en-US" sz="2000" i="1">
                        <a:latin typeface="Cambria Math"/>
                      </a:rPr>
                      <m:t>+</m:t>
                    </m:r>
                    <m:r>
                      <a:rPr lang="en-US" sz="2000" i="1">
                        <a:latin typeface="Cambria Math"/>
                      </a:rPr>
                      <m:t>𝑑</m:t>
                    </m:r>
                    <m:r>
                      <a:rPr lang="en-US" sz="2000" i="1">
                        <a:latin typeface="Cambria Math"/>
                      </a:rPr>
                      <m:t>𝜔</m:t>
                    </m:r>
                    <m:r>
                      <a:rPr lang="en-US" sz="2000" i="1">
                        <a:latin typeface="Cambria Math"/>
                      </a:rPr>
                      <m:t>≈2</m:t>
                    </m:r>
                    <m:r>
                      <a:rPr lang="en-US" sz="2000" i="1">
                        <a:latin typeface="Cambria Math"/>
                      </a:rPr>
                      <m:t>𝜔</m:t>
                    </m:r>
                    <m:r>
                      <a:rPr lang="en-US" sz="2000" i="1">
                        <a:latin typeface="Cambria Math"/>
                      </a:rPr>
                      <m:t>                   </m:t>
                    </m:r>
                    <m:r>
                      <a:rPr lang="en-US" sz="2000" i="1">
                        <a:latin typeface="Cambria Math"/>
                      </a:rPr>
                      <m:t>𝑎𝑛𝑑</m:t>
                    </m:r>
                    <m:r>
                      <a:rPr lang="en-US" sz="2000" i="1">
                        <a:latin typeface="Cambria Math"/>
                      </a:rPr>
                      <m:t>                    2</m:t>
                    </m:r>
                    <m:r>
                      <a:rPr lang="en-US" sz="2000" i="1">
                        <a:latin typeface="Cambria Math"/>
                      </a:rPr>
                      <m:t>𝑘</m:t>
                    </m:r>
                    <m:r>
                      <a:rPr lang="en-US" sz="2000" i="1">
                        <a:latin typeface="Cambria Math"/>
                      </a:rPr>
                      <m:t>+</m:t>
                    </m:r>
                    <m:r>
                      <a:rPr lang="en-US" sz="2000" i="1">
                        <a:latin typeface="Cambria Math"/>
                      </a:rPr>
                      <m:t>𝑑𝑘</m:t>
                    </m:r>
                    <m:r>
                      <a:rPr lang="en-US" sz="2000" i="1">
                        <a:latin typeface="Cambria Math"/>
                      </a:rPr>
                      <m:t>≈2</m:t>
                    </m:r>
                    <m:r>
                      <a:rPr lang="en-US" sz="2000" i="1">
                        <a:latin typeface="Cambria Math"/>
                      </a:rPr>
                      <m:t>𝑘</m:t>
                    </m:r>
                    <m:r>
                      <a:rPr lang="en-US" sz="2000" i="1">
                        <a:latin typeface="Cambria Math"/>
                      </a:rPr>
                      <m:t>  </m:t>
                    </m:r>
                  </m:oMath>
                </a14:m>
                <a:endParaRPr lang="en-US" sz="2000" dirty="0"/>
              </a:p>
              <a:p>
                <a:r>
                  <a:rPr lang="en-US" sz="2000" dirty="0"/>
                  <a:t> </a:t>
                </a:r>
                <a:r>
                  <a:rPr lang="en-US" sz="2000" dirty="0" smtClean="0"/>
                  <a:t>So </a:t>
                </a:r>
                <a:r>
                  <a:rPr lang="en-US" sz="2000" dirty="0"/>
                  <a:t>that equation (3) can be written as</a:t>
                </a:r>
              </a:p>
              <a:p>
                <a:r>
                  <a:rPr lang="en-US" sz="2000" dirty="0"/>
                  <a:t> </a:t>
                </a:r>
                <a:r>
                  <a:rPr lang="en-US" sz="2000" dirty="0" smtClean="0"/>
                  <a:t>	</a:t>
                </a:r>
                <a14:m>
                  <m:oMath xmlns:m="http://schemas.openxmlformats.org/officeDocument/2006/math">
                    <m:r>
                      <a:rPr lang="en-US" sz="2000" i="1">
                        <a:latin typeface="Cambria Math"/>
                      </a:rPr>
                      <m:t>𝑦</m:t>
                    </m:r>
                    <m:r>
                      <a:rPr lang="en-US" sz="2000" i="1">
                        <a:latin typeface="Cambria Math"/>
                      </a:rPr>
                      <m:t>=2</m:t>
                    </m:r>
                    <m:r>
                      <a:rPr lang="en-US" sz="2000" i="1">
                        <a:latin typeface="Cambria Math"/>
                      </a:rPr>
                      <m:t>𝐴</m:t>
                    </m:r>
                    <m:r>
                      <a:rPr lang="en-US" sz="2000" i="1">
                        <a:latin typeface="Cambria Math"/>
                      </a:rPr>
                      <m:t> </m:t>
                    </m:r>
                    <m:r>
                      <m:rPr>
                        <m:sty m:val="p"/>
                      </m:rPr>
                      <a:rPr lang="en-US" sz="2000">
                        <a:latin typeface="Cambria Math"/>
                      </a:rPr>
                      <m:t>cos</m:t>
                    </m:r>
                    <m:d>
                      <m:dPr>
                        <m:ctrlPr>
                          <a:rPr lang="en-US" sz="2000" i="1">
                            <a:latin typeface="Cambria Math"/>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e>
                    </m:d>
                    <m:r>
                      <a:rPr lang="en-US" sz="2000">
                        <a:latin typeface="Cambria Math"/>
                      </a:rPr>
                      <m:t> </m:t>
                    </m:r>
                    <m:r>
                      <m:rPr>
                        <m:sty m:val="p"/>
                      </m:rPr>
                      <a:rPr lang="en-US" sz="2000">
                        <a:latin typeface="Cambria Math"/>
                      </a:rPr>
                      <m:t>cos</m:t>
                    </m:r>
                    <m:d>
                      <m:dPr>
                        <m:ctrlPr>
                          <a:rPr lang="en-US" sz="2000" i="1">
                            <a:latin typeface="Cambria Math"/>
                          </a:rPr>
                        </m:ctrlPr>
                      </m:dPr>
                      <m:e>
                        <m:f>
                          <m:fPr>
                            <m:ctrlPr>
                              <a:rPr lang="en-US" sz="2000" i="1">
                                <a:latin typeface="Cambria Math"/>
                              </a:rPr>
                            </m:ctrlPr>
                          </m:fPr>
                          <m:num>
                            <m:r>
                              <a:rPr lang="en-US" sz="2000" i="1">
                                <a:latin typeface="Cambria Math"/>
                              </a:rPr>
                              <m:t>𝑑</m:t>
                            </m:r>
                            <m:r>
                              <a:rPr lang="en-US" sz="2000" i="1">
                                <a:latin typeface="Cambria Math"/>
                              </a:rPr>
                              <m:t>𝜔</m:t>
                            </m:r>
                            <m:r>
                              <a:rPr lang="en-US" sz="2000" i="1">
                                <a:latin typeface="Cambria Math"/>
                              </a:rPr>
                              <m:t>𝑡</m:t>
                            </m:r>
                          </m:num>
                          <m:den>
                            <m:r>
                              <a:rPr lang="en-US" sz="2000" i="1">
                                <a:latin typeface="Cambria Math"/>
                              </a:rPr>
                              <m:t>2</m:t>
                            </m:r>
                          </m:den>
                        </m:f>
                        <m:r>
                          <a:rPr lang="en-US" sz="2000" i="1">
                            <a:latin typeface="Cambria Math"/>
                          </a:rPr>
                          <m:t>−</m:t>
                        </m:r>
                        <m:f>
                          <m:fPr>
                            <m:ctrlPr>
                              <a:rPr lang="en-US" sz="2000" i="1">
                                <a:latin typeface="Cambria Math"/>
                              </a:rPr>
                            </m:ctrlPr>
                          </m:fPr>
                          <m:num>
                            <m:r>
                              <a:rPr lang="en-US" sz="2000" i="1">
                                <a:latin typeface="Cambria Math"/>
                              </a:rPr>
                              <m:t>𝑑𝑘𝑥</m:t>
                            </m:r>
                          </m:num>
                          <m:den>
                            <m:r>
                              <a:rPr lang="en-US" sz="2000" i="1">
                                <a:latin typeface="Cambria Math"/>
                              </a:rPr>
                              <m:t>2</m:t>
                            </m:r>
                          </m:den>
                        </m:f>
                      </m:e>
                    </m:d>
                    <m:r>
                      <a:rPr lang="en-US" sz="2000" i="1">
                        <a:latin typeface="Cambria Math"/>
                      </a:rPr>
                      <m:t>                                                                      (4)</m:t>
                    </m:r>
                  </m:oMath>
                </a14:m>
                <a:endParaRPr lang="en-US" sz="2000" dirty="0"/>
              </a:p>
              <a:p>
                <a:r>
                  <a:rPr lang="en-US" sz="2000" dirty="0"/>
                  <a:t> </a:t>
                </a:r>
                <a:r>
                  <a:rPr lang="en-US" sz="2000" dirty="0" smtClean="0"/>
                  <a:t>The</a:t>
                </a:r>
                <a:r>
                  <a:rPr lang="en-US" sz="2000" dirty="0"/>
                  <a:t> wave velocity of a </a:t>
                </a:r>
                <a:r>
                  <a:rPr lang="en-US" sz="2000" u="sng" dirty="0"/>
                  <a:t>wave</a:t>
                </a:r>
                <a:r>
                  <a:rPr lang="en-US" sz="2000" dirty="0"/>
                  <a:t> is </a:t>
                </a:r>
              </a:p>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𝑝</m:t>
                          </m:r>
                        </m:sub>
                      </m:sSub>
                      <m:r>
                        <a:rPr lang="en-US" sz="2000" i="1">
                          <a:latin typeface="Cambria Math"/>
                        </a:rPr>
                        <m:t>=</m:t>
                      </m:r>
                      <m:f>
                        <m:fPr>
                          <m:ctrlPr>
                            <a:rPr lang="en-US" sz="2000" i="1">
                              <a:latin typeface="Cambria Math"/>
                            </a:rPr>
                          </m:ctrlPr>
                        </m:fPr>
                        <m:num>
                          <m:r>
                            <a:rPr lang="en-US" sz="2000" i="1">
                              <a:latin typeface="Cambria Math"/>
                            </a:rPr>
                            <m:t>𝜔</m:t>
                          </m:r>
                        </m:num>
                        <m:den>
                          <m:r>
                            <a:rPr lang="en-US" sz="2000" i="1">
                              <a:latin typeface="Cambria Math"/>
                            </a:rPr>
                            <m:t>𝑘</m:t>
                          </m:r>
                        </m:den>
                      </m:f>
                    </m:oMath>
                  </m:oMathPara>
                </a14:m>
                <a:endParaRPr lang="en-US" sz="2000" dirty="0"/>
              </a:p>
              <a:p>
                <a:r>
                  <a:rPr lang="en-US" sz="2000" dirty="0"/>
                  <a:t>The group velocity of a </a:t>
                </a:r>
                <a:r>
                  <a:rPr lang="en-US" sz="2000" u="sng" dirty="0"/>
                  <a:t>wave</a:t>
                </a:r>
                <a:r>
                  <a:rPr lang="en-US" sz="2000" dirty="0"/>
                  <a:t> is</a:t>
                </a:r>
              </a:p>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𝑔</m:t>
                          </m:r>
                        </m:sub>
                      </m:sSub>
                      <m:r>
                        <a:rPr lang="en-US" sz="2000" i="1">
                          <a:latin typeface="Cambria Math"/>
                        </a:rPr>
                        <m:t>=</m:t>
                      </m:r>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𝑑𝑘</m:t>
                          </m:r>
                        </m:den>
                      </m:f>
                    </m:oMath>
                  </m:oMathPara>
                </a14:m>
                <a:endParaRPr lang="en-US" sz="2000" dirty="0"/>
              </a:p>
              <a:p>
                <a:r>
                  <a:rPr lang="en-US" sz="2000" dirty="0"/>
                  <a:t> </a:t>
                </a:r>
              </a:p>
              <a:p>
                <a:r>
                  <a:rPr lang="en-US" sz="2000" dirty="0"/>
                  <a:t>The angular frequency and wave number of the de-Broglie wave group associated with a moving body of mass </a:t>
                </a:r>
                <a:r>
                  <a:rPr lang="en-US" sz="2000" i="1" dirty="0"/>
                  <a:t>m</a:t>
                </a:r>
                <a:r>
                  <a:rPr lang="en-US" sz="2000" dirty="0"/>
                  <a:t> moving with the velocity </a:t>
                </a:r>
                <a:r>
                  <a:rPr lang="en-US" sz="2000" i="1" dirty="0"/>
                  <a:t>v</a:t>
                </a:r>
                <a:r>
                  <a:rPr lang="en-US" sz="2000" dirty="0"/>
                  <a:t> </a:t>
                </a:r>
                <a:r>
                  <a:rPr lang="en-US" sz="2000" dirty="0" smtClean="0"/>
                  <a:t>are</a:t>
                </a:r>
              </a:p>
              <a:p>
                <a:endParaRPr lang="en-US" sz="2000" dirty="0"/>
              </a:p>
              <a:p>
                <a:r>
                  <a:rPr lang="en-US" sz="2000" dirty="0"/>
                  <a:t> </a:t>
                </a:r>
                <a:r>
                  <a:rPr lang="en-US" sz="2000" dirty="0" smtClean="0"/>
                  <a:t>				</a:t>
                </a:r>
                <a14:m>
                  <m:oMath xmlns:m="http://schemas.openxmlformats.org/officeDocument/2006/math">
                    <m:r>
                      <a:rPr lang="en-US" sz="2000" i="1">
                        <a:latin typeface="Cambria Math"/>
                      </a:rPr>
                      <m:t>𝜔</m:t>
                    </m:r>
                    <m:r>
                      <a:rPr lang="en-US" sz="2000" i="1">
                        <a:latin typeface="Cambria Math"/>
                      </a:rPr>
                      <m:t>=2</m:t>
                    </m:r>
                    <m:r>
                      <a:rPr lang="en-US" sz="2000" i="1">
                        <a:latin typeface="Cambria Math"/>
                      </a:rPr>
                      <m:t>𝜋𝜈</m:t>
                    </m:r>
                    <m:r>
                      <a:rPr lang="en-US" sz="2000" i="1">
                        <a:latin typeface="Cambria Math"/>
                      </a:rPr>
                      <m:t>  </m:t>
                    </m:r>
                  </m:oMath>
                </a14:m>
                <a:endParaRPr lang="en-US" sz="2000" dirty="0"/>
              </a:p>
              <a:p>
                <a:r>
                  <a:rPr lang="en-US" sz="2000" dirty="0" smtClean="0"/>
                  <a:t>				</a:t>
                </a:r>
                <a:r>
                  <a:rPr lang="en-US" sz="2000" dirty="0"/>
                  <a:t> </a:t>
                </a:r>
                <a14:m>
                  <m:oMath xmlns:m="http://schemas.openxmlformats.org/officeDocument/2006/math">
                    <m:r>
                      <a:rPr lang="en-US" sz="2000" i="1">
                        <a:latin typeface="Cambria Math"/>
                      </a:rPr>
                      <m:t>𝜔</m:t>
                    </m:r>
                    <m:r>
                      <a:rPr lang="en-US" sz="2000" i="1">
                        <a:latin typeface="Cambria Math"/>
                      </a:rPr>
                      <m:t>=2</m:t>
                    </m:r>
                    <m:r>
                      <a:rPr lang="en-US" sz="2000" i="1">
                        <a:latin typeface="Cambria Math"/>
                      </a:rPr>
                      <m:t>𝜋</m:t>
                    </m:r>
                    <m:f>
                      <m:fPr>
                        <m:ctrlPr>
                          <a:rPr lang="en-US" sz="2000" i="1">
                            <a:latin typeface="Cambria Math"/>
                          </a:rPr>
                        </m:ctrlPr>
                      </m:fPr>
                      <m:num>
                        <m:r>
                          <a:rPr lang="en-US" sz="2000" i="1">
                            <a:latin typeface="Cambria Math"/>
                          </a:rPr>
                          <m:t>𝐸</m:t>
                        </m:r>
                      </m:num>
                      <m:den>
                        <m:r>
                          <a:rPr lang="en-US" sz="2000" i="1">
                            <a:latin typeface="Cambria Math"/>
                          </a:rPr>
                          <m:t>h</m:t>
                        </m:r>
                      </m:den>
                    </m:f>
                    <m:r>
                      <a:rPr lang="en-US" sz="2000" i="1">
                        <a:latin typeface="Cambria Math"/>
                      </a:rPr>
                      <m:t>  </m:t>
                    </m:r>
                  </m:oMath>
                </a14:m>
                <a:endParaRPr lang="en-US" sz="2000" dirty="0"/>
              </a:p>
              <a:p>
                <a:r>
                  <a:rPr lang="en-US" sz="2000" dirty="0" smtClean="0"/>
                  <a:t>				</a:t>
                </a:r>
                <a:r>
                  <a:rPr lang="en-US" sz="2000" dirty="0"/>
                  <a:t> </a:t>
                </a:r>
                <a14:m>
                  <m:oMath xmlns:m="http://schemas.openxmlformats.org/officeDocument/2006/math">
                    <m:r>
                      <a:rPr lang="en-US" sz="2000" i="1">
                        <a:latin typeface="Cambria Math"/>
                      </a:rPr>
                      <m:t>𝜔</m:t>
                    </m:r>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r>
                          <a:rPr lang="en-US" sz="2000" i="1">
                            <a:latin typeface="Cambria Math"/>
                          </a:rPr>
                          <m:t>𝑚</m:t>
                        </m:r>
                        <m:sSup>
                          <m:sSupPr>
                            <m:ctrlPr>
                              <a:rPr lang="en-US" sz="2000" i="1">
                                <a:latin typeface="Cambria Math"/>
                              </a:rPr>
                            </m:ctrlPr>
                          </m:sSupPr>
                          <m:e>
                            <m:r>
                              <a:rPr lang="en-US" sz="2000" i="1">
                                <a:latin typeface="Cambria Math"/>
                              </a:rPr>
                              <m:t>𝑐</m:t>
                            </m:r>
                          </m:e>
                          <m:sup>
                            <m:r>
                              <a:rPr lang="en-US" sz="2000" i="1">
                                <a:latin typeface="Cambria Math"/>
                              </a:rPr>
                              <m:t>2</m:t>
                            </m:r>
                          </m:sup>
                        </m:sSup>
                      </m:num>
                      <m:den>
                        <m:r>
                          <a:rPr lang="en-US" sz="2000" i="1">
                            <a:latin typeface="Cambria Math"/>
                          </a:rPr>
                          <m:t>h</m:t>
                        </m:r>
                      </m:den>
                    </m:f>
                    <m:r>
                      <a:rPr lang="en-US" sz="2000" i="1">
                        <a:latin typeface="Cambria Math"/>
                      </a:rPr>
                      <m:t>  </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22123" y="152400"/>
                <a:ext cx="9144000" cy="6291466"/>
              </a:xfrm>
              <a:prstGeom prst="rect">
                <a:avLst/>
              </a:prstGeom>
              <a:blipFill rotWithShape="1">
                <a:blip r:embed="rId2"/>
                <a:stretch>
                  <a:fillRect l="-733" t="-484" r="-933"/>
                </a:stretch>
              </a:blipFill>
            </p:spPr>
            <p:txBody>
              <a:bodyPr/>
              <a:lstStyle/>
              <a:p>
                <a:r>
                  <a:rPr lang="en-US">
                    <a:noFill/>
                  </a:rPr>
                  <a:t> </a:t>
                </a:r>
              </a:p>
            </p:txBody>
          </p:sp>
        </mc:Fallback>
      </mc:AlternateContent>
    </p:spTree>
    <p:extLst>
      <p:ext uri="{BB962C8B-B14F-4D97-AF65-F5344CB8AC3E}">
        <p14:creationId xmlns:p14="http://schemas.microsoft.com/office/powerpoint/2010/main" val="205082973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0" y="0"/>
                <a:ext cx="9144000" cy="6352188"/>
              </a:xfrm>
              <a:prstGeom prst="rect">
                <a:avLst/>
              </a:prstGeom>
            </p:spPr>
            <p:txBody>
              <a:bodyPr wrap="square">
                <a:spAutoFit/>
              </a:bodyPr>
              <a:lstStyle/>
              <a:p>
                <a:r>
                  <a:rPr lang="en-US" sz="2000" dirty="0" smtClean="0"/>
                  <a:t>			        </a:t>
                </a:r>
                <a14:m>
                  <m:oMath xmlns:m="http://schemas.openxmlformats.org/officeDocument/2006/math">
                    <m:r>
                      <a:rPr lang="en-US" sz="2000" i="1">
                        <a:latin typeface="Cambria Math"/>
                      </a:rPr>
                      <m:t> </m:t>
                    </m:r>
                    <m:r>
                      <a:rPr lang="en-US" sz="2000" i="1">
                        <a:latin typeface="Cambria Math"/>
                      </a:rPr>
                      <m:t>𝜔</m:t>
                    </m:r>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sSup>
                          <m:sSupPr>
                            <m:ctrlPr>
                              <a:rPr lang="en-US" sz="2000" i="1">
                                <a:latin typeface="Cambria Math"/>
                              </a:rPr>
                            </m:ctrlPr>
                          </m:sSupPr>
                          <m:e>
                            <m:r>
                              <a:rPr lang="en-US" sz="2000" i="1">
                                <a:latin typeface="Cambria Math"/>
                              </a:rPr>
                              <m:t>𝑐</m:t>
                            </m:r>
                          </m:e>
                          <m:sup>
                            <m:r>
                              <a:rPr lang="en-US" sz="2000" i="1">
                                <a:latin typeface="Cambria Math"/>
                              </a:rPr>
                              <m:t>2</m:t>
                            </m:r>
                          </m:sup>
                        </m:sSup>
                      </m:num>
                      <m:den>
                        <m:r>
                          <a:rPr lang="en-US" sz="2000" i="1">
                            <a:latin typeface="Cambria Math"/>
                          </a:rPr>
                          <m:t>h</m:t>
                        </m:r>
                        <m:rad>
                          <m:radPr>
                            <m:degHide m:val="on"/>
                            <m:ctrlPr>
                              <a:rPr lang="en-US" sz="2000" i="1">
                                <a:latin typeface="Cambria Math"/>
                              </a:rPr>
                            </m:ctrlPr>
                          </m:radPr>
                          <m:deg/>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rad>
                      </m:den>
                    </m:f>
                    <m:r>
                      <a:rPr lang="en-US" sz="2000" i="1">
                        <a:latin typeface="Cambria Math"/>
                      </a:rPr>
                      <m:t>                          </m:t>
                    </m:r>
                    <m:r>
                      <a:rPr lang="en-US" sz="2000" b="0" i="1" smtClean="0">
                        <a:latin typeface="Cambria Math"/>
                      </a:rPr>
                      <m:t>                              </m:t>
                    </m:r>
                    <m:r>
                      <a:rPr lang="en-US" sz="2000" i="1">
                        <a:latin typeface="Cambria Math"/>
                      </a:rPr>
                      <m:t>   (5)         </m:t>
                    </m:r>
                  </m:oMath>
                </a14:m>
                <a:endParaRPr lang="en-US" sz="2000" dirty="0"/>
              </a:p>
              <a:p>
                <a:r>
                  <a:rPr lang="en-US" sz="2000" dirty="0"/>
                  <a:t> </a:t>
                </a:r>
              </a:p>
              <a:p>
                <a:pPr/>
                <a14:m>
                  <m:oMathPara xmlns:m="http://schemas.openxmlformats.org/officeDocument/2006/math">
                    <m:oMathParaPr>
                      <m:jc m:val="centerGroup"/>
                    </m:oMathParaPr>
                    <m:oMath xmlns:m="http://schemas.openxmlformats.org/officeDocument/2006/math">
                      <m:r>
                        <a:rPr lang="en-US" sz="2000" i="1">
                          <a:latin typeface="Cambria Math"/>
                        </a:rPr>
                        <m:t>𝑎𝑛𝑑</m:t>
                      </m:r>
                      <m:r>
                        <a:rPr lang="en-US" sz="2000" i="1">
                          <a:latin typeface="Cambria Math"/>
                        </a:rPr>
                        <m:t>                                      </m:t>
                      </m:r>
                      <m:r>
                        <a:rPr lang="en-US" sz="2000" i="1">
                          <a:latin typeface="Cambria Math"/>
                        </a:rPr>
                        <m:t>𝑘</m:t>
                      </m:r>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num>
                        <m:den>
                          <m:r>
                            <a:rPr lang="en-US" sz="2000" i="1">
                              <a:latin typeface="Cambria Math"/>
                            </a:rPr>
                            <m:t>𝜆</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r>
                            <a:rPr lang="en-US" sz="2000" i="1">
                              <a:latin typeface="Cambria Math"/>
                            </a:rPr>
                            <m:t>𝑚𝑣</m:t>
                          </m:r>
                        </m:num>
                        <m:den>
                          <m:r>
                            <a:rPr lang="en-US" sz="2000" i="1">
                              <a:latin typeface="Cambria Math"/>
                            </a:rPr>
                            <m:t>h</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r>
                            <a:rPr lang="en-US" sz="2000" i="1">
                              <a:latin typeface="Cambria Math"/>
                            </a:rPr>
                            <m:t>𝑣</m:t>
                          </m:r>
                        </m:num>
                        <m:den>
                          <m:r>
                            <a:rPr lang="en-US" sz="2000" i="1">
                              <a:latin typeface="Cambria Math"/>
                            </a:rPr>
                            <m:t>h</m:t>
                          </m:r>
                          <m:rad>
                            <m:radPr>
                              <m:degHide m:val="on"/>
                              <m:ctrlPr>
                                <a:rPr lang="en-US" sz="2000" i="1">
                                  <a:latin typeface="Cambria Math"/>
                                </a:rPr>
                              </m:ctrlPr>
                            </m:radPr>
                            <m:deg/>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rad>
                        </m:den>
                      </m:f>
                      <m:r>
                        <a:rPr lang="en-US" sz="2000" i="1">
                          <a:latin typeface="Cambria Math"/>
                        </a:rPr>
                        <m:t>                          (6) </m:t>
                      </m:r>
                    </m:oMath>
                  </m:oMathPara>
                </a14:m>
                <a:endParaRPr lang="en-US" sz="2000" dirty="0"/>
              </a:p>
              <a:p>
                <a:r>
                  <a:rPr lang="en-US" sz="2000" dirty="0"/>
                  <a:t>The group velocity of de-Broglie wave group associated with a moving body is </a:t>
                </a:r>
              </a:p>
              <a:p>
                <a:pPr/>
                <a14:m>
                  <m:oMathPara xmlns:m="http://schemas.openxmlformats.org/officeDocument/2006/math">
                    <m:oMathParaPr>
                      <m:jc m:val="centerGroup"/>
                    </m:oMathParaPr>
                    <m:oMath xmlns:m="http://schemas.openxmlformats.org/officeDocument/2006/math">
                      <m:r>
                        <a:rPr lang="en-US" sz="2000" i="1">
                          <a:latin typeface="Cambria Math"/>
                        </a:rPr>
                        <m:t>                                         </m:t>
                      </m:r>
                      <m:sSub>
                        <m:sSubPr>
                          <m:ctrlPr>
                            <a:rPr lang="en-US" sz="2000" i="1">
                              <a:latin typeface="Cambria Math"/>
                            </a:rPr>
                          </m:ctrlPr>
                        </m:sSubPr>
                        <m:e>
                          <m:r>
                            <a:rPr lang="en-US" sz="2000" i="1">
                              <a:latin typeface="Cambria Math"/>
                            </a:rPr>
                            <m:t>𝑣</m:t>
                          </m:r>
                        </m:e>
                        <m:sub>
                          <m:r>
                            <a:rPr lang="en-US" sz="2000" i="1">
                              <a:latin typeface="Cambria Math"/>
                            </a:rPr>
                            <m:t>𝑔</m:t>
                          </m:r>
                        </m:sub>
                      </m:sSub>
                      <m:r>
                        <a:rPr lang="en-US" sz="2000" i="1">
                          <a:latin typeface="Cambria Math"/>
                        </a:rPr>
                        <m:t>=</m:t>
                      </m:r>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𝑑𝑘</m:t>
                          </m:r>
                        </m:den>
                      </m:f>
                      <m:r>
                        <a:rPr lang="en-US" sz="2000" i="1">
                          <a:latin typeface="Cambria Math"/>
                        </a:rPr>
                        <m:t>=</m:t>
                      </m:r>
                      <m:f>
                        <m:fPr>
                          <m:ctrlPr>
                            <a:rPr lang="en-US" sz="2000" i="1">
                              <a:latin typeface="Cambria Math"/>
                            </a:rPr>
                          </m:ctrlPr>
                        </m:fPr>
                        <m:num>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𝑑𝑣</m:t>
                              </m:r>
                            </m:den>
                          </m:f>
                        </m:num>
                        <m:den>
                          <m:f>
                            <m:fPr>
                              <m:ctrlPr>
                                <a:rPr lang="en-US" sz="2000" i="1">
                                  <a:latin typeface="Cambria Math"/>
                                </a:rPr>
                              </m:ctrlPr>
                            </m:fPr>
                            <m:num>
                              <m:r>
                                <a:rPr lang="en-US" sz="2000" i="1">
                                  <a:latin typeface="Cambria Math"/>
                                </a:rPr>
                                <m:t>𝑑𝑘</m:t>
                              </m:r>
                            </m:num>
                            <m:den>
                              <m:r>
                                <a:rPr lang="en-US" sz="2000" i="1">
                                  <a:latin typeface="Cambria Math"/>
                                </a:rPr>
                                <m:t>𝑑𝑣</m:t>
                              </m:r>
                            </m:den>
                          </m:f>
                        </m:den>
                      </m:f>
                      <m:r>
                        <a:rPr lang="en-US" sz="2000" i="1">
                          <a:latin typeface="Cambria Math"/>
                        </a:rPr>
                        <m:t>                          </m:t>
                      </m:r>
                      <m:r>
                        <a:rPr lang="en-US" sz="2000" b="0" i="1" smtClean="0">
                          <a:latin typeface="Cambria Math"/>
                        </a:rPr>
                        <m:t>                         </m:t>
                      </m:r>
                      <m:r>
                        <a:rPr lang="en-US" sz="2000" i="1">
                          <a:latin typeface="Cambria Math"/>
                        </a:rPr>
                        <m:t>     (7)</m:t>
                      </m:r>
                    </m:oMath>
                  </m:oMathPara>
                </a14:m>
                <a:endParaRPr lang="en-US" sz="2000" dirty="0"/>
              </a:p>
              <a:p>
                <a:r>
                  <a:rPr lang="en-US" sz="2000" dirty="0"/>
                  <a:t> </a:t>
                </a:r>
              </a:p>
              <a:p>
                <a:r>
                  <a:rPr lang="en-US" sz="2000" dirty="0"/>
                  <a:t>Differentiating equation (5) with respect to </a:t>
                </a:r>
                <a:r>
                  <a:rPr lang="en-US" sz="2000" i="1" dirty="0"/>
                  <a:t>v</a:t>
                </a:r>
                <a:r>
                  <a:rPr lang="en-US" sz="2000" dirty="0"/>
                  <a:t> we get</a:t>
                </a:r>
              </a:p>
              <a:p>
                <a:pPr/>
                <a14:m>
                  <m:oMathPara xmlns:m="http://schemas.openxmlformats.org/officeDocument/2006/math">
                    <m:oMathParaPr>
                      <m:jc m:val="centerGroup"/>
                    </m:oMathParaPr>
                    <m:oMath xmlns:m="http://schemas.openxmlformats.org/officeDocument/2006/math">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sSup>
                            <m:sSupPr>
                              <m:ctrlPr>
                                <a:rPr lang="en-US" sz="2000" i="1">
                                  <a:latin typeface="Cambria Math"/>
                                </a:rPr>
                              </m:ctrlPr>
                            </m:sSupPr>
                            <m:e>
                              <m:r>
                                <a:rPr lang="en-US" sz="2000" i="1">
                                  <a:latin typeface="Cambria Math"/>
                                </a:rPr>
                                <m:t>𝑐</m:t>
                              </m:r>
                            </m:e>
                            <m:sup>
                              <m:r>
                                <a:rPr lang="en-US" sz="2000" i="1">
                                  <a:latin typeface="Cambria Math"/>
                                </a:rPr>
                                <m:t>2</m:t>
                              </m:r>
                            </m:sup>
                          </m:sSup>
                        </m:num>
                        <m:den>
                          <m:r>
                            <a:rPr lang="en-US" sz="2000" i="1">
                              <a:latin typeface="Cambria Math"/>
                            </a:rPr>
                            <m:t>h</m:t>
                          </m:r>
                        </m:den>
                      </m:f>
                      <m:d>
                        <m:dPr>
                          <m:ctrlPr>
                            <a:rPr lang="en-US" sz="2000" i="1">
                              <a:latin typeface="Cambria Math"/>
                            </a:rPr>
                          </m:ctrlPr>
                        </m:dPr>
                        <m:e>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2</m:t>
                              </m:r>
                            </m:den>
                          </m:f>
                        </m:e>
                      </m:d>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3</m:t>
                              </m:r>
                            </m:num>
                            <m:den>
                              <m:r>
                                <a:rPr lang="en-US" sz="2000" i="1">
                                  <a:latin typeface="Cambria Math"/>
                                </a:rPr>
                                <m:t>2</m:t>
                              </m:r>
                            </m:den>
                          </m:f>
                        </m:sup>
                      </m:sSup>
                      <m:d>
                        <m:dPr>
                          <m:ctrlPr>
                            <a:rPr lang="en-US" sz="2000" i="1">
                              <a:latin typeface="Cambria Math"/>
                            </a:rPr>
                          </m:ctrlPr>
                        </m:dPr>
                        <m:e>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𝑣</m:t>
                              </m:r>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oMath>
                  </m:oMathPara>
                </a14:m>
                <a:endParaRPr lang="en-US" sz="2000" dirty="0"/>
              </a:p>
              <a:p>
                <a:r>
                  <a:rPr lang="en-US" sz="2000" dirty="0"/>
                  <a:t> </a:t>
                </a:r>
              </a:p>
              <a:p>
                <a:pPr/>
                <a14:m>
                  <m:oMathPara xmlns:m="http://schemas.openxmlformats.org/officeDocument/2006/math">
                    <m:oMathParaPr>
                      <m:jc m:val="centerGroup"/>
                    </m:oMathParaPr>
                    <m:oMath xmlns:m="http://schemas.openxmlformats.org/officeDocument/2006/math">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f>
                        <m:fPr>
                          <m:ctrlPr>
                            <a:rPr lang="en-US" sz="2000" i="1">
                              <a:latin typeface="Cambria Math"/>
                            </a:rPr>
                          </m:ctrlPr>
                        </m:fPr>
                        <m:num>
                          <m:r>
                            <a:rPr lang="en-US" sz="2000" i="1">
                              <a:latin typeface="Cambria Math"/>
                            </a:rPr>
                            <m:t>𝑣</m:t>
                          </m:r>
                        </m:num>
                        <m:den>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f>
                                <m:fPr>
                                  <m:ctrlPr>
                                    <a:rPr lang="en-US" sz="2000" i="1">
                                      <a:latin typeface="Cambria Math"/>
                                    </a:rPr>
                                  </m:ctrlPr>
                                </m:fPr>
                                <m:num>
                                  <m:r>
                                    <a:rPr lang="en-US" sz="2000" i="1">
                                      <a:latin typeface="Cambria Math"/>
                                    </a:rPr>
                                    <m:t>3</m:t>
                                  </m:r>
                                </m:num>
                                <m:den>
                                  <m:r>
                                    <a:rPr lang="en-US" sz="2000" i="1">
                                      <a:latin typeface="Cambria Math"/>
                                    </a:rPr>
                                    <m:t>2</m:t>
                                  </m:r>
                                </m:den>
                              </m:f>
                            </m:sup>
                          </m:sSup>
                        </m:den>
                      </m:f>
                      <m:r>
                        <a:rPr lang="en-US" sz="2000" i="1">
                          <a:latin typeface="Cambria Math"/>
                        </a:rPr>
                        <m:t>                                  </m:t>
                      </m:r>
                    </m:oMath>
                  </m:oMathPara>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0" y="0"/>
                <a:ext cx="9144000" cy="6352188"/>
              </a:xfrm>
              <a:prstGeom prst="rect">
                <a:avLst/>
              </a:prstGeom>
              <a:blipFill rotWithShape="1">
                <a:blip r:embed="rId2"/>
                <a:stretch>
                  <a:fillRect l="-667"/>
                </a:stretch>
              </a:blipFill>
            </p:spPr>
            <p:txBody>
              <a:bodyPr/>
              <a:lstStyle/>
              <a:p>
                <a:r>
                  <a:rPr lang="en-US">
                    <a:noFill/>
                  </a:rPr>
                  <a:t> </a:t>
                </a:r>
              </a:p>
            </p:txBody>
          </p:sp>
        </mc:Fallback>
      </mc:AlternateContent>
    </p:spTree>
    <p:extLst>
      <p:ext uri="{BB962C8B-B14F-4D97-AF65-F5344CB8AC3E}">
        <p14:creationId xmlns:p14="http://schemas.microsoft.com/office/powerpoint/2010/main" val="2156685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0" y="0"/>
                <a:ext cx="9144000" cy="6763262"/>
              </a:xfrm>
              <a:prstGeom prst="rect">
                <a:avLst/>
              </a:prstGeom>
            </p:spPr>
            <p:txBody>
              <a:bodyPr wrap="square">
                <a:spAutoFit/>
              </a:bodyPr>
              <a:lstStyle/>
              <a:p>
                <a:r>
                  <a:rPr lang="en-US" sz="2000" dirty="0" smtClean="0"/>
                  <a:t>Again, differentiating equation (6) with respect to </a:t>
                </a:r>
                <a:r>
                  <a:rPr lang="en-US" sz="2000" i="1" dirty="0"/>
                  <a:t>v</a:t>
                </a:r>
                <a:r>
                  <a:rPr lang="en-US" sz="2000" dirty="0"/>
                  <a:t> we </a:t>
                </a:r>
                <a:r>
                  <a:rPr lang="en-US" sz="2000" dirty="0" smtClean="0"/>
                  <a:t>get				</a:t>
                </a:r>
              </a:p>
              <a:p>
                <a:r>
                  <a:rPr lang="en-US" sz="2000" dirty="0"/>
                  <a:t>	</a:t>
                </a:r>
                <a:r>
                  <a:rPr lang="en-US" sz="2000" dirty="0" smtClean="0"/>
                  <a:t>	</a:t>
                </a:r>
                <a:r>
                  <a:rPr lang="en-US" sz="2000" dirty="0"/>
                  <a:t> </a:t>
                </a:r>
                <a14:m>
                  <m:oMath xmlns:m="http://schemas.openxmlformats.org/officeDocument/2006/math">
                    <m:r>
                      <a:rPr lang="en-US" sz="2000" b="0" i="0" smtClean="0">
                        <a:latin typeface="Cambria Math"/>
                      </a:rPr>
                      <m:t> </m:t>
                    </m:r>
                    <m:f>
                      <m:fPr>
                        <m:ctrlPr>
                          <a:rPr lang="en-US" sz="2000" i="1">
                            <a:latin typeface="Cambria Math"/>
                          </a:rPr>
                        </m:ctrlPr>
                      </m:fPr>
                      <m:num>
                        <m:r>
                          <a:rPr lang="en-US" sz="2000" i="1">
                            <a:latin typeface="Cambria Math"/>
                          </a:rPr>
                          <m:t>𝑑𝑘</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d>
                      <m:dPr>
                        <m:begChr m:val="["/>
                        <m:endChr m:val="]"/>
                        <m:ctrlPr>
                          <a:rPr lang="en-US" sz="2000" i="1">
                            <a:latin typeface="Cambria Math"/>
                          </a:rPr>
                        </m:ctrlPr>
                      </m:dPr>
                      <m:e>
                        <m:r>
                          <a:rPr lang="en-US" sz="2000" i="1">
                            <a:latin typeface="Cambria Math"/>
                          </a:rPr>
                          <m:t>𝑣</m:t>
                        </m:r>
                        <m:d>
                          <m:dPr>
                            <m:ctrlPr>
                              <a:rPr lang="en-US" sz="2000" i="1">
                                <a:latin typeface="Cambria Math"/>
                              </a:rPr>
                            </m:ctrlPr>
                          </m:dPr>
                          <m:e>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2</m:t>
                                </m:r>
                              </m:den>
                            </m:f>
                          </m:e>
                        </m:d>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3</m:t>
                                </m:r>
                              </m:num>
                              <m:den>
                                <m:r>
                                  <a:rPr lang="en-US" sz="2000" i="1">
                                    <a:latin typeface="Cambria Math"/>
                                  </a:rPr>
                                  <m:t>2</m:t>
                                </m:r>
                              </m:den>
                            </m:f>
                          </m:sup>
                        </m:sSup>
                        <m:d>
                          <m:dPr>
                            <m:ctrlPr>
                              <a:rPr lang="en-US" sz="2000" i="1">
                                <a:latin typeface="Cambria Math"/>
                              </a:rPr>
                            </m:ctrlPr>
                          </m:dPr>
                          <m:e>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𝑣</m:t>
                                </m:r>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r>
                          <a:rPr lang="en-US" sz="2000" i="1">
                            <a:latin typeface="Cambria Math"/>
                          </a:rPr>
                          <m:t>+</m:t>
                        </m:r>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2</m:t>
                                </m:r>
                              </m:den>
                            </m:f>
                          </m:sup>
                        </m:sSup>
                      </m:e>
                    </m:d>
                  </m:oMath>
                </a14:m>
                <a:endParaRPr lang="en-US" sz="2000" dirty="0"/>
              </a:p>
              <a:p>
                <a:r>
                  <a:rPr lang="en-US" sz="2000" dirty="0"/>
                  <a:t> </a:t>
                </a:r>
                <a:r>
                  <a:rPr lang="en-US" sz="2000" dirty="0" smtClean="0"/>
                  <a:t>		</a:t>
                </a:r>
                <a14:m>
                  <m:oMath xmlns:m="http://schemas.openxmlformats.org/officeDocument/2006/math">
                    <m:f>
                      <m:fPr>
                        <m:ctrlPr>
                          <a:rPr lang="en-US" sz="2000" i="1">
                            <a:latin typeface="Cambria Math"/>
                          </a:rPr>
                        </m:ctrlPr>
                      </m:fPr>
                      <m:num>
                        <m:r>
                          <a:rPr lang="en-US" sz="2000" i="1">
                            <a:latin typeface="Cambria Math"/>
                          </a:rPr>
                          <m:t>𝑑𝑘</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d>
                      <m:dPr>
                        <m:begChr m:val="["/>
                        <m:endChr m:val="]"/>
                        <m:ctrlPr>
                          <a:rPr lang="en-US" sz="2000" i="1">
                            <a:latin typeface="Cambria Math"/>
                          </a:rPr>
                        </m:ctrlPr>
                      </m:dPr>
                      <m:e>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3</m:t>
                                </m:r>
                              </m:num>
                              <m:den>
                                <m:r>
                                  <a:rPr lang="en-US" sz="2000" i="1">
                                    <a:latin typeface="Cambria Math"/>
                                  </a:rPr>
                                  <m:t>2</m:t>
                                </m:r>
                              </m:den>
                            </m:f>
                          </m:sup>
                        </m:sSup>
                        <m:r>
                          <a:rPr lang="en-US" sz="2000" i="1">
                            <a:latin typeface="Cambria Math"/>
                          </a:rPr>
                          <m:t>+</m:t>
                        </m:r>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1</m:t>
                                </m:r>
                              </m:num>
                              <m:den>
                                <m:r>
                                  <a:rPr lang="en-US" sz="2000" i="1">
                                    <a:latin typeface="Cambria Math"/>
                                  </a:rPr>
                                  <m:t>2</m:t>
                                </m:r>
                              </m:den>
                            </m:f>
                          </m:sup>
                        </m:sSup>
                      </m:e>
                    </m:d>
                    <m:r>
                      <a:rPr lang="en-US" sz="2000" i="1">
                        <a:latin typeface="Cambria Math"/>
                      </a:rPr>
                      <m:t>                        </m:t>
                    </m:r>
                  </m:oMath>
                </a14:m>
                <a:endParaRPr lang="en-US" sz="2000" dirty="0"/>
              </a:p>
              <a:p>
                <a:r>
                  <a:rPr lang="en-US" sz="2000" dirty="0" smtClean="0"/>
                  <a:t>		</a:t>
                </a:r>
                <a:r>
                  <a:rPr lang="en-US" sz="2000" dirty="0"/>
                  <a:t> </a:t>
                </a:r>
                <a14:m>
                  <m:oMath xmlns:m="http://schemas.openxmlformats.org/officeDocument/2006/math">
                    <m:f>
                      <m:fPr>
                        <m:ctrlPr>
                          <a:rPr lang="en-US" sz="2000" i="1">
                            <a:latin typeface="Cambria Math"/>
                          </a:rPr>
                        </m:ctrlPr>
                      </m:fPr>
                      <m:num>
                        <m:r>
                          <a:rPr lang="en-US" sz="2000" i="1">
                            <a:latin typeface="Cambria Math"/>
                          </a:rPr>
                          <m:t>𝑑𝑘</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d>
                      <m:dPr>
                        <m:begChr m:val="["/>
                        <m:endChr m:val="]"/>
                        <m:ctrlPr>
                          <a:rPr lang="en-US" sz="2000" i="1">
                            <a:latin typeface="Cambria Math"/>
                          </a:rPr>
                        </m:ctrlPr>
                      </m:dPr>
                      <m:e>
                        <m:d>
                          <m:dPr>
                            <m:begChr m:val="{"/>
                            <m:endChr m:val="}"/>
                            <m:ctrlPr>
                              <a:rPr lang="en-US" sz="2000" i="1">
                                <a:latin typeface="Cambria Math"/>
                              </a:rPr>
                            </m:ctrlPr>
                          </m:dPr>
                          <m:e>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r>
                                  <a:rPr lang="en-US" sz="2000" i="1">
                                    <a:latin typeface="Cambria Math"/>
                                  </a:rPr>
                                  <m:t>−</m:t>
                                </m:r>
                                <m:f>
                                  <m:fPr>
                                    <m:ctrlPr>
                                      <a:rPr lang="en-US" sz="2000" i="1">
                                        <a:latin typeface="Cambria Math"/>
                                      </a:rPr>
                                    </m:ctrlPr>
                                  </m:fPr>
                                  <m:num>
                                    <m:r>
                                      <a:rPr lang="en-US" sz="2000" i="1">
                                        <a:latin typeface="Cambria Math"/>
                                      </a:rPr>
                                      <m:t>3</m:t>
                                    </m:r>
                                  </m:num>
                                  <m:den>
                                    <m:r>
                                      <a:rPr lang="en-US" sz="2000" i="1">
                                        <a:latin typeface="Cambria Math"/>
                                      </a:rPr>
                                      <m:t>2</m:t>
                                    </m:r>
                                  </m:den>
                                </m:f>
                              </m:sup>
                            </m:sSup>
                            <m:d>
                              <m:dPr>
                                <m:ctrlPr>
                                  <a:rPr lang="en-US" sz="2000" i="1">
                                    <a:latin typeface="Cambria Math"/>
                                  </a:rPr>
                                </m:ctrlPr>
                              </m:dPr>
                              <m:e>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d>
                      </m:e>
                    </m:d>
                    <m:r>
                      <a:rPr lang="en-US" sz="2000" i="1">
                        <a:latin typeface="Cambria Math"/>
                      </a:rPr>
                      <m:t>                       </m:t>
                    </m:r>
                  </m:oMath>
                </a14:m>
                <a:endParaRPr lang="en-US" sz="2000" dirty="0"/>
              </a:p>
              <a:p>
                <a:r>
                  <a:rPr lang="en-US" sz="2000" dirty="0"/>
                  <a:t>	 </a:t>
                </a:r>
                <a:r>
                  <a:rPr lang="en-US" sz="2000" dirty="0" smtClean="0"/>
                  <a:t>              </a:t>
                </a:r>
                <a14:m>
                  <m:oMath xmlns:m="http://schemas.openxmlformats.org/officeDocument/2006/math">
                    <m:r>
                      <a:rPr lang="en-US" sz="2000" i="1">
                        <a:latin typeface="Cambria Math"/>
                      </a:rPr>
                      <m:t> </m:t>
                    </m:r>
                    <m:f>
                      <m:fPr>
                        <m:ctrlPr>
                          <a:rPr lang="en-US" sz="2000" i="1">
                            <a:latin typeface="Cambria Math"/>
                          </a:rPr>
                        </m:ctrlPr>
                      </m:fPr>
                      <m:num>
                        <m:r>
                          <a:rPr lang="en-US" sz="2000" i="1">
                            <a:latin typeface="Cambria Math"/>
                          </a:rPr>
                          <m:t>𝑑𝑘</m:t>
                        </m:r>
                      </m:num>
                      <m:den>
                        <m:r>
                          <a:rPr lang="en-US" sz="2000" i="1">
                            <a:latin typeface="Cambria Math"/>
                          </a:rPr>
                          <m:t>𝑑𝑣</m:t>
                        </m:r>
                      </m:den>
                    </m:f>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f>
                      <m:fPr>
                        <m:ctrlPr>
                          <a:rPr lang="en-US" sz="2000" i="1">
                            <a:latin typeface="Cambria Math"/>
                          </a:rPr>
                        </m:ctrlPr>
                      </m:fPr>
                      <m:num>
                        <m:r>
                          <a:rPr lang="en-US" sz="2000" i="1">
                            <a:latin typeface="Cambria Math"/>
                          </a:rPr>
                          <m:t>1</m:t>
                        </m:r>
                      </m:num>
                      <m:den>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f>
                              <m:fPr>
                                <m:ctrlPr>
                                  <a:rPr lang="en-US" sz="2000" i="1">
                                    <a:latin typeface="Cambria Math"/>
                                  </a:rPr>
                                </m:ctrlPr>
                              </m:fPr>
                              <m:num>
                                <m:r>
                                  <a:rPr lang="en-US" sz="2000" i="1">
                                    <a:latin typeface="Cambria Math"/>
                                  </a:rPr>
                                  <m:t>3</m:t>
                                </m:r>
                              </m:num>
                              <m:den>
                                <m:r>
                                  <a:rPr lang="en-US" sz="2000" i="1">
                                    <a:latin typeface="Cambria Math"/>
                                  </a:rPr>
                                  <m:t>2</m:t>
                                </m:r>
                              </m:den>
                            </m:f>
                          </m:sup>
                        </m:sSup>
                      </m:den>
                    </m:f>
                    <m:r>
                      <a:rPr lang="en-US" sz="2000" i="1">
                        <a:latin typeface="Cambria Math"/>
                      </a:rPr>
                      <m:t>   </m:t>
                    </m:r>
                  </m:oMath>
                </a14:m>
                <a:endParaRPr lang="en-US" sz="2000" dirty="0"/>
              </a:p>
              <a:p>
                <a:r>
                  <a:rPr lang="en-US" sz="2000" dirty="0"/>
                  <a:t> </a:t>
                </a:r>
                <a:r>
                  <a:rPr lang="en-US" sz="2000" dirty="0" smtClean="0"/>
                  <a:t>From </a:t>
                </a:r>
                <a:r>
                  <a:rPr lang="en-US" sz="2000" dirty="0"/>
                  <a:t>equation (7) we get the group velocity as</a:t>
                </a:r>
              </a:p>
              <a:p>
                <a:pPr/>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𝑔</m:t>
                          </m:r>
                        </m:sub>
                      </m:sSub>
                      <m:r>
                        <a:rPr lang="en-US" sz="2000" i="1">
                          <a:latin typeface="Cambria Math"/>
                        </a:rPr>
                        <m:t>=</m:t>
                      </m:r>
                      <m:f>
                        <m:fPr>
                          <m:ctrlPr>
                            <a:rPr lang="en-US" sz="2000" i="1">
                              <a:latin typeface="Cambria Math"/>
                            </a:rPr>
                          </m:ctrlPr>
                        </m:fPr>
                        <m:num>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num>
                        <m:den>
                          <m:r>
                            <a:rPr lang="en-US" sz="2000" i="1">
                              <a:latin typeface="Cambria Math"/>
                            </a:rPr>
                            <m:t>h</m:t>
                          </m:r>
                        </m:den>
                      </m:f>
                      <m:f>
                        <m:fPr>
                          <m:ctrlPr>
                            <a:rPr lang="en-US" sz="2000" i="1">
                              <a:latin typeface="Cambria Math"/>
                            </a:rPr>
                          </m:ctrlPr>
                        </m:fPr>
                        <m:num>
                          <m:r>
                            <a:rPr lang="en-US" sz="2000" i="1">
                              <a:latin typeface="Cambria Math"/>
                            </a:rPr>
                            <m:t>𝑣</m:t>
                          </m:r>
                        </m:num>
                        <m:den>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f>
                                <m:fPr>
                                  <m:ctrlPr>
                                    <a:rPr lang="en-US" sz="2000" i="1">
                                      <a:latin typeface="Cambria Math"/>
                                    </a:rPr>
                                  </m:ctrlPr>
                                </m:fPr>
                                <m:num>
                                  <m:r>
                                    <a:rPr lang="en-US" sz="2000" i="1">
                                      <a:latin typeface="Cambria Math"/>
                                    </a:rPr>
                                    <m:t>3</m:t>
                                  </m:r>
                                </m:num>
                                <m:den>
                                  <m:r>
                                    <a:rPr lang="en-US" sz="2000" i="1">
                                      <a:latin typeface="Cambria Math"/>
                                    </a:rPr>
                                    <m:t>2</m:t>
                                  </m:r>
                                </m:den>
                              </m:f>
                            </m:sup>
                          </m:sSup>
                        </m:den>
                      </m:f>
                      <m:r>
                        <a:rPr lang="en-US" sz="2000" i="1">
                          <a:latin typeface="Cambria Math"/>
                        </a:rPr>
                        <m:t>×</m:t>
                      </m:r>
                      <m:f>
                        <m:fPr>
                          <m:ctrlPr>
                            <a:rPr lang="en-US" sz="2000" i="1">
                              <a:latin typeface="Cambria Math"/>
                            </a:rPr>
                          </m:ctrlPr>
                        </m:fPr>
                        <m:num>
                          <m:r>
                            <a:rPr lang="en-US" sz="2000" i="1">
                              <a:latin typeface="Cambria Math"/>
                            </a:rPr>
                            <m:t>h</m:t>
                          </m:r>
                        </m:num>
                        <m:den>
                          <m:r>
                            <a:rPr lang="en-US" sz="2000" i="1">
                              <a:latin typeface="Cambria Math"/>
                            </a:rPr>
                            <m:t>2</m:t>
                          </m:r>
                          <m:r>
                            <a:rPr lang="en-US" sz="2000" i="1">
                              <a:latin typeface="Cambria Math"/>
                            </a:rPr>
                            <m:t>𝜋</m:t>
                          </m:r>
                          <m:sSub>
                            <m:sSubPr>
                              <m:ctrlPr>
                                <a:rPr lang="en-US" sz="2000" i="1">
                                  <a:latin typeface="Cambria Math"/>
                                </a:rPr>
                              </m:ctrlPr>
                            </m:sSubPr>
                            <m:e>
                              <m:r>
                                <a:rPr lang="en-US" sz="2000" i="1">
                                  <a:latin typeface="Cambria Math"/>
                                </a:rPr>
                                <m:t>𝑚</m:t>
                              </m:r>
                            </m:e>
                            <m:sub>
                              <m:r>
                                <a:rPr lang="en-US" sz="2000" i="1">
                                  <a:latin typeface="Cambria Math"/>
                                </a:rPr>
                                <m:t>0</m:t>
                              </m:r>
                            </m:sub>
                          </m:sSub>
                        </m:den>
                      </m:f>
                      <m:sSup>
                        <m:sSupPr>
                          <m:ctrlPr>
                            <a:rPr lang="en-US" sz="2000" i="1">
                              <a:latin typeface="Cambria Math"/>
                            </a:rPr>
                          </m:ctrlPr>
                        </m:sSupPr>
                        <m:e>
                          <m:d>
                            <m:dPr>
                              <m:ctrlPr>
                                <a:rPr lang="en-US" sz="2000" i="1">
                                  <a:latin typeface="Cambria Math"/>
                                </a:rPr>
                              </m:ctrlPr>
                            </m:dPr>
                            <m:e>
                              <m:r>
                                <a:rPr lang="en-US" sz="2000" i="1">
                                  <a:latin typeface="Cambria Math"/>
                                </a:rPr>
                                <m:t>1−</m:t>
                              </m:r>
                              <m:f>
                                <m:fPr>
                                  <m:ctrlPr>
                                    <a:rPr lang="en-US" sz="2000" i="1">
                                      <a:latin typeface="Cambria Math"/>
                                    </a:rPr>
                                  </m:ctrlPr>
                                </m:fPr>
                                <m:num>
                                  <m:sSup>
                                    <m:sSupPr>
                                      <m:ctrlPr>
                                        <a:rPr lang="en-US" sz="2000" i="1">
                                          <a:latin typeface="Cambria Math"/>
                                        </a:rPr>
                                      </m:ctrlPr>
                                    </m:sSupPr>
                                    <m:e>
                                      <m:r>
                                        <a:rPr lang="en-US" sz="2000" i="1">
                                          <a:latin typeface="Cambria Math"/>
                                        </a:rPr>
                                        <m:t>𝑣</m:t>
                                      </m:r>
                                    </m:e>
                                    <m:sup>
                                      <m:r>
                                        <a:rPr lang="en-US" sz="2000" i="1">
                                          <a:latin typeface="Cambria Math"/>
                                        </a:rPr>
                                        <m:t>2</m:t>
                                      </m:r>
                                    </m:sup>
                                  </m:sSup>
                                </m:num>
                                <m:den>
                                  <m:sSup>
                                    <m:sSupPr>
                                      <m:ctrlPr>
                                        <a:rPr lang="en-US" sz="2000" i="1">
                                          <a:latin typeface="Cambria Math"/>
                                        </a:rPr>
                                      </m:ctrlPr>
                                    </m:sSupPr>
                                    <m:e>
                                      <m:r>
                                        <a:rPr lang="en-US" sz="2000" i="1">
                                          <a:latin typeface="Cambria Math"/>
                                        </a:rPr>
                                        <m:t>𝑐</m:t>
                                      </m:r>
                                    </m:e>
                                    <m:sup>
                                      <m:r>
                                        <a:rPr lang="en-US" sz="2000" i="1">
                                          <a:latin typeface="Cambria Math"/>
                                        </a:rPr>
                                        <m:t>2</m:t>
                                      </m:r>
                                    </m:sup>
                                  </m:sSup>
                                </m:den>
                              </m:f>
                            </m:e>
                          </m:d>
                        </m:e>
                        <m:sup>
                          <m:f>
                            <m:fPr>
                              <m:ctrlPr>
                                <a:rPr lang="en-US" sz="2000" i="1">
                                  <a:latin typeface="Cambria Math"/>
                                </a:rPr>
                              </m:ctrlPr>
                            </m:fPr>
                            <m:num>
                              <m:r>
                                <a:rPr lang="en-US" sz="2000" i="1">
                                  <a:latin typeface="Cambria Math"/>
                                </a:rPr>
                                <m:t>3</m:t>
                              </m:r>
                            </m:num>
                            <m:den>
                              <m:r>
                                <a:rPr lang="en-US" sz="2000" i="1">
                                  <a:latin typeface="Cambria Math"/>
                                </a:rPr>
                                <m:t>2</m:t>
                              </m:r>
                            </m:den>
                          </m:f>
                        </m:sup>
                      </m:sSup>
                    </m:oMath>
                  </m:oMathPara>
                </a14:m>
                <a:endParaRPr lang="en-US" sz="2000" dirty="0"/>
              </a:p>
              <a:p>
                <a:r>
                  <a:rPr lang="en-US" sz="2000" dirty="0"/>
                  <a:t> </a:t>
                </a:r>
              </a:p>
              <a:p>
                <a:pPr/>
                <a14:m>
                  <m:oMathPara xmlns:m="http://schemas.openxmlformats.org/officeDocument/2006/math">
                    <m:oMathParaPr>
                      <m:jc m:val="centerGroup"/>
                    </m:oMathParaPr>
                    <m:oMath xmlns:m="http://schemas.openxmlformats.org/officeDocument/2006/math">
                      <m:r>
                        <a:rPr lang="en-US" sz="2000" i="1">
                          <a:latin typeface="Cambria Math"/>
                        </a:rPr>
                        <m:t>∴                                         </m:t>
                      </m:r>
                      <m:sSub>
                        <m:sSubPr>
                          <m:ctrlPr>
                            <a:rPr lang="en-US" sz="2000" i="1">
                              <a:latin typeface="Cambria Math"/>
                            </a:rPr>
                          </m:ctrlPr>
                        </m:sSubPr>
                        <m:e>
                          <m:r>
                            <a:rPr lang="en-US" sz="2000" i="1">
                              <a:latin typeface="Cambria Math"/>
                            </a:rPr>
                            <m:t>𝑣</m:t>
                          </m:r>
                        </m:e>
                        <m:sub>
                          <m:r>
                            <a:rPr lang="en-US" sz="2000" i="1">
                              <a:latin typeface="Cambria Math"/>
                            </a:rPr>
                            <m:t>𝑔</m:t>
                          </m:r>
                        </m:sub>
                      </m:sSub>
                      <m:r>
                        <a:rPr lang="en-US" sz="2000" i="1">
                          <a:latin typeface="Cambria Math"/>
                        </a:rPr>
                        <m:t>=</m:t>
                      </m:r>
                      <m:r>
                        <a:rPr lang="en-US" sz="2000" i="1">
                          <a:latin typeface="Cambria Math"/>
                        </a:rPr>
                        <m:t>𝑣</m:t>
                      </m:r>
                      <m:r>
                        <a:rPr lang="en-US" sz="2000" i="1">
                          <a:latin typeface="Cambria Math"/>
                        </a:rPr>
                        <m:t>                                                                                        </m:t>
                      </m:r>
                    </m:oMath>
                  </m:oMathPara>
                </a14:m>
                <a:endParaRPr lang="en-US" sz="2000" dirty="0"/>
              </a:p>
              <a:p>
                <a:r>
                  <a:rPr lang="en-US" sz="2000" dirty="0"/>
                  <a:t> </a:t>
                </a:r>
                <a:r>
                  <a:rPr lang="en-US" sz="2000" dirty="0" smtClean="0"/>
                  <a:t>Thus</a:t>
                </a:r>
                <a:r>
                  <a:rPr lang="en-US" sz="2000" dirty="0"/>
                  <a:t>, the de-Broglie wave group associated with a moving body travels with the same velocity as the body. </a:t>
                </a:r>
                <a:endParaRPr lang="en-US" sz="2000" dirty="0" smtClean="0"/>
              </a:p>
              <a:p>
                <a:r>
                  <a:rPr lang="en-US" sz="2000" dirty="0"/>
                  <a:t>We can also say that </a:t>
                </a:r>
                <a:r>
                  <a:rPr lang="en-US" sz="2000" i="1" dirty="0"/>
                  <a:t>the group velocity is equal to the wave velocity</a:t>
                </a:r>
                <a:r>
                  <a:rPr lang="en-US" sz="2000" dirty="0" smtClean="0"/>
                  <a:t>.</a:t>
                </a:r>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0" y="0"/>
                <a:ext cx="9144000" cy="6763262"/>
              </a:xfrm>
              <a:prstGeom prst="rect">
                <a:avLst/>
              </a:prstGeom>
              <a:blipFill rotWithShape="1">
                <a:blip r:embed="rId2"/>
                <a:stretch>
                  <a:fillRect l="-667" t="-451" r="-400" b="-721"/>
                </a:stretch>
              </a:blipFill>
            </p:spPr>
            <p:txBody>
              <a:bodyPr/>
              <a:lstStyle/>
              <a:p>
                <a:r>
                  <a:rPr lang="en-US">
                    <a:noFill/>
                  </a:rPr>
                  <a:t> </a:t>
                </a:r>
              </a:p>
            </p:txBody>
          </p:sp>
        </mc:Fallback>
      </mc:AlternateContent>
    </p:spTree>
    <p:extLst>
      <p:ext uri="{BB962C8B-B14F-4D97-AF65-F5344CB8AC3E}">
        <p14:creationId xmlns:p14="http://schemas.microsoft.com/office/powerpoint/2010/main" val="380920768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819400"/>
            <a:ext cx="8229600" cy="1143000"/>
          </a:xfrm>
        </p:spPr>
        <p:txBody>
          <a:bodyPr>
            <a:noAutofit/>
            <a:scene3d>
              <a:camera prst="orthographicFront"/>
              <a:lightRig rig="flat" dir="tl">
                <a:rot lat="0" lon="0" rev="6600000"/>
              </a:lightRig>
            </a:scene3d>
            <a:sp3d extrusionH="25400" contourW="8890">
              <a:bevelT w="38100" h="31750"/>
              <a:contourClr>
                <a:schemeClr val="accent2">
                  <a:shade val="75000"/>
                </a:schemeClr>
              </a:contourClr>
            </a:sp3d>
          </a:bodyPr>
          <a:lstStyle/>
          <a:p>
            <a:r>
              <a:rPr lang="en-US" sz="7200" b="1" i="1" dirty="0" smtClean="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50800" dist="39000" dir="5460000" algn="tl">
                    <a:srgbClr val="000000">
                      <a:alpha val="38000"/>
                    </a:srgbClr>
                  </a:outerShdw>
                </a:effectLst>
              </a:rPr>
              <a:t>Any Query?</a:t>
            </a:r>
            <a:endParaRPr lang="en-US" sz="7200" b="1" i="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glow rad="139700">
                  <a:schemeClr val="accent6">
                    <a:satMod val="175000"/>
                    <a:alpha val="40000"/>
                  </a:schemeClr>
                </a:glow>
                <a:outerShdw blurRad="50800" dist="39000" dir="5460000" algn="tl">
                  <a:srgbClr val="000000">
                    <a:alpha val="38000"/>
                  </a:srgbClr>
                </a:outerShdw>
              </a:effectLst>
            </a:endParaRPr>
          </a:p>
        </p:txBody>
      </p:sp>
    </p:spTree>
    <p:extLst>
      <p:ext uri="{BB962C8B-B14F-4D97-AF65-F5344CB8AC3E}">
        <p14:creationId xmlns:p14="http://schemas.microsoft.com/office/powerpoint/2010/main" val="1837158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02774" y="381000"/>
            <a:ext cx="66294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Rectangle 1"/>
          <p:cNvSpPr/>
          <p:nvPr/>
        </p:nvSpPr>
        <p:spPr>
          <a:xfrm>
            <a:off x="1302774" y="5257800"/>
            <a:ext cx="6629400" cy="1200329"/>
          </a:xfrm>
          <a:prstGeom prst="rect">
            <a:avLst/>
          </a:prstGeom>
        </p:spPr>
        <p:txBody>
          <a:bodyPr wrap="square">
            <a:spAutoFit/>
          </a:bodyPr>
          <a:lstStyle/>
          <a:p>
            <a:pPr algn="just"/>
            <a:r>
              <a:rPr lang="en-US" sz="2400" b="1" dirty="0">
                <a:effectLst>
                  <a:outerShdw blurRad="38100" dist="38100" dir="2700000" algn="tl">
                    <a:srgbClr val="000000">
                      <a:alpha val="43137"/>
                    </a:srgbClr>
                  </a:outerShdw>
                </a:effectLst>
              </a:rPr>
              <a:t>In 1924 Luis de-Broglie proposed that </a:t>
            </a:r>
            <a:r>
              <a:rPr lang="en-US" sz="2400" b="1" i="1" dirty="0">
                <a:effectLst>
                  <a:outerShdw blurRad="38100" dist="38100" dir="2700000" algn="tl">
                    <a:srgbClr val="000000">
                      <a:alpha val="43137"/>
                    </a:srgbClr>
                  </a:outerShdw>
                </a:effectLst>
              </a:rPr>
              <a:t>matter possesses wave as well as particle properties</a:t>
            </a:r>
            <a:r>
              <a:rPr lang="en-US" sz="2400" b="1" dirty="0">
                <a:effectLst>
                  <a:outerShdw blurRad="38100" dist="38100" dir="2700000" algn="tl">
                    <a:srgbClr val="000000">
                      <a:alpha val="43137"/>
                    </a:srgbClr>
                  </a:outerShdw>
                </a:effectLst>
              </a:rPr>
              <a:t>. This wave is called de-Broglie wave.</a:t>
            </a:r>
          </a:p>
        </p:txBody>
      </p:sp>
    </p:spTree>
    <p:extLst>
      <p:ext uri="{BB962C8B-B14F-4D97-AF65-F5344CB8AC3E}">
        <p14:creationId xmlns:p14="http://schemas.microsoft.com/office/powerpoint/2010/main" val="343345973"/>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304800" y="0"/>
                <a:ext cx="8534400" cy="5767669"/>
              </a:xfrm>
              <a:prstGeom prst="rect">
                <a:avLst/>
              </a:prstGeom>
            </p:spPr>
            <p:txBody>
              <a:bodyPr wrap="square">
                <a:spAutoFit/>
              </a:bodyPr>
              <a:lstStyle/>
              <a:p>
                <a:r>
                  <a:rPr lang="en-US" sz="2200" dirty="0"/>
                  <a:t>A photon of light of frequency</a:t>
                </a:r>
                <a:r>
                  <a:rPr lang="en-US" sz="2200" i="1" dirty="0"/>
                  <a:t> </a:t>
                </a:r>
                <a:r>
                  <a:rPr lang="en-US" sz="2200" i="1" dirty="0" smtClean="0"/>
                  <a:t> </a:t>
                </a:r>
                <a14:m>
                  <m:oMath xmlns:m="http://schemas.openxmlformats.org/officeDocument/2006/math">
                    <m:r>
                      <a:rPr lang="en-US" sz="2200" i="1">
                        <a:latin typeface="Cambria Math"/>
                      </a:rPr>
                      <m:t>𝜈</m:t>
                    </m:r>
                  </m:oMath>
                </a14:m>
                <a:r>
                  <a:rPr lang="en-US" sz="2200" dirty="0"/>
                  <a:t> has the momentum</a:t>
                </a:r>
              </a:p>
              <a:p>
                <a:r>
                  <a:rPr lang="en-US" sz="2200" dirty="0"/>
                  <a:t> </a:t>
                </a:r>
              </a:p>
              <a:p>
                <a:pPr/>
                <a14:m>
                  <m:oMathPara xmlns:m="http://schemas.openxmlformats.org/officeDocument/2006/math">
                    <m:oMathParaPr>
                      <m:jc m:val="centerGroup"/>
                    </m:oMathParaPr>
                    <m:oMath xmlns:m="http://schemas.openxmlformats.org/officeDocument/2006/math">
                      <m:r>
                        <a:rPr lang="en-US" sz="2200" i="1">
                          <a:latin typeface="Cambria Math"/>
                        </a:rPr>
                        <m:t>𝑝</m:t>
                      </m:r>
                      <m:r>
                        <a:rPr lang="en-US" sz="2200" i="1">
                          <a:latin typeface="Cambria Math"/>
                        </a:rPr>
                        <m:t>=</m:t>
                      </m:r>
                      <m:f>
                        <m:fPr>
                          <m:ctrlPr>
                            <a:rPr lang="en-US" sz="2200" i="1">
                              <a:latin typeface="Cambria Math"/>
                            </a:rPr>
                          </m:ctrlPr>
                        </m:fPr>
                        <m:num>
                          <m:r>
                            <a:rPr lang="en-US" sz="2200" i="1">
                              <a:latin typeface="Cambria Math"/>
                            </a:rPr>
                            <m:t>h</m:t>
                          </m:r>
                          <m:r>
                            <a:rPr lang="en-US" sz="2200" i="1">
                              <a:latin typeface="Cambria Math"/>
                            </a:rPr>
                            <m:t>𝜈</m:t>
                          </m:r>
                        </m:num>
                        <m:den>
                          <m:r>
                            <a:rPr lang="en-US" sz="2200" i="1">
                              <a:latin typeface="Cambria Math"/>
                            </a:rPr>
                            <m:t>𝑐</m:t>
                          </m:r>
                        </m:den>
                      </m:f>
                    </m:oMath>
                  </m:oMathPara>
                </a14:m>
                <a:endParaRPr lang="en-US" sz="2200" dirty="0"/>
              </a:p>
              <a:p>
                <a:r>
                  <a:rPr lang="en-US" sz="2200" dirty="0"/>
                  <a:t> </a:t>
                </a:r>
              </a:p>
              <a:p>
                <a:pPr/>
                <a14:m>
                  <m:oMathPara xmlns:m="http://schemas.openxmlformats.org/officeDocument/2006/math">
                    <m:oMathParaPr>
                      <m:jc m:val="centerGroup"/>
                    </m:oMathParaPr>
                    <m:oMath xmlns:m="http://schemas.openxmlformats.org/officeDocument/2006/math">
                      <m:r>
                        <a:rPr lang="en-US" sz="2200" i="1">
                          <a:latin typeface="Cambria Math"/>
                        </a:rPr>
                        <m:t>𝑝</m:t>
                      </m:r>
                      <m:r>
                        <a:rPr lang="en-US" sz="2200" i="1">
                          <a:latin typeface="Cambria Math"/>
                        </a:rPr>
                        <m:t>=</m:t>
                      </m:r>
                      <m:f>
                        <m:fPr>
                          <m:ctrlPr>
                            <a:rPr lang="en-US" sz="2200" i="1">
                              <a:latin typeface="Cambria Math"/>
                            </a:rPr>
                          </m:ctrlPr>
                        </m:fPr>
                        <m:num>
                          <m:r>
                            <a:rPr lang="en-US" sz="2200" i="1">
                              <a:latin typeface="Cambria Math"/>
                            </a:rPr>
                            <m:t>h</m:t>
                          </m:r>
                          <m:r>
                            <a:rPr lang="en-US" sz="2200" i="1">
                              <a:latin typeface="Cambria Math"/>
                            </a:rPr>
                            <m:t>𝜈</m:t>
                          </m:r>
                        </m:num>
                        <m:den>
                          <m:r>
                            <a:rPr lang="en-US" sz="2200" i="1">
                              <a:latin typeface="Cambria Math"/>
                            </a:rPr>
                            <m:t>𝜈𝜆</m:t>
                          </m:r>
                        </m:den>
                      </m:f>
                    </m:oMath>
                  </m:oMathPara>
                </a14:m>
                <a:endParaRPr lang="en-US" sz="2200" dirty="0"/>
              </a:p>
              <a:p>
                <a:r>
                  <a:rPr lang="en-US" sz="2200" dirty="0"/>
                  <a:t> </a:t>
                </a:r>
              </a:p>
              <a:p>
                <a:pPr/>
                <a14:m>
                  <m:oMathPara xmlns:m="http://schemas.openxmlformats.org/officeDocument/2006/math">
                    <m:oMathParaPr>
                      <m:jc m:val="centerGroup"/>
                    </m:oMathParaPr>
                    <m:oMath xmlns:m="http://schemas.openxmlformats.org/officeDocument/2006/math">
                      <m:r>
                        <a:rPr lang="en-US" sz="2200" i="1">
                          <a:latin typeface="Cambria Math"/>
                        </a:rPr>
                        <m:t>∴                        </m:t>
                      </m:r>
                      <m:r>
                        <a:rPr lang="en-US" sz="2200" i="1">
                          <a:latin typeface="Cambria Math"/>
                        </a:rPr>
                        <m:t>𝑝</m:t>
                      </m:r>
                      <m:r>
                        <a:rPr lang="en-US" sz="2200" i="1">
                          <a:latin typeface="Cambria Math"/>
                        </a:rPr>
                        <m:t>=</m:t>
                      </m:r>
                      <m:f>
                        <m:fPr>
                          <m:ctrlPr>
                            <a:rPr lang="en-US" sz="2200" i="1">
                              <a:latin typeface="Cambria Math"/>
                            </a:rPr>
                          </m:ctrlPr>
                        </m:fPr>
                        <m:num>
                          <m:r>
                            <a:rPr lang="en-US" sz="2200" i="1">
                              <a:latin typeface="Cambria Math"/>
                            </a:rPr>
                            <m:t>h</m:t>
                          </m:r>
                        </m:num>
                        <m:den>
                          <m:r>
                            <a:rPr lang="en-US" sz="2200" i="1">
                              <a:latin typeface="Cambria Math"/>
                            </a:rPr>
                            <m:t>𝜆</m:t>
                          </m:r>
                        </m:den>
                      </m:f>
                      <m:r>
                        <a:rPr lang="en-US" sz="2200" i="1">
                          <a:latin typeface="Cambria Math"/>
                        </a:rPr>
                        <m:t>                             </m:t>
                      </m:r>
                    </m:oMath>
                  </m:oMathPara>
                </a14:m>
                <a:endParaRPr lang="en-US" sz="2200" dirty="0"/>
              </a:p>
              <a:p>
                <a:r>
                  <a:rPr lang="en-US" sz="2200" dirty="0"/>
                  <a:t> </a:t>
                </a:r>
                <a:r>
                  <a:rPr lang="en-US" sz="2200" dirty="0" smtClean="0"/>
                  <a:t>The </a:t>
                </a:r>
                <a:r>
                  <a:rPr lang="en-US" sz="2200" dirty="0"/>
                  <a:t>wavelength of a photon is therefore specified by the relation</a:t>
                </a:r>
              </a:p>
              <a:p>
                <a:r>
                  <a:rPr lang="en-US" sz="2200" dirty="0"/>
                  <a:t> </a:t>
                </a:r>
              </a:p>
              <a:p>
                <a:pPr/>
                <a14:m>
                  <m:oMathPara xmlns:m="http://schemas.openxmlformats.org/officeDocument/2006/math">
                    <m:oMathParaPr>
                      <m:jc m:val="centerGroup"/>
                    </m:oMathParaPr>
                    <m:oMath xmlns:m="http://schemas.openxmlformats.org/officeDocument/2006/math">
                      <m:r>
                        <a:rPr lang="en-US" sz="2200" i="1">
                          <a:latin typeface="Cambria Math"/>
                        </a:rPr>
                        <m:t>                                                         </m:t>
                      </m:r>
                      <m:r>
                        <a:rPr lang="en-US" sz="2200" i="1">
                          <a:latin typeface="Cambria Math"/>
                        </a:rPr>
                        <m:t>𝜆</m:t>
                      </m:r>
                      <m:r>
                        <a:rPr lang="en-US" sz="2200" i="1">
                          <a:latin typeface="Cambria Math"/>
                        </a:rPr>
                        <m:t>=</m:t>
                      </m:r>
                      <m:f>
                        <m:fPr>
                          <m:ctrlPr>
                            <a:rPr lang="en-US" sz="2200" i="1">
                              <a:latin typeface="Cambria Math"/>
                            </a:rPr>
                          </m:ctrlPr>
                        </m:fPr>
                        <m:num>
                          <m:r>
                            <a:rPr lang="en-US" sz="2200" i="1">
                              <a:latin typeface="Cambria Math"/>
                            </a:rPr>
                            <m:t>h</m:t>
                          </m:r>
                        </m:num>
                        <m:den>
                          <m:r>
                            <a:rPr lang="en-US" sz="2200" i="1">
                              <a:latin typeface="Cambria Math"/>
                            </a:rPr>
                            <m:t>𝑝</m:t>
                          </m:r>
                        </m:den>
                      </m:f>
                      <m:r>
                        <a:rPr lang="en-US" sz="2200" i="1">
                          <a:latin typeface="Cambria Math"/>
                        </a:rPr>
                        <m:t>                                                  (1) </m:t>
                      </m:r>
                    </m:oMath>
                  </m:oMathPara>
                </a14:m>
                <a:endParaRPr lang="en-US" sz="2200" dirty="0"/>
              </a:p>
              <a:p>
                <a:r>
                  <a:rPr lang="en-US" sz="2200" dirty="0"/>
                  <a:t> </a:t>
                </a:r>
                <a:r>
                  <a:rPr lang="en-US" sz="2200" dirty="0" smtClean="0"/>
                  <a:t>This </a:t>
                </a:r>
                <a:r>
                  <a:rPr lang="en-US" sz="2200" dirty="0"/>
                  <a:t>wavelength is called de-Broglie wavelength</a:t>
                </a:r>
                <a:r>
                  <a:rPr lang="en-US" sz="2200" dirty="0" smtClean="0"/>
                  <a:t>.</a:t>
                </a:r>
                <a:r>
                  <a:rPr lang="en-US" sz="2200" dirty="0"/>
                  <a:t> </a:t>
                </a:r>
              </a:p>
              <a:p>
                <a:r>
                  <a:rPr lang="en-US" sz="2200" dirty="0"/>
                  <a:t>de-Broglie suggested that equation (1) is completely general one that applies to material particle as well as photons.</a:t>
                </a:r>
              </a:p>
            </p:txBody>
          </p:sp>
        </mc:Choice>
        <mc:Fallback>
          <p:sp>
            <p:nvSpPr>
              <p:cNvPr id="2" name="Rectangle 1"/>
              <p:cNvSpPr>
                <a:spLocks noRot="1" noChangeAspect="1" noMove="1" noResize="1" noEditPoints="1" noAdjustHandles="1" noChangeArrowheads="1" noChangeShapeType="1" noTextEdit="1"/>
              </p:cNvSpPr>
              <p:nvPr/>
            </p:nvSpPr>
            <p:spPr>
              <a:xfrm>
                <a:off x="304800" y="0"/>
                <a:ext cx="8534400" cy="5767669"/>
              </a:xfrm>
              <a:prstGeom prst="rect">
                <a:avLst/>
              </a:prstGeom>
              <a:blipFill rotWithShape="1">
                <a:blip r:embed="rId2"/>
                <a:stretch>
                  <a:fillRect l="-857" t="-634" b="-1163"/>
                </a:stretch>
              </a:blipFill>
            </p:spPr>
            <p:txBody>
              <a:bodyPr/>
              <a:lstStyle/>
              <a:p>
                <a:r>
                  <a:rPr lang="en-US">
                    <a:noFill/>
                  </a:rPr>
                  <a:t> </a:t>
                </a:r>
              </a:p>
            </p:txBody>
          </p:sp>
        </mc:Fallback>
      </mc:AlternateContent>
    </p:spTree>
    <p:extLst>
      <p:ext uri="{BB962C8B-B14F-4D97-AF65-F5344CB8AC3E}">
        <p14:creationId xmlns:p14="http://schemas.microsoft.com/office/powerpoint/2010/main" val="3433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barn(inVertical)">
                                      <p:cBhvr>
                                        <p:cTn id="12" dur="500"/>
                                        <p:tgtEl>
                                          <p:spTgt spid="2">
                                            <p:txEl>
                                              <p:pRg st="2" end="2"/>
                                            </p:txEl>
                                          </p:spTgt>
                                        </p:tgtEl>
                                      </p:cBhvr>
                                    </p:animEffect>
                                  </p:childTnLst>
                                </p:cTn>
                              </p:par>
                              <p:par>
                                <p:cTn id="13" presetID="16" presetClass="entr" presetSubtype="21"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barn(inVertical)">
                                      <p:cBhvr>
                                        <p:cTn id="15" dur="500"/>
                                        <p:tgtEl>
                                          <p:spTgt spid="2">
                                            <p:txEl>
                                              <p:pRg st="3" end="3"/>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barn(inVertical)">
                                      <p:cBhvr>
                                        <p:cTn id="18" dur="500"/>
                                        <p:tgtEl>
                                          <p:spTgt spid="2">
                                            <p:txEl>
                                              <p:pRg st="4" end="4"/>
                                            </p:txEl>
                                          </p:spTgt>
                                        </p:tgtEl>
                                      </p:cBhvr>
                                    </p:animEffect>
                                  </p:childTnLst>
                                </p:cTn>
                              </p:par>
                              <p:par>
                                <p:cTn id="19" presetID="16" presetClass="entr" presetSubtype="21" fill="hold"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barn(inVertical)">
                                      <p:cBhvr>
                                        <p:cTn id="21" dur="500"/>
                                        <p:tgtEl>
                                          <p:spTgt spid="2">
                                            <p:txEl>
                                              <p:pRg st="5" end="5"/>
                                            </p:txEl>
                                          </p:spTgt>
                                        </p:tgtEl>
                                      </p:cBhvr>
                                    </p:animEffect>
                                  </p:childTnLst>
                                </p:cTn>
                              </p:par>
                              <p:par>
                                <p:cTn id="22" presetID="16" presetClass="entr" presetSubtype="21"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barn(inVertical)">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barn(inVertical)">
                                      <p:cBhvr>
                                        <p:cTn id="29" dur="500"/>
                                        <p:tgtEl>
                                          <p:spTgt spid="2">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arn(inVertical)">
                                      <p:cBhvr>
                                        <p:cTn id="35" dur="500"/>
                                        <p:tgtEl>
                                          <p:spTgt spid="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
                                            <p:txEl>
                                              <p:pRg st="10" end="10"/>
                                            </p:txEl>
                                          </p:spTgt>
                                        </p:tgtEl>
                                        <p:attrNameLst>
                                          <p:attrName>style.visibility</p:attrName>
                                        </p:attrNameLst>
                                      </p:cBhvr>
                                      <p:to>
                                        <p:strVal val="visible"/>
                                      </p:to>
                                    </p:set>
                                    <p:animEffect transition="in" filter="barn(inVertical)">
                                      <p:cBhvr>
                                        <p:cTn id="40" dur="500"/>
                                        <p:tgtEl>
                                          <p:spTgt spid="2">
                                            <p:txEl>
                                              <p:pRg st="10" end="10"/>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animEffect transition="in" filter="barn(inVertical)">
                                      <p:cBhvr>
                                        <p:cTn id="43" dur="500"/>
                                        <p:tgtEl>
                                          <p:spTgt spid="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Rectangle 1"/>
              <p:cNvSpPr/>
              <p:nvPr/>
            </p:nvSpPr>
            <p:spPr>
              <a:xfrm>
                <a:off x="76200" y="0"/>
                <a:ext cx="9144000" cy="6245492"/>
              </a:xfrm>
              <a:prstGeom prst="rect">
                <a:avLst/>
              </a:prstGeom>
            </p:spPr>
            <p:txBody>
              <a:bodyPr wrap="square">
                <a:spAutoFit/>
              </a:bodyPr>
              <a:lstStyle/>
              <a:p>
                <a:r>
                  <a:rPr lang="en-US" sz="2200" dirty="0" smtClean="0"/>
                  <a:t>The momentum of a particle of mass</a:t>
                </a:r>
                <a:r>
                  <a:rPr lang="en-US" sz="2200" i="1" dirty="0"/>
                  <a:t> m</a:t>
                </a:r>
                <a:r>
                  <a:rPr lang="en-US" sz="2200" dirty="0"/>
                  <a:t> and velocity </a:t>
                </a:r>
                <a:r>
                  <a:rPr lang="en-US" sz="2200" i="1" dirty="0"/>
                  <a:t>v</a:t>
                </a:r>
                <a:r>
                  <a:rPr lang="en-US" sz="2200" dirty="0"/>
                  <a:t> is given </a:t>
                </a:r>
                <a:r>
                  <a:rPr lang="en-US" sz="2200" dirty="0" smtClean="0"/>
                  <a:t>by</a:t>
                </a:r>
                <a14:m>
                  <m:oMath xmlns:m="http://schemas.openxmlformats.org/officeDocument/2006/math">
                    <m:r>
                      <a:rPr lang="en-US" sz="2200" b="0" i="0" smtClean="0">
                        <a:latin typeface="Cambria Math"/>
                      </a:rPr>
                      <m:t>   </m:t>
                    </m:r>
                    <m:r>
                      <a:rPr lang="en-US" sz="2200" i="1">
                        <a:latin typeface="Cambria Math"/>
                      </a:rPr>
                      <m:t>𝑝</m:t>
                    </m:r>
                    <m:r>
                      <a:rPr lang="en-US" sz="2200" i="1">
                        <a:latin typeface="Cambria Math"/>
                      </a:rPr>
                      <m:t>=</m:t>
                    </m:r>
                    <m:r>
                      <a:rPr lang="en-US" sz="2200" i="1">
                        <a:latin typeface="Cambria Math"/>
                      </a:rPr>
                      <m:t>𝑚𝑣</m:t>
                    </m:r>
                  </m:oMath>
                </a14:m>
                <a:endParaRPr lang="en-US" sz="2200" dirty="0"/>
              </a:p>
              <a:p>
                <a:r>
                  <a:rPr lang="en-US" sz="2200" dirty="0"/>
                  <a:t> </a:t>
                </a:r>
              </a:p>
              <a:p>
                <a:r>
                  <a:rPr lang="en-US" sz="2200" dirty="0"/>
                  <a:t>and its de-Broglie wavelength is accordingly</a:t>
                </a:r>
              </a:p>
              <a:p>
                <a:r>
                  <a:rPr lang="en-US" sz="2200" dirty="0"/>
                  <a:t> </a:t>
                </a:r>
                <a14:m>
                  <m:oMath xmlns:m="http://schemas.openxmlformats.org/officeDocument/2006/math">
                    <m:r>
                      <a:rPr lang="en-US" sz="2200" b="1" i="1" smtClean="0">
                        <a:solidFill>
                          <a:srgbClr val="FFC000"/>
                        </a:solidFill>
                        <a:effectLst/>
                        <a:latin typeface="Cambria Math"/>
                      </a:rPr>
                      <m:t>                                                         </m:t>
                    </m:r>
                    <m:r>
                      <a:rPr lang="en-US" sz="2200" b="1" i="1" smtClean="0">
                        <a:solidFill>
                          <a:srgbClr val="FFC000"/>
                        </a:solidFill>
                        <a:effectLst/>
                        <a:latin typeface="Cambria Math"/>
                      </a:rPr>
                      <m:t>𝝀</m:t>
                    </m:r>
                    <m:r>
                      <a:rPr lang="en-US" sz="2200" b="1" i="1" smtClean="0">
                        <a:solidFill>
                          <a:srgbClr val="FFC000"/>
                        </a:solidFill>
                        <a:effectLst/>
                        <a:latin typeface="Cambria Math"/>
                      </a:rPr>
                      <m:t>=</m:t>
                    </m:r>
                    <m:f>
                      <m:fPr>
                        <m:ctrlPr>
                          <a:rPr lang="en-US" sz="2200" b="1" i="1">
                            <a:solidFill>
                              <a:srgbClr val="FFC000"/>
                            </a:solidFill>
                            <a:effectLst/>
                            <a:latin typeface="Cambria Math"/>
                          </a:rPr>
                        </m:ctrlPr>
                      </m:fPr>
                      <m:num>
                        <m:r>
                          <a:rPr lang="en-US" sz="2200" b="1" i="1">
                            <a:solidFill>
                              <a:srgbClr val="FFC000"/>
                            </a:solidFill>
                            <a:effectLst/>
                            <a:latin typeface="Cambria Math"/>
                          </a:rPr>
                          <m:t>𝒉</m:t>
                        </m:r>
                      </m:num>
                      <m:den>
                        <m:r>
                          <a:rPr lang="en-US" sz="2200" b="1" i="1">
                            <a:solidFill>
                              <a:srgbClr val="FFC000"/>
                            </a:solidFill>
                            <a:effectLst/>
                            <a:latin typeface="Cambria Math"/>
                          </a:rPr>
                          <m:t>𝒎𝒗</m:t>
                        </m:r>
                      </m:den>
                    </m:f>
                    <m:r>
                      <a:rPr lang="en-US" sz="2200" b="1" i="1">
                        <a:solidFill>
                          <a:srgbClr val="FFC000"/>
                        </a:solidFill>
                        <a:effectLst/>
                        <a:latin typeface="Cambria Math"/>
                      </a:rPr>
                      <m:t>                                                  </m:t>
                    </m:r>
                    <m:r>
                      <a:rPr lang="en-US" sz="2200" i="1">
                        <a:latin typeface="Cambria Math"/>
                      </a:rPr>
                      <m:t>(2) </m:t>
                    </m:r>
                  </m:oMath>
                </a14:m>
                <a:endParaRPr lang="en-US" sz="2200" dirty="0"/>
              </a:p>
              <a:p>
                <a:r>
                  <a:rPr lang="en-US" sz="2200" dirty="0"/>
                  <a:t> </a:t>
                </a:r>
                <a:r>
                  <a:rPr lang="en-US" sz="2200" b="1" i="1" dirty="0" smtClean="0"/>
                  <a:t>Thus</a:t>
                </a:r>
                <a:r>
                  <a:rPr lang="en-US" sz="2200" b="1" i="1" dirty="0"/>
                  <a:t>, the greater the particle’s momentum, the shorter its wavelength</a:t>
                </a:r>
                <a:r>
                  <a:rPr lang="en-US" sz="2200" dirty="0"/>
                  <a:t>. </a:t>
                </a:r>
              </a:p>
              <a:p>
                <a:r>
                  <a:rPr lang="en-US" sz="2200" dirty="0"/>
                  <a:t> </a:t>
                </a:r>
                <a:endParaRPr lang="en-US" sz="2200" dirty="0" smtClean="0"/>
              </a:p>
              <a:p>
                <a:r>
                  <a:rPr lang="en-US" sz="2200" dirty="0"/>
                  <a:t>We know</a:t>
                </a:r>
                <a:r>
                  <a:rPr lang="en-US" sz="2200" dirty="0" smtClean="0"/>
                  <a:t>,		</a:t>
                </a:r>
                <a:r>
                  <a:rPr lang="en-US" sz="2200" b="1" dirty="0" smtClean="0">
                    <a:solidFill>
                      <a:srgbClr val="FFC000"/>
                    </a:solidFill>
                    <a:effectLst>
                      <a:outerShdw blurRad="38100" dist="38100" dir="2700000" algn="tl">
                        <a:srgbClr val="000000">
                          <a:alpha val="43137"/>
                        </a:srgbClr>
                      </a:outerShdw>
                    </a:effectLst>
                  </a:rPr>
                  <a:t> </a:t>
                </a:r>
                <a14:m>
                  <m:oMath xmlns:m="http://schemas.openxmlformats.org/officeDocument/2006/math">
                    <m:r>
                      <a:rPr lang="en-US" sz="2200" b="1" i="1">
                        <a:solidFill>
                          <a:srgbClr val="FFC000"/>
                        </a:solidFill>
                        <a:effectLst>
                          <a:outerShdw blurRad="38100" dist="38100" dir="2700000" algn="tl">
                            <a:srgbClr val="000000">
                              <a:alpha val="43137"/>
                            </a:srgbClr>
                          </a:outerShdw>
                        </a:effectLst>
                        <a:latin typeface="Cambria Math"/>
                      </a:rPr>
                      <m:t>𝑬</m:t>
                    </m:r>
                    <m:r>
                      <a:rPr lang="en-US" sz="2200" b="1" i="1">
                        <a:solidFill>
                          <a:srgbClr val="FFC000"/>
                        </a:solidFill>
                        <a:effectLst>
                          <a:outerShdw blurRad="38100" dist="38100" dir="2700000" algn="tl">
                            <a:srgbClr val="000000">
                              <a:alpha val="43137"/>
                            </a:srgbClr>
                          </a:outerShdw>
                        </a:effectLst>
                        <a:latin typeface="Cambria Math"/>
                      </a:rPr>
                      <m:t>=</m:t>
                    </m:r>
                    <m:f>
                      <m:fPr>
                        <m:ctrlPr>
                          <a:rPr lang="en-US" sz="2200" b="1" i="1">
                            <a:solidFill>
                              <a:srgbClr val="FFC000"/>
                            </a:solidFill>
                            <a:effectLst>
                              <a:outerShdw blurRad="38100" dist="38100" dir="2700000" algn="tl">
                                <a:srgbClr val="000000">
                                  <a:alpha val="43137"/>
                                </a:srgbClr>
                              </a:outerShdw>
                            </a:effectLst>
                            <a:latin typeface="Cambria Math"/>
                          </a:rPr>
                        </m:ctrlPr>
                      </m:fPr>
                      <m:num>
                        <m:r>
                          <a:rPr lang="en-US" sz="2200" b="1" i="1">
                            <a:solidFill>
                              <a:srgbClr val="FFC000"/>
                            </a:solidFill>
                            <a:effectLst>
                              <a:outerShdw blurRad="38100" dist="38100" dir="2700000" algn="tl">
                                <a:srgbClr val="000000">
                                  <a:alpha val="43137"/>
                                </a:srgbClr>
                              </a:outerShdw>
                            </a:effectLst>
                            <a:latin typeface="Cambria Math"/>
                          </a:rPr>
                          <m:t>𝟏</m:t>
                        </m:r>
                      </m:num>
                      <m:den>
                        <m:r>
                          <a:rPr lang="en-US" sz="2200" b="1" i="1">
                            <a:solidFill>
                              <a:srgbClr val="FFC000"/>
                            </a:solidFill>
                            <a:effectLst>
                              <a:outerShdw blurRad="38100" dist="38100" dir="2700000" algn="tl">
                                <a:srgbClr val="000000">
                                  <a:alpha val="43137"/>
                                </a:srgbClr>
                              </a:outerShdw>
                            </a:effectLst>
                            <a:latin typeface="Cambria Math"/>
                          </a:rPr>
                          <m:t>𝟐</m:t>
                        </m:r>
                      </m:den>
                    </m:f>
                    <m:r>
                      <a:rPr lang="en-US" sz="2200" b="1" i="1">
                        <a:solidFill>
                          <a:srgbClr val="FFC000"/>
                        </a:solidFill>
                        <a:effectLst>
                          <a:outerShdw blurRad="38100" dist="38100" dir="2700000" algn="tl">
                            <a:srgbClr val="000000">
                              <a:alpha val="43137"/>
                            </a:srgbClr>
                          </a:outerShdw>
                        </a:effectLst>
                        <a:latin typeface="Cambria Math"/>
                      </a:rPr>
                      <m:t>𝒎</m:t>
                    </m:r>
                    <m:sSup>
                      <m:sSupPr>
                        <m:ctrlPr>
                          <a:rPr lang="en-US" sz="2200" b="1" i="1">
                            <a:solidFill>
                              <a:srgbClr val="FFC000"/>
                            </a:solidFill>
                            <a:effectLst>
                              <a:outerShdw blurRad="38100" dist="38100" dir="2700000" algn="tl">
                                <a:srgbClr val="000000">
                                  <a:alpha val="43137"/>
                                </a:srgbClr>
                              </a:outerShdw>
                            </a:effectLst>
                            <a:latin typeface="Cambria Math"/>
                          </a:rPr>
                        </m:ctrlPr>
                      </m:sSupPr>
                      <m:e>
                        <m:r>
                          <a:rPr lang="en-US" sz="2200" b="1" i="1">
                            <a:solidFill>
                              <a:srgbClr val="FFC000"/>
                            </a:solidFill>
                            <a:effectLst>
                              <a:outerShdw blurRad="38100" dist="38100" dir="2700000" algn="tl">
                                <a:srgbClr val="000000">
                                  <a:alpha val="43137"/>
                                </a:srgbClr>
                              </a:outerShdw>
                            </a:effectLst>
                            <a:latin typeface="Cambria Math"/>
                          </a:rPr>
                          <m:t>𝒗</m:t>
                        </m:r>
                      </m:e>
                      <m:sup>
                        <m:r>
                          <a:rPr lang="en-US" sz="2200" b="1" i="1">
                            <a:solidFill>
                              <a:srgbClr val="FFC000"/>
                            </a:solidFill>
                            <a:effectLst>
                              <a:outerShdw blurRad="38100" dist="38100" dir="2700000" algn="tl">
                                <a:srgbClr val="000000">
                                  <a:alpha val="43137"/>
                                </a:srgbClr>
                              </a:outerShdw>
                            </a:effectLst>
                            <a:latin typeface="Cambria Math"/>
                          </a:rPr>
                          <m:t>𝟐</m:t>
                        </m:r>
                      </m:sup>
                    </m:sSup>
                    <m:r>
                      <a:rPr lang="en-US" sz="2200" i="1">
                        <a:latin typeface="Cambria Math"/>
                      </a:rPr>
                      <m:t>     </m:t>
                    </m:r>
                  </m:oMath>
                </a14:m>
                <a:endParaRPr lang="en-US" sz="2200" dirty="0"/>
              </a:p>
              <a:p>
                <a:r>
                  <a:rPr lang="en-US" sz="2200" dirty="0"/>
                  <a:t> </a:t>
                </a:r>
                <a:r>
                  <a:rPr lang="en-US" sz="2200" dirty="0" smtClean="0"/>
                  <a:t>		</a:t>
                </a:r>
                <a:r>
                  <a:rPr lang="en-US" sz="2200" b="1" dirty="0" smtClean="0">
                    <a:solidFill>
                      <a:srgbClr val="FFC000"/>
                    </a:solidFill>
                    <a:effectLst>
                      <a:outerShdw blurRad="38100" dist="38100" dir="2700000" algn="tl">
                        <a:srgbClr val="000000">
                          <a:alpha val="43137"/>
                        </a:srgbClr>
                      </a:outerShdw>
                    </a:effectLst>
                  </a:rPr>
                  <a:t>          or, </a:t>
                </a:r>
                <a14:m>
                  <m:oMath xmlns:m="http://schemas.openxmlformats.org/officeDocument/2006/math">
                    <m:r>
                      <a:rPr lang="en-US" sz="2200" b="1" i="1" smtClean="0">
                        <a:solidFill>
                          <a:srgbClr val="FFC000"/>
                        </a:solidFill>
                        <a:effectLst>
                          <a:outerShdw blurRad="38100" dist="38100" dir="2700000" algn="tl">
                            <a:srgbClr val="000000">
                              <a:alpha val="43137"/>
                            </a:srgbClr>
                          </a:outerShdw>
                        </a:effectLst>
                        <a:latin typeface="Cambria Math"/>
                      </a:rPr>
                      <m:t>𝒗</m:t>
                    </m:r>
                    <m:r>
                      <a:rPr lang="en-US" sz="2200" b="1" i="1" smtClean="0">
                        <a:solidFill>
                          <a:srgbClr val="FFC000"/>
                        </a:solidFill>
                        <a:effectLst>
                          <a:outerShdw blurRad="38100" dist="38100" dir="2700000" algn="tl">
                            <a:srgbClr val="000000">
                              <a:alpha val="43137"/>
                            </a:srgbClr>
                          </a:outerShdw>
                        </a:effectLst>
                        <a:latin typeface="Cambria Math"/>
                      </a:rPr>
                      <m:t>=</m:t>
                    </m:r>
                    <m:rad>
                      <m:radPr>
                        <m:degHide m:val="on"/>
                        <m:ctrlPr>
                          <a:rPr lang="en-US" sz="2200" b="1" i="1">
                            <a:solidFill>
                              <a:srgbClr val="FFC000"/>
                            </a:solidFill>
                            <a:effectLst>
                              <a:outerShdw blurRad="38100" dist="38100" dir="2700000" algn="tl">
                                <a:srgbClr val="000000">
                                  <a:alpha val="43137"/>
                                </a:srgbClr>
                              </a:outerShdw>
                            </a:effectLst>
                            <a:latin typeface="Cambria Math"/>
                          </a:rPr>
                        </m:ctrlPr>
                      </m:radPr>
                      <m:deg/>
                      <m:e>
                        <m:f>
                          <m:fPr>
                            <m:ctrlPr>
                              <a:rPr lang="en-US" sz="2200" b="1" i="1">
                                <a:solidFill>
                                  <a:srgbClr val="FFC000"/>
                                </a:solidFill>
                                <a:effectLst>
                                  <a:outerShdw blurRad="38100" dist="38100" dir="2700000" algn="tl">
                                    <a:srgbClr val="000000">
                                      <a:alpha val="43137"/>
                                    </a:srgbClr>
                                  </a:outerShdw>
                                </a:effectLst>
                                <a:latin typeface="Cambria Math"/>
                              </a:rPr>
                            </m:ctrlPr>
                          </m:fPr>
                          <m:num>
                            <m:r>
                              <a:rPr lang="en-US" sz="2200" b="1" i="1">
                                <a:solidFill>
                                  <a:srgbClr val="FFC000"/>
                                </a:solidFill>
                                <a:effectLst>
                                  <a:outerShdw blurRad="38100" dist="38100" dir="2700000" algn="tl">
                                    <a:srgbClr val="000000">
                                      <a:alpha val="43137"/>
                                    </a:srgbClr>
                                  </a:outerShdw>
                                </a:effectLst>
                                <a:latin typeface="Cambria Math"/>
                              </a:rPr>
                              <m:t>𝟐</m:t>
                            </m:r>
                            <m:r>
                              <a:rPr lang="en-US" sz="2200" b="1" i="1">
                                <a:solidFill>
                                  <a:srgbClr val="FFC000"/>
                                </a:solidFill>
                                <a:effectLst>
                                  <a:outerShdw blurRad="38100" dist="38100" dir="2700000" algn="tl">
                                    <a:srgbClr val="000000">
                                      <a:alpha val="43137"/>
                                    </a:srgbClr>
                                  </a:outerShdw>
                                </a:effectLst>
                                <a:latin typeface="Cambria Math"/>
                              </a:rPr>
                              <m:t>𝑬</m:t>
                            </m:r>
                          </m:num>
                          <m:den>
                            <m:r>
                              <a:rPr lang="en-US" sz="2200" b="1" i="1">
                                <a:solidFill>
                                  <a:srgbClr val="FFC000"/>
                                </a:solidFill>
                                <a:effectLst>
                                  <a:outerShdw blurRad="38100" dist="38100" dir="2700000" algn="tl">
                                    <a:srgbClr val="000000">
                                      <a:alpha val="43137"/>
                                    </a:srgbClr>
                                  </a:outerShdw>
                                </a:effectLst>
                                <a:latin typeface="Cambria Math"/>
                              </a:rPr>
                              <m:t>𝒎</m:t>
                            </m:r>
                          </m:den>
                        </m:f>
                      </m:e>
                    </m:rad>
                    <m:r>
                      <a:rPr lang="en-US" sz="2200" b="1" i="1">
                        <a:solidFill>
                          <a:srgbClr val="FFC000"/>
                        </a:solidFill>
                        <a:effectLst>
                          <a:outerShdw blurRad="38100" dist="38100" dir="2700000" algn="tl">
                            <a:srgbClr val="000000">
                              <a:alpha val="43137"/>
                            </a:srgbClr>
                          </a:outerShdw>
                        </a:effectLst>
                        <a:latin typeface="Cambria Math"/>
                      </a:rPr>
                      <m:t>     </m:t>
                    </m:r>
                  </m:oMath>
                </a14:m>
                <a:endParaRPr lang="en-US" sz="2200" b="1" dirty="0"/>
              </a:p>
              <a:p>
                <a:r>
                  <a:rPr lang="en-US" sz="2200" dirty="0"/>
                  <a:t>Again, we </a:t>
                </a:r>
                <a:r>
                  <a:rPr lang="en-US" sz="2200" dirty="0" smtClean="0"/>
                  <a:t>know</a:t>
                </a:r>
                <a:r>
                  <a:rPr lang="en-US" sz="2200" dirty="0"/>
                  <a:t> </a:t>
                </a:r>
                <a:r>
                  <a:rPr lang="en-US" sz="2200" b="1" dirty="0" smtClean="0">
                    <a:solidFill>
                      <a:srgbClr val="FFC000"/>
                    </a:solidFill>
                    <a:effectLst>
                      <a:outerShdw blurRad="38100" dist="38100" dir="2700000" algn="tl">
                        <a:srgbClr val="000000">
                          <a:alpha val="43137"/>
                        </a:srgbClr>
                      </a:outerShdw>
                    </a:effectLst>
                  </a:rPr>
                  <a:t>                  </a:t>
                </a:r>
                <a14:m>
                  <m:oMath xmlns:m="http://schemas.openxmlformats.org/officeDocument/2006/math">
                    <m:r>
                      <a:rPr lang="en-US" sz="2200" b="1" i="1">
                        <a:solidFill>
                          <a:srgbClr val="FFC000"/>
                        </a:solidFill>
                        <a:effectLst>
                          <a:outerShdw blurRad="38100" dist="38100" dir="2700000" algn="tl">
                            <a:srgbClr val="000000">
                              <a:alpha val="43137"/>
                            </a:srgbClr>
                          </a:outerShdw>
                        </a:effectLst>
                        <a:latin typeface="Cambria Math"/>
                      </a:rPr>
                      <m:t>𝝀</m:t>
                    </m:r>
                    <m:r>
                      <a:rPr lang="en-US" sz="2200" b="1" i="1">
                        <a:solidFill>
                          <a:srgbClr val="FFC000"/>
                        </a:solidFill>
                        <a:effectLst>
                          <a:outerShdw blurRad="38100" dist="38100" dir="2700000" algn="tl">
                            <a:srgbClr val="000000">
                              <a:alpha val="43137"/>
                            </a:srgbClr>
                          </a:outerShdw>
                        </a:effectLst>
                        <a:latin typeface="Cambria Math"/>
                      </a:rPr>
                      <m:t>=</m:t>
                    </m:r>
                    <m:f>
                      <m:fPr>
                        <m:ctrlPr>
                          <a:rPr lang="en-US" sz="2200" b="1" i="1">
                            <a:solidFill>
                              <a:srgbClr val="FFC000"/>
                            </a:solidFill>
                            <a:effectLst>
                              <a:outerShdw blurRad="38100" dist="38100" dir="2700000" algn="tl">
                                <a:srgbClr val="000000">
                                  <a:alpha val="43137"/>
                                </a:srgbClr>
                              </a:outerShdw>
                            </a:effectLst>
                            <a:latin typeface="Cambria Math"/>
                          </a:rPr>
                        </m:ctrlPr>
                      </m:fPr>
                      <m:num>
                        <m:r>
                          <a:rPr lang="en-US" sz="2200" b="1" i="1">
                            <a:solidFill>
                              <a:srgbClr val="FFC000"/>
                            </a:solidFill>
                            <a:effectLst>
                              <a:outerShdw blurRad="38100" dist="38100" dir="2700000" algn="tl">
                                <a:srgbClr val="000000">
                                  <a:alpha val="43137"/>
                                </a:srgbClr>
                              </a:outerShdw>
                            </a:effectLst>
                            <a:latin typeface="Cambria Math"/>
                          </a:rPr>
                          <m:t>𝒉</m:t>
                        </m:r>
                      </m:num>
                      <m:den>
                        <m:r>
                          <a:rPr lang="en-US" sz="2200" b="1" i="1">
                            <a:solidFill>
                              <a:srgbClr val="FFC000"/>
                            </a:solidFill>
                            <a:effectLst>
                              <a:outerShdw blurRad="38100" dist="38100" dir="2700000" algn="tl">
                                <a:srgbClr val="000000">
                                  <a:alpha val="43137"/>
                                </a:srgbClr>
                              </a:outerShdw>
                            </a:effectLst>
                            <a:latin typeface="Cambria Math"/>
                          </a:rPr>
                          <m:t>𝒎𝒗</m:t>
                        </m:r>
                      </m:den>
                    </m:f>
                    <m:r>
                      <a:rPr lang="en-US" sz="2200" b="1" i="1">
                        <a:solidFill>
                          <a:srgbClr val="FFC000"/>
                        </a:solidFill>
                        <a:effectLst>
                          <a:outerShdw blurRad="38100" dist="38100" dir="2700000" algn="tl">
                            <a:srgbClr val="000000">
                              <a:alpha val="43137"/>
                            </a:srgbClr>
                          </a:outerShdw>
                        </a:effectLst>
                        <a:latin typeface="Cambria Math"/>
                      </a:rPr>
                      <m:t>     </m:t>
                    </m:r>
                  </m:oMath>
                </a14:m>
                <a:endParaRPr lang="en-US" sz="2200" b="1" dirty="0">
                  <a:solidFill>
                    <a:srgbClr val="FFC000"/>
                  </a:solidFill>
                  <a:effectLst>
                    <a:outerShdw blurRad="38100" dist="38100" dir="2700000" algn="tl">
                      <a:srgbClr val="000000">
                        <a:alpha val="43137"/>
                      </a:srgbClr>
                    </a:outerShdw>
                  </a:effectLst>
                </a:endParaRPr>
              </a:p>
              <a:p>
                <a:r>
                  <a:rPr lang="en-US" sz="2200" b="1" dirty="0">
                    <a:solidFill>
                      <a:srgbClr val="FFC000"/>
                    </a:solidFill>
                    <a:effectLst>
                      <a:outerShdw blurRad="38100" dist="38100" dir="2700000" algn="tl">
                        <a:srgbClr val="000000">
                          <a:alpha val="43137"/>
                        </a:srgbClr>
                      </a:outerShdw>
                    </a:effectLst>
                  </a:rPr>
                  <a:t> </a:t>
                </a:r>
                <a:r>
                  <a:rPr lang="en-US" sz="2200" b="1" dirty="0" smtClean="0">
                    <a:solidFill>
                      <a:srgbClr val="FFC000"/>
                    </a:solidFill>
                    <a:effectLst>
                      <a:outerShdw blurRad="38100" dist="38100" dir="2700000" algn="tl">
                        <a:srgbClr val="000000">
                          <a:alpha val="43137"/>
                        </a:srgbClr>
                      </a:outerShdw>
                    </a:effectLst>
                  </a:rPr>
                  <a:t>		          or, </a:t>
                </a:r>
                <a14:m>
                  <m:oMath xmlns:m="http://schemas.openxmlformats.org/officeDocument/2006/math">
                    <m:r>
                      <a:rPr lang="en-US" sz="2200" b="1" i="1">
                        <a:solidFill>
                          <a:srgbClr val="FFC000"/>
                        </a:solidFill>
                        <a:effectLst>
                          <a:outerShdw blurRad="38100" dist="38100" dir="2700000" algn="tl">
                            <a:srgbClr val="000000">
                              <a:alpha val="43137"/>
                            </a:srgbClr>
                          </a:outerShdw>
                        </a:effectLst>
                        <a:latin typeface="Cambria Math"/>
                      </a:rPr>
                      <m:t>𝝀</m:t>
                    </m:r>
                    <m:r>
                      <a:rPr lang="en-US" sz="2200" b="1" i="1">
                        <a:solidFill>
                          <a:srgbClr val="FFC000"/>
                        </a:solidFill>
                        <a:effectLst>
                          <a:outerShdw blurRad="38100" dist="38100" dir="2700000" algn="tl">
                            <a:srgbClr val="000000">
                              <a:alpha val="43137"/>
                            </a:srgbClr>
                          </a:outerShdw>
                        </a:effectLst>
                        <a:latin typeface="Cambria Math"/>
                      </a:rPr>
                      <m:t>=</m:t>
                    </m:r>
                    <m:f>
                      <m:fPr>
                        <m:ctrlPr>
                          <a:rPr lang="en-US" sz="2200" b="1" i="1">
                            <a:solidFill>
                              <a:srgbClr val="FFC000"/>
                            </a:solidFill>
                            <a:effectLst>
                              <a:outerShdw blurRad="38100" dist="38100" dir="2700000" algn="tl">
                                <a:srgbClr val="000000">
                                  <a:alpha val="43137"/>
                                </a:srgbClr>
                              </a:outerShdw>
                            </a:effectLst>
                            <a:latin typeface="Cambria Math"/>
                          </a:rPr>
                        </m:ctrlPr>
                      </m:fPr>
                      <m:num>
                        <m:r>
                          <a:rPr lang="en-US" sz="2200" b="1" i="1">
                            <a:solidFill>
                              <a:srgbClr val="FFC000"/>
                            </a:solidFill>
                            <a:effectLst>
                              <a:outerShdw blurRad="38100" dist="38100" dir="2700000" algn="tl">
                                <a:srgbClr val="000000">
                                  <a:alpha val="43137"/>
                                </a:srgbClr>
                              </a:outerShdw>
                            </a:effectLst>
                            <a:latin typeface="Cambria Math"/>
                          </a:rPr>
                          <m:t>𝒉</m:t>
                        </m:r>
                      </m:num>
                      <m:den>
                        <m:r>
                          <a:rPr lang="en-US" sz="2200" b="1" i="1">
                            <a:solidFill>
                              <a:srgbClr val="FFC000"/>
                            </a:solidFill>
                            <a:effectLst>
                              <a:outerShdw blurRad="38100" dist="38100" dir="2700000" algn="tl">
                                <a:srgbClr val="000000">
                                  <a:alpha val="43137"/>
                                </a:srgbClr>
                              </a:outerShdw>
                            </a:effectLst>
                            <a:latin typeface="Cambria Math"/>
                          </a:rPr>
                          <m:t>𝒎</m:t>
                        </m:r>
                        <m:rad>
                          <m:radPr>
                            <m:degHide m:val="on"/>
                            <m:ctrlPr>
                              <a:rPr lang="en-US" sz="2200" b="1" i="1">
                                <a:solidFill>
                                  <a:srgbClr val="FFC000"/>
                                </a:solidFill>
                                <a:effectLst>
                                  <a:outerShdw blurRad="38100" dist="38100" dir="2700000" algn="tl">
                                    <a:srgbClr val="000000">
                                      <a:alpha val="43137"/>
                                    </a:srgbClr>
                                  </a:outerShdw>
                                </a:effectLst>
                                <a:latin typeface="Cambria Math"/>
                              </a:rPr>
                            </m:ctrlPr>
                          </m:radPr>
                          <m:deg/>
                          <m:e>
                            <m:f>
                              <m:fPr>
                                <m:ctrlPr>
                                  <a:rPr lang="en-US" sz="2200" b="1" i="1">
                                    <a:solidFill>
                                      <a:srgbClr val="FFC000"/>
                                    </a:solidFill>
                                    <a:effectLst>
                                      <a:outerShdw blurRad="38100" dist="38100" dir="2700000" algn="tl">
                                        <a:srgbClr val="000000">
                                          <a:alpha val="43137"/>
                                        </a:srgbClr>
                                      </a:outerShdw>
                                    </a:effectLst>
                                    <a:latin typeface="Cambria Math"/>
                                  </a:rPr>
                                </m:ctrlPr>
                              </m:fPr>
                              <m:num>
                                <m:r>
                                  <a:rPr lang="en-US" sz="2200" b="1" i="1">
                                    <a:solidFill>
                                      <a:srgbClr val="FFC000"/>
                                    </a:solidFill>
                                    <a:effectLst>
                                      <a:outerShdw blurRad="38100" dist="38100" dir="2700000" algn="tl">
                                        <a:srgbClr val="000000">
                                          <a:alpha val="43137"/>
                                        </a:srgbClr>
                                      </a:outerShdw>
                                    </a:effectLst>
                                    <a:latin typeface="Cambria Math"/>
                                  </a:rPr>
                                  <m:t>𝟐</m:t>
                                </m:r>
                                <m:r>
                                  <a:rPr lang="en-US" sz="2200" b="1" i="1">
                                    <a:solidFill>
                                      <a:srgbClr val="FFC000"/>
                                    </a:solidFill>
                                    <a:effectLst>
                                      <a:outerShdw blurRad="38100" dist="38100" dir="2700000" algn="tl">
                                        <a:srgbClr val="000000">
                                          <a:alpha val="43137"/>
                                        </a:srgbClr>
                                      </a:outerShdw>
                                    </a:effectLst>
                                    <a:latin typeface="Cambria Math"/>
                                  </a:rPr>
                                  <m:t>𝑬</m:t>
                                </m:r>
                              </m:num>
                              <m:den>
                                <m:r>
                                  <a:rPr lang="en-US" sz="2200" b="1" i="1">
                                    <a:solidFill>
                                      <a:srgbClr val="FFC000"/>
                                    </a:solidFill>
                                    <a:effectLst>
                                      <a:outerShdw blurRad="38100" dist="38100" dir="2700000" algn="tl">
                                        <a:srgbClr val="000000">
                                          <a:alpha val="43137"/>
                                        </a:srgbClr>
                                      </a:outerShdw>
                                    </a:effectLst>
                                    <a:latin typeface="Cambria Math"/>
                                  </a:rPr>
                                  <m:t>𝒎</m:t>
                                </m:r>
                              </m:den>
                            </m:f>
                          </m:e>
                        </m:rad>
                      </m:den>
                    </m:f>
                    <m:r>
                      <a:rPr lang="en-US" sz="2200" b="1" i="1">
                        <a:solidFill>
                          <a:srgbClr val="FFC000"/>
                        </a:solidFill>
                        <a:effectLst>
                          <a:outerShdw blurRad="38100" dist="38100" dir="2700000" algn="tl">
                            <a:srgbClr val="000000">
                              <a:alpha val="43137"/>
                            </a:srgbClr>
                          </a:outerShdw>
                        </a:effectLst>
                        <a:latin typeface="Cambria Math"/>
                      </a:rPr>
                      <m:t>     </m:t>
                    </m:r>
                  </m:oMath>
                </a14:m>
                <a:endParaRPr lang="en-US" sz="2200" b="1" dirty="0">
                  <a:solidFill>
                    <a:srgbClr val="FFC000"/>
                  </a:solidFill>
                  <a:effectLst>
                    <a:outerShdw blurRad="38100" dist="38100" dir="2700000" algn="tl">
                      <a:srgbClr val="000000">
                        <a:alpha val="43137"/>
                      </a:srgbClr>
                    </a:outerShdw>
                  </a:effectLst>
                </a:endParaRPr>
              </a:p>
              <a:p>
                <a:r>
                  <a:rPr lang="en-US" sz="2200" b="1" dirty="0">
                    <a:solidFill>
                      <a:srgbClr val="FFC000"/>
                    </a:solidFill>
                    <a:effectLst>
                      <a:outerShdw blurRad="38100" dist="38100" dir="2700000" algn="tl">
                        <a:srgbClr val="000000">
                          <a:alpha val="43137"/>
                        </a:srgbClr>
                      </a:outerShdw>
                    </a:effectLst>
                  </a:rPr>
                  <a:t> </a:t>
                </a:r>
                <a:r>
                  <a:rPr lang="en-US" sz="2200" b="1" dirty="0" smtClean="0">
                    <a:solidFill>
                      <a:srgbClr val="FFC000"/>
                    </a:solidFill>
                    <a:effectLst>
                      <a:outerShdw blurRad="38100" dist="38100" dir="2700000" algn="tl">
                        <a:srgbClr val="000000">
                          <a:alpha val="43137"/>
                        </a:srgbClr>
                      </a:outerShdw>
                    </a:effectLst>
                  </a:rPr>
                  <a:t>                                    </a:t>
                </a:r>
              </a:p>
              <a:p>
                <a:r>
                  <a:rPr lang="en-US" sz="2200" b="1" dirty="0">
                    <a:solidFill>
                      <a:srgbClr val="FFC000"/>
                    </a:solidFill>
                    <a:effectLst>
                      <a:outerShdw blurRad="38100" dist="38100" dir="2700000" algn="tl">
                        <a:srgbClr val="000000">
                          <a:alpha val="43137"/>
                        </a:srgbClr>
                      </a:outerShdw>
                    </a:effectLst>
                  </a:rPr>
                  <a:t>	</a:t>
                </a:r>
                <a:r>
                  <a:rPr lang="en-US" sz="2200" b="1" dirty="0" smtClean="0">
                    <a:solidFill>
                      <a:srgbClr val="FFC000"/>
                    </a:solidFill>
                    <a:effectLst>
                      <a:outerShdw blurRad="38100" dist="38100" dir="2700000" algn="tl">
                        <a:srgbClr val="000000">
                          <a:alpha val="43137"/>
                        </a:srgbClr>
                      </a:outerShdw>
                    </a:effectLst>
                  </a:rPr>
                  <a:t>	</a:t>
                </a:r>
                <a:r>
                  <a:rPr lang="en-US" sz="2200" b="1" dirty="0">
                    <a:solidFill>
                      <a:srgbClr val="FFC000"/>
                    </a:solidFill>
                    <a:effectLst>
                      <a:outerShdw blurRad="38100" dist="38100" dir="2700000" algn="tl">
                        <a:srgbClr val="000000">
                          <a:alpha val="43137"/>
                        </a:srgbClr>
                      </a:outerShdw>
                    </a:effectLst>
                  </a:rPr>
                  <a:t> </a:t>
                </a:r>
                <a:r>
                  <a:rPr lang="en-US" sz="2200" b="1" dirty="0" smtClean="0">
                    <a:solidFill>
                      <a:srgbClr val="FFC000"/>
                    </a:solidFill>
                    <a:effectLst>
                      <a:outerShdw blurRad="38100" dist="38100" dir="2700000" algn="tl">
                        <a:srgbClr val="000000">
                          <a:alpha val="43137"/>
                        </a:srgbClr>
                      </a:outerShdw>
                    </a:effectLst>
                  </a:rPr>
                  <a:t>        </a:t>
                </a:r>
                <a:r>
                  <a:rPr lang="en-US" sz="2200" b="1" dirty="0" smtClean="0">
                    <a:solidFill>
                      <a:srgbClr val="FFC000"/>
                    </a:solidFill>
                    <a:effectLst>
                      <a:outerShdw blurRad="38100" dist="38100" dir="2700000" algn="tl">
                        <a:srgbClr val="000000">
                          <a:alpha val="43137"/>
                        </a:srgbClr>
                      </a:outerShdw>
                    </a:effectLst>
                  </a:rPr>
                  <a:t>  </a:t>
                </a:r>
                <a:endParaRPr lang="en-US" sz="2200" dirty="0"/>
              </a:p>
              <a:p>
                <a:r>
                  <a:rPr lang="en-US" sz="2200" dirty="0"/>
                  <a:t> </a:t>
                </a:r>
              </a:p>
              <a:p>
                <a:r>
                  <a:rPr lang="en-US" sz="2200" dirty="0" smtClean="0"/>
                  <a:t>  This </a:t>
                </a:r>
                <a:r>
                  <a:rPr lang="en-US" sz="2200" dirty="0"/>
                  <a:t>is the expression for the Broglie wavelength in terms of energy.</a:t>
                </a:r>
              </a:p>
            </p:txBody>
          </p:sp>
        </mc:Choice>
        <mc:Fallback>
          <p:sp>
            <p:nvSpPr>
              <p:cNvPr id="2" name="Rectangle 1"/>
              <p:cNvSpPr>
                <a:spLocks noRot="1" noChangeAspect="1" noMove="1" noResize="1" noEditPoints="1" noAdjustHandles="1" noChangeArrowheads="1" noChangeShapeType="1" noTextEdit="1"/>
              </p:cNvSpPr>
              <p:nvPr/>
            </p:nvSpPr>
            <p:spPr>
              <a:xfrm>
                <a:off x="76200" y="0"/>
                <a:ext cx="9144000" cy="6245492"/>
              </a:xfrm>
              <a:prstGeom prst="rect">
                <a:avLst/>
              </a:prstGeom>
              <a:blipFill rotWithShape="1">
                <a:blip r:embed="rId2"/>
                <a:stretch>
                  <a:fillRect l="-933" t="-58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 name="TextBox 4"/>
              <p:cNvSpPr txBox="1"/>
              <p:nvPr/>
            </p:nvSpPr>
            <p:spPr>
              <a:xfrm>
                <a:off x="3048000" y="4800600"/>
                <a:ext cx="1371600" cy="670312"/>
              </a:xfrm>
              <a:prstGeom prst="rect">
                <a:avLst/>
              </a:prstGeom>
              <a:noFill/>
              <a:ln w="38100">
                <a:solidFill>
                  <a:srgbClr val="FF0000"/>
                </a:solidFill>
              </a:ln>
            </p:spPr>
            <p:txBody>
              <a:bodyPr wrap="square" rtlCol="0">
                <a:spAutoFit/>
              </a:bodyPr>
              <a:lstStyle/>
              <a:p>
                <a:pPr/>
                <a14:m>
                  <m:oMathPara xmlns:m="http://schemas.openxmlformats.org/officeDocument/2006/math">
                    <m:oMathParaPr>
                      <m:jc m:val="left"/>
                    </m:oMathParaPr>
                    <m:oMath xmlns:m="http://schemas.openxmlformats.org/officeDocument/2006/math">
                      <m:r>
                        <a:rPr lang="en-US" b="1" i="1" smtClean="0">
                          <a:solidFill>
                            <a:srgbClr val="FF0000"/>
                          </a:solidFill>
                          <a:effectLst>
                            <a:outerShdw blurRad="38100" dist="38100" dir="2700000" algn="tl">
                              <a:srgbClr val="000000">
                                <a:alpha val="43137"/>
                              </a:srgbClr>
                            </a:outerShdw>
                          </a:effectLst>
                          <a:latin typeface="Cambria Math"/>
                        </a:rPr>
                        <m:t>𝝀</m:t>
                      </m:r>
                      <m:r>
                        <a:rPr lang="en-US" b="1" i="1" smtClean="0">
                          <a:solidFill>
                            <a:srgbClr val="FF0000"/>
                          </a:solidFill>
                          <a:effectLst>
                            <a:outerShdw blurRad="38100" dist="38100" dir="2700000" algn="tl">
                              <a:srgbClr val="000000">
                                <a:alpha val="43137"/>
                              </a:srgbClr>
                            </a:outerShdw>
                          </a:effectLst>
                          <a:latin typeface="Cambria Math"/>
                        </a:rPr>
                        <m:t>=</m:t>
                      </m:r>
                      <m:f>
                        <m:fPr>
                          <m:ctrlPr>
                            <a:rPr lang="en-US" b="1" i="1">
                              <a:solidFill>
                                <a:srgbClr val="FF0000"/>
                              </a:solidFill>
                              <a:effectLst>
                                <a:outerShdw blurRad="38100" dist="38100" dir="2700000" algn="tl">
                                  <a:srgbClr val="000000">
                                    <a:alpha val="43137"/>
                                  </a:srgbClr>
                                </a:outerShdw>
                              </a:effectLst>
                              <a:latin typeface="Cambria Math"/>
                            </a:rPr>
                          </m:ctrlPr>
                        </m:fPr>
                        <m:num>
                          <m:r>
                            <a:rPr lang="en-US" b="1" i="1">
                              <a:solidFill>
                                <a:srgbClr val="FF0000"/>
                              </a:solidFill>
                              <a:effectLst>
                                <a:outerShdw blurRad="38100" dist="38100" dir="2700000" algn="tl">
                                  <a:srgbClr val="000000">
                                    <a:alpha val="43137"/>
                                  </a:srgbClr>
                                </a:outerShdw>
                              </a:effectLst>
                              <a:latin typeface="Cambria Math"/>
                            </a:rPr>
                            <m:t>𝒉</m:t>
                          </m:r>
                        </m:num>
                        <m:den>
                          <m:rad>
                            <m:radPr>
                              <m:degHide m:val="on"/>
                              <m:ctrlPr>
                                <a:rPr lang="en-US" b="1" i="1">
                                  <a:solidFill>
                                    <a:srgbClr val="FF0000"/>
                                  </a:solidFill>
                                  <a:effectLst>
                                    <a:outerShdw blurRad="38100" dist="38100" dir="2700000" algn="tl">
                                      <a:srgbClr val="000000">
                                        <a:alpha val="43137"/>
                                      </a:srgbClr>
                                    </a:outerShdw>
                                  </a:effectLst>
                                  <a:latin typeface="Cambria Math"/>
                                </a:rPr>
                              </m:ctrlPr>
                            </m:radPr>
                            <m:deg/>
                            <m:e>
                              <m:r>
                                <a:rPr lang="en-US" b="1" i="1">
                                  <a:solidFill>
                                    <a:srgbClr val="FF0000"/>
                                  </a:solidFill>
                                  <a:effectLst>
                                    <a:outerShdw blurRad="38100" dist="38100" dir="2700000" algn="tl">
                                      <a:srgbClr val="000000">
                                        <a:alpha val="43137"/>
                                      </a:srgbClr>
                                    </a:outerShdw>
                                  </a:effectLst>
                                  <a:latin typeface="Cambria Math"/>
                                </a:rPr>
                                <m:t>𝟐</m:t>
                              </m:r>
                              <m:r>
                                <a:rPr lang="en-US" b="1" i="1">
                                  <a:solidFill>
                                    <a:srgbClr val="FF0000"/>
                                  </a:solidFill>
                                  <a:effectLst>
                                    <a:outerShdw blurRad="38100" dist="38100" dir="2700000" algn="tl">
                                      <a:srgbClr val="000000">
                                        <a:alpha val="43137"/>
                                      </a:srgbClr>
                                    </a:outerShdw>
                                  </a:effectLst>
                                  <a:latin typeface="Cambria Math"/>
                                </a:rPr>
                                <m:t>𝒎𝑬</m:t>
                              </m:r>
                            </m:e>
                          </m:rad>
                        </m:den>
                      </m:f>
                    </m:oMath>
                  </m:oMathPara>
                </a14:m>
                <a:endParaRPr lang="en-US" dirty="0"/>
              </a:p>
            </p:txBody>
          </p:sp>
        </mc:Choice>
        <mc:Fallback>
          <p:sp>
            <p:nvSpPr>
              <p:cNvPr id="5" name="TextBox 4"/>
              <p:cNvSpPr txBox="1">
                <a:spLocks noRot="1" noChangeAspect="1" noMove="1" noResize="1" noEditPoints="1" noAdjustHandles="1" noChangeArrowheads="1" noChangeShapeType="1" noTextEdit="1"/>
              </p:cNvSpPr>
              <p:nvPr/>
            </p:nvSpPr>
            <p:spPr>
              <a:xfrm>
                <a:off x="3048000" y="4800600"/>
                <a:ext cx="1371600" cy="670312"/>
              </a:xfrm>
              <a:prstGeom prst="rect">
                <a:avLst/>
              </a:prstGeom>
              <a:blipFill rotWithShape="1">
                <a:blip r:embed="rId3"/>
                <a:stretch>
                  <a:fillRect/>
                </a:stretch>
              </a:blipFill>
              <a:ln w="38100">
                <a:solidFill>
                  <a:srgbClr val="FF0000"/>
                </a:solidFill>
              </a:ln>
            </p:spPr>
            <p:txBody>
              <a:bodyPr/>
              <a:lstStyle/>
              <a:p>
                <a:r>
                  <a:rPr lang="en-US">
                    <a:noFill/>
                  </a:rPr>
                  <a:t> </a:t>
                </a:r>
              </a:p>
            </p:txBody>
          </p:sp>
        </mc:Fallback>
      </mc:AlternateContent>
    </p:spTree>
    <p:extLst>
      <p:ext uri="{BB962C8B-B14F-4D97-AF65-F5344CB8AC3E}">
        <p14:creationId xmlns:p14="http://schemas.microsoft.com/office/powerpoint/2010/main" val="3433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barn(inVertical)">
                                      <p:cBhvr>
                                        <p:cTn id="15" dur="500"/>
                                        <p:tgtEl>
                                          <p:spTgt spid="2">
                                            <p:txEl>
                                              <p:pRg st="2" end="2"/>
                                            </p:txEl>
                                          </p:spTgt>
                                        </p:tgtEl>
                                      </p:cBhvr>
                                    </p:animEffect>
                                  </p:childTnLst>
                                </p:cTn>
                              </p:par>
                              <p:par>
                                <p:cTn id="16" presetID="16" presetClass="entr" presetSubtype="21" fill="hold"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barn(inVertical)">
                                      <p:cBhvr>
                                        <p:cTn id="18" dur="500"/>
                                        <p:tgtEl>
                                          <p:spTgt spid="2">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animEffect transition="in" filter="barn(inVertical)">
                                      <p:cBhvr>
                                        <p:cTn id="23" dur="500"/>
                                        <p:tgtEl>
                                          <p:spTgt spid="2">
                                            <p:txEl>
                                              <p:pRg st="4" end="4"/>
                                            </p:txEl>
                                          </p:spTgt>
                                        </p:tgtEl>
                                      </p:cBhvr>
                                    </p:animEffect>
                                  </p:childTnLst>
                                </p:cTn>
                              </p:par>
                              <p:par>
                                <p:cTn id="24" presetID="16" presetClass="entr" presetSubtype="21" fill="hold" nodeType="withEffect">
                                  <p:stCondLst>
                                    <p:cond delay="0"/>
                                  </p:stCondLst>
                                  <p:childTnLst>
                                    <p:set>
                                      <p:cBhvr>
                                        <p:cTn id="25" dur="1" fill="hold">
                                          <p:stCondLst>
                                            <p:cond delay="0"/>
                                          </p:stCondLst>
                                        </p:cTn>
                                        <p:tgtEl>
                                          <p:spTgt spid="2">
                                            <p:txEl>
                                              <p:pRg st="5" end="5"/>
                                            </p:txEl>
                                          </p:spTgt>
                                        </p:tgtEl>
                                        <p:attrNameLst>
                                          <p:attrName>style.visibility</p:attrName>
                                        </p:attrNameLst>
                                      </p:cBhvr>
                                      <p:to>
                                        <p:strVal val="visible"/>
                                      </p:to>
                                    </p:set>
                                    <p:animEffect transition="in" filter="barn(inVertical)">
                                      <p:cBhvr>
                                        <p:cTn id="26" dur="500"/>
                                        <p:tgtEl>
                                          <p:spTgt spid="2">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animEffect transition="in" filter="barn(inVertical)">
                                      <p:cBhvr>
                                        <p:cTn id="31" dur="500"/>
                                        <p:tgtEl>
                                          <p:spTgt spid="2">
                                            <p:txEl>
                                              <p:pRg st="6" end="6"/>
                                            </p:txEl>
                                          </p:spTgt>
                                        </p:tgtEl>
                                      </p:cBhvr>
                                    </p:animEffect>
                                  </p:childTnLst>
                                </p:cTn>
                              </p:par>
                              <p:par>
                                <p:cTn id="32" presetID="16" presetClass="entr" presetSubtype="21" fill="hold" nodeType="withEffect">
                                  <p:stCondLst>
                                    <p:cond delay="0"/>
                                  </p:stCondLst>
                                  <p:childTnLst>
                                    <p:set>
                                      <p:cBhvr>
                                        <p:cTn id="33" dur="1" fill="hold">
                                          <p:stCondLst>
                                            <p:cond delay="0"/>
                                          </p:stCondLst>
                                        </p:cTn>
                                        <p:tgtEl>
                                          <p:spTgt spid="2">
                                            <p:txEl>
                                              <p:pRg st="7" end="7"/>
                                            </p:txEl>
                                          </p:spTgt>
                                        </p:tgtEl>
                                        <p:attrNameLst>
                                          <p:attrName>style.visibility</p:attrName>
                                        </p:attrNameLst>
                                      </p:cBhvr>
                                      <p:to>
                                        <p:strVal val="visible"/>
                                      </p:to>
                                    </p:set>
                                    <p:animEffect transition="in" filter="barn(inVertical)">
                                      <p:cBhvr>
                                        <p:cTn id="34" dur="500"/>
                                        <p:tgtEl>
                                          <p:spTgt spid="2">
                                            <p:txEl>
                                              <p:pRg st="7" end="7"/>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6" presetClass="entr" presetSubtype="21"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animEffect transition="in" filter="barn(inVertical)">
                                      <p:cBhvr>
                                        <p:cTn id="39" dur="500"/>
                                        <p:tgtEl>
                                          <p:spTgt spid="2">
                                            <p:txEl>
                                              <p:pRg st="8" end="8"/>
                                            </p:txEl>
                                          </p:spTgt>
                                        </p:tgtEl>
                                      </p:cBhvr>
                                    </p:animEffect>
                                  </p:childTnLst>
                                </p:cTn>
                              </p:par>
                              <p:par>
                                <p:cTn id="40" presetID="16" presetClass="entr" presetSubtype="21" fill="hold" nodeType="withEffect">
                                  <p:stCondLst>
                                    <p:cond delay="0"/>
                                  </p:stCondLst>
                                  <p:childTnLst>
                                    <p:set>
                                      <p:cBhvr>
                                        <p:cTn id="41" dur="1" fill="hold">
                                          <p:stCondLst>
                                            <p:cond delay="0"/>
                                          </p:stCondLst>
                                        </p:cTn>
                                        <p:tgtEl>
                                          <p:spTgt spid="2">
                                            <p:txEl>
                                              <p:pRg st="9" end="9"/>
                                            </p:txEl>
                                          </p:spTgt>
                                        </p:tgtEl>
                                        <p:attrNameLst>
                                          <p:attrName>style.visibility</p:attrName>
                                        </p:attrNameLst>
                                      </p:cBhvr>
                                      <p:to>
                                        <p:strVal val="visible"/>
                                      </p:to>
                                    </p:set>
                                    <p:animEffect transition="in" filter="barn(inVertical)">
                                      <p:cBhvr>
                                        <p:cTn id="42" dur="500"/>
                                        <p:tgtEl>
                                          <p:spTgt spid="2">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6" presetClass="entr" presetSubtype="21" fill="hold" grpId="0" nodeType="clickEffect">
                                  <p:stCondLst>
                                    <p:cond delay="0"/>
                                  </p:stCondLst>
                                  <p:childTnLst>
                                    <p:set>
                                      <p:cBhvr>
                                        <p:cTn id="46" dur="1" fill="hold">
                                          <p:stCondLst>
                                            <p:cond delay="0"/>
                                          </p:stCondLst>
                                        </p:cTn>
                                        <p:tgtEl>
                                          <p:spTgt spid="5"/>
                                        </p:tgtEl>
                                        <p:attrNameLst>
                                          <p:attrName>style.visibility</p:attrName>
                                        </p:attrNameLst>
                                      </p:cBhvr>
                                      <p:to>
                                        <p:strVal val="visible"/>
                                      </p:to>
                                    </p:set>
                                    <p:animEffect transition="in" filter="barn(inVertical)">
                                      <p:cBhvr>
                                        <p:cTn id="47" dur="500"/>
                                        <p:tgtEl>
                                          <p:spTgt spid="5"/>
                                        </p:tgtEl>
                                      </p:cBhvr>
                                    </p:animEffect>
                                  </p:childTnLst>
                                </p:cTn>
                              </p:par>
                            </p:childTnLst>
                          </p:cTn>
                        </p:par>
                      </p:childTnLst>
                    </p:cTn>
                  </p:par>
                  <p:par>
                    <p:cTn id="48" fill="hold">
                      <p:stCondLst>
                        <p:cond delay="indefinite"/>
                      </p:stCondLst>
                      <p:childTnLst>
                        <p:par>
                          <p:cTn id="49" fill="hold">
                            <p:stCondLst>
                              <p:cond delay="0"/>
                            </p:stCondLst>
                            <p:childTnLst>
                              <p:par>
                                <p:cTn id="50" presetID="16" presetClass="entr" presetSubtype="21" fill="hold" nodeType="clickEffect">
                                  <p:stCondLst>
                                    <p:cond delay="0"/>
                                  </p:stCondLst>
                                  <p:childTnLst>
                                    <p:set>
                                      <p:cBhvr>
                                        <p:cTn id="51" dur="1" fill="hold">
                                          <p:stCondLst>
                                            <p:cond delay="0"/>
                                          </p:stCondLst>
                                        </p:cTn>
                                        <p:tgtEl>
                                          <p:spTgt spid="2">
                                            <p:txEl>
                                              <p:pRg st="13" end="13"/>
                                            </p:txEl>
                                          </p:spTgt>
                                        </p:tgtEl>
                                        <p:attrNameLst>
                                          <p:attrName>style.visibility</p:attrName>
                                        </p:attrNameLst>
                                      </p:cBhvr>
                                      <p:to>
                                        <p:strVal val="visible"/>
                                      </p:to>
                                    </p:set>
                                    <p:animEffect transition="in" filter="barn(inVertical)">
                                      <p:cBhvr>
                                        <p:cTn id="52" dur="500"/>
                                        <p:tgtEl>
                                          <p:spTgt spid="2">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46787" y="3214526"/>
            <a:ext cx="6032357" cy="523220"/>
          </a:xfrm>
          <a:prstGeom prst="rect">
            <a:avLst/>
          </a:prstGeom>
        </p:spPr>
        <p:txBody>
          <a:bodyPr wrap="none">
            <a:spAutoFit/>
          </a:bodyPr>
          <a:lstStyle/>
          <a:p>
            <a:r>
              <a:rPr lang="en-US" sz="2800" b="1" u="sng" dirty="0" smtClean="0">
                <a:solidFill>
                  <a:srgbClr val="FFC000"/>
                </a:solidFill>
              </a:rPr>
              <a:t>WAVE VELOCITY AND GROUP VELOCITY</a:t>
            </a:r>
            <a:endParaRPr lang="en-US" sz="2800" dirty="0">
              <a:solidFill>
                <a:srgbClr val="FFC000"/>
              </a:solidFill>
            </a:endParaRPr>
          </a:p>
        </p:txBody>
      </p:sp>
    </p:spTree>
    <p:extLst>
      <p:ext uri="{BB962C8B-B14F-4D97-AF65-F5344CB8AC3E}">
        <p14:creationId xmlns:p14="http://schemas.microsoft.com/office/powerpoint/2010/main" val="34334597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Rectangle 1"/>
              <p:cNvSpPr/>
              <p:nvPr/>
            </p:nvSpPr>
            <p:spPr>
              <a:xfrm>
                <a:off x="-29497" y="0"/>
                <a:ext cx="9144000" cy="6567695"/>
              </a:xfrm>
              <a:prstGeom prst="rect">
                <a:avLst/>
              </a:prstGeom>
            </p:spPr>
            <p:txBody>
              <a:bodyPr wrap="square">
                <a:spAutoFit/>
              </a:bodyPr>
              <a:lstStyle/>
              <a:p>
                <a:r>
                  <a:rPr lang="en-US" sz="2100" dirty="0" smtClean="0"/>
                  <a:t> The </a:t>
                </a:r>
                <a:r>
                  <a:rPr lang="en-US" sz="2100" dirty="0"/>
                  <a:t>equation of plane progressive wave is given by</a:t>
                </a:r>
              </a:p>
              <a:p>
                <a:r>
                  <a:rPr lang="en-US" sz="2100" dirty="0"/>
                  <a:t> </a:t>
                </a:r>
              </a:p>
              <a:p>
                <a:pPr/>
                <a14:m>
                  <m:oMathPara xmlns:m="http://schemas.openxmlformats.org/officeDocument/2006/math">
                    <m:oMathParaPr>
                      <m:jc m:val="centerGroup"/>
                    </m:oMathParaPr>
                    <m:oMath xmlns:m="http://schemas.openxmlformats.org/officeDocument/2006/math">
                      <m:r>
                        <a:rPr lang="en-US" sz="2100" i="1">
                          <a:latin typeface="Cambria Math"/>
                        </a:rPr>
                        <m:t>                                                         </m:t>
                      </m:r>
                      <m:r>
                        <a:rPr lang="en-US" sz="2100" i="1">
                          <a:latin typeface="Cambria Math"/>
                        </a:rPr>
                        <m:t>𝑦</m:t>
                      </m:r>
                      <m:r>
                        <a:rPr lang="en-US" sz="2100" i="1">
                          <a:latin typeface="Cambria Math"/>
                        </a:rPr>
                        <m:t>=</m:t>
                      </m:r>
                      <m:r>
                        <a:rPr lang="en-US" sz="2100" i="1">
                          <a:latin typeface="Cambria Math"/>
                        </a:rPr>
                        <m:t>𝑎</m:t>
                      </m:r>
                      <m:func>
                        <m:funcPr>
                          <m:ctrlPr>
                            <a:rPr lang="en-US" sz="2100" i="1">
                              <a:latin typeface="Cambria Math"/>
                            </a:rPr>
                          </m:ctrlPr>
                        </m:funcPr>
                        <m:fName>
                          <m:r>
                            <a:rPr lang="en-US" sz="2100" i="1">
                              <a:latin typeface="Cambria Math"/>
                            </a:rPr>
                            <m:t>𝑠𝑖𝑛</m:t>
                          </m:r>
                        </m:fName>
                        <m:e>
                          <m:f>
                            <m:fPr>
                              <m:ctrlPr>
                                <a:rPr lang="en-US" sz="2100" i="1">
                                  <a:latin typeface="Cambria Math"/>
                                </a:rPr>
                              </m:ctrlPr>
                            </m:fPr>
                            <m:num>
                              <m:r>
                                <a:rPr lang="en-US" sz="2100" i="1">
                                  <a:latin typeface="Cambria Math"/>
                                </a:rPr>
                                <m:t>2</m:t>
                              </m:r>
                              <m:r>
                                <a:rPr lang="en-US" sz="2100" i="1">
                                  <a:latin typeface="Cambria Math"/>
                                </a:rPr>
                                <m:t>𝜋</m:t>
                              </m:r>
                            </m:num>
                            <m:den>
                              <m:r>
                                <a:rPr lang="en-US" sz="2100" i="1">
                                  <a:latin typeface="Cambria Math"/>
                                </a:rPr>
                                <m:t>𝜆</m:t>
                              </m:r>
                            </m:den>
                          </m:f>
                          <m:d>
                            <m:dPr>
                              <m:ctrlPr>
                                <a:rPr lang="en-US" sz="2100" i="1">
                                  <a:latin typeface="Cambria Math"/>
                                </a:rPr>
                              </m:ctrlPr>
                            </m:dPr>
                            <m:e>
                              <m:r>
                                <a:rPr lang="en-US" sz="2100" i="1">
                                  <a:latin typeface="Cambria Math"/>
                                </a:rPr>
                                <m:t>𝑣𝑡</m:t>
                              </m:r>
                              <m:r>
                                <a:rPr lang="en-US" sz="2100" i="1">
                                  <a:latin typeface="Cambria Math"/>
                                </a:rPr>
                                <m:t>−</m:t>
                              </m:r>
                              <m:r>
                                <a:rPr lang="en-US" sz="2100" i="1">
                                  <a:latin typeface="Cambria Math"/>
                                </a:rPr>
                                <m:t>𝑥</m:t>
                              </m:r>
                            </m:e>
                          </m:d>
                        </m:e>
                      </m:func>
                      <m:r>
                        <a:rPr lang="en-US" sz="2100" i="1">
                          <a:latin typeface="Cambria Math"/>
                        </a:rPr>
                        <m:t>     </m:t>
                      </m:r>
                    </m:oMath>
                  </m:oMathPara>
                </a14:m>
                <a:endParaRPr lang="en-US" sz="2100" dirty="0"/>
              </a:p>
              <a:p>
                <a:pPr/>
                <a14:m>
                  <m:oMathPara xmlns:m="http://schemas.openxmlformats.org/officeDocument/2006/math">
                    <m:oMathParaPr>
                      <m:jc m:val="centerGroup"/>
                    </m:oMathParaPr>
                    <m:oMath xmlns:m="http://schemas.openxmlformats.org/officeDocument/2006/math">
                      <m:r>
                        <a:rPr lang="en-US" sz="2100" i="1">
                          <a:latin typeface="Cambria Math"/>
                        </a:rPr>
                        <m:t>                                                         </m:t>
                      </m:r>
                      <m:r>
                        <a:rPr lang="en-US" sz="2100" i="1">
                          <a:latin typeface="Cambria Math"/>
                        </a:rPr>
                        <m:t>𝑦</m:t>
                      </m:r>
                      <m:r>
                        <a:rPr lang="en-US" sz="2100" i="1">
                          <a:latin typeface="Cambria Math"/>
                        </a:rPr>
                        <m:t>=</m:t>
                      </m:r>
                      <m:r>
                        <a:rPr lang="en-US" sz="2100" i="1">
                          <a:latin typeface="Cambria Math"/>
                        </a:rPr>
                        <m:t>𝑎</m:t>
                      </m:r>
                      <m:func>
                        <m:funcPr>
                          <m:ctrlPr>
                            <a:rPr lang="en-US" sz="2100" i="1">
                              <a:latin typeface="Cambria Math"/>
                            </a:rPr>
                          </m:ctrlPr>
                        </m:funcPr>
                        <m:fName>
                          <m:r>
                            <a:rPr lang="en-US" sz="2100" i="1">
                              <a:latin typeface="Cambria Math"/>
                            </a:rPr>
                            <m:t>𝑠𝑖𝑛</m:t>
                          </m:r>
                        </m:fName>
                        <m:e>
                          <m:r>
                            <a:rPr lang="en-US" sz="2100" i="1">
                              <a:latin typeface="Cambria Math"/>
                            </a:rPr>
                            <m:t>2</m:t>
                          </m:r>
                          <m:r>
                            <a:rPr lang="en-US" sz="2100" i="1">
                              <a:latin typeface="Cambria Math"/>
                            </a:rPr>
                            <m:t>𝜋</m:t>
                          </m:r>
                          <m:d>
                            <m:dPr>
                              <m:ctrlPr>
                                <a:rPr lang="en-US" sz="2100" i="1">
                                  <a:latin typeface="Cambria Math"/>
                                </a:rPr>
                              </m:ctrlPr>
                            </m:dPr>
                            <m:e>
                              <m:f>
                                <m:fPr>
                                  <m:ctrlPr>
                                    <a:rPr lang="en-US" sz="2100" i="1">
                                      <a:latin typeface="Cambria Math"/>
                                    </a:rPr>
                                  </m:ctrlPr>
                                </m:fPr>
                                <m:num>
                                  <m:r>
                                    <a:rPr lang="en-US" sz="2100" i="1">
                                      <a:latin typeface="Cambria Math"/>
                                    </a:rPr>
                                    <m:t>𝑡</m:t>
                                  </m:r>
                                </m:num>
                                <m:den>
                                  <m:r>
                                    <a:rPr lang="en-US" sz="2100" i="1">
                                      <a:latin typeface="Cambria Math"/>
                                    </a:rPr>
                                    <m:t>𝑇</m:t>
                                  </m:r>
                                </m:den>
                              </m:f>
                              <m:r>
                                <a:rPr lang="en-US" sz="2100" i="1">
                                  <a:latin typeface="Cambria Math"/>
                                </a:rPr>
                                <m:t>−</m:t>
                              </m:r>
                              <m:f>
                                <m:fPr>
                                  <m:ctrlPr>
                                    <a:rPr lang="en-US" sz="2100" i="1">
                                      <a:latin typeface="Cambria Math"/>
                                    </a:rPr>
                                  </m:ctrlPr>
                                </m:fPr>
                                <m:num>
                                  <m:r>
                                    <a:rPr lang="en-US" sz="2100" i="1">
                                      <a:latin typeface="Cambria Math"/>
                                    </a:rPr>
                                    <m:t>𝑥</m:t>
                                  </m:r>
                                </m:num>
                                <m:den>
                                  <m:r>
                                    <a:rPr lang="en-US" sz="2100" i="1">
                                      <a:latin typeface="Cambria Math"/>
                                    </a:rPr>
                                    <m:t>𝜆</m:t>
                                  </m:r>
                                </m:den>
                              </m:f>
                            </m:e>
                          </m:d>
                        </m:e>
                      </m:func>
                      <m:r>
                        <a:rPr lang="en-US" sz="2100" i="1">
                          <a:latin typeface="Cambria Math"/>
                        </a:rPr>
                        <m:t>     </m:t>
                      </m:r>
                    </m:oMath>
                  </m:oMathPara>
                </a14:m>
                <a:endParaRPr lang="en-US" sz="2100" dirty="0"/>
              </a:p>
              <a:p>
                <a:pPr/>
                <a14:m>
                  <m:oMathPara xmlns:m="http://schemas.openxmlformats.org/officeDocument/2006/math">
                    <m:oMathParaPr>
                      <m:jc m:val="centerGroup"/>
                    </m:oMathParaPr>
                    <m:oMath xmlns:m="http://schemas.openxmlformats.org/officeDocument/2006/math">
                      <m:r>
                        <a:rPr lang="en-US" sz="2100" i="1">
                          <a:latin typeface="Cambria Math"/>
                        </a:rPr>
                        <m:t>                                                         </m:t>
                      </m:r>
                      <m:r>
                        <a:rPr lang="en-US" sz="2100" i="1">
                          <a:latin typeface="Cambria Math"/>
                        </a:rPr>
                        <m:t>𝑦</m:t>
                      </m:r>
                      <m:r>
                        <a:rPr lang="en-US" sz="2100" i="1">
                          <a:latin typeface="Cambria Math"/>
                        </a:rPr>
                        <m:t>=</m:t>
                      </m:r>
                      <m:r>
                        <a:rPr lang="en-US" sz="2100" i="1">
                          <a:latin typeface="Cambria Math"/>
                        </a:rPr>
                        <m:t>𝑎</m:t>
                      </m:r>
                      <m:func>
                        <m:funcPr>
                          <m:ctrlPr>
                            <a:rPr lang="en-US" sz="2100" i="1">
                              <a:latin typeface="Cambria Math"/>
                            </a:rPr>
                          </m:ctrlPr>
                        </m:funcPr>
                        <m:fName>
                          <m:r>
                            <a:rPr lang="en-US" sz="2100" i="1">
                              <a:latin typeface="Cambria Math"/>
                            </a:rPr>
                            <m:t>𝑠𝑖𝑛</m:t>
                          </m:r>
                        </m:fName>
                        <m:e>
                          <m:d>
                            <m:dPr>
                              <m:ctrlPr>
                                <a:rPr lang="en-US" sz="2100" i="1">
                                  <a:latin typeface="Cambria Math"/>
                                </a:rPr>
                              </m:ctrlPr>
                            </m:dPr>
                            <m:e>
                              <m:r>
                                <a:rPr lang="en-US" sz="2100" i="1">
                                  <a:latin typeface="Cambria Math"/>
                                </a:rPr>
                                <m:t>𝜔</m:t>
                              </m:r>
                              <m:r>
                                <a:rPr lang="en-US" sz="2100" i="1">
                                  <a:latin typeface="Cambria Math"/>
                                </a:rPr>
                                <m:t>𝑡</m:t>
                              </m:r>
                              <m:r>
                                <a:rPr lang="en-US" sz="2100" i="1">
                                  <a:latin typeface="Cambria Math"/>
                                </a:rPr>
                                <m:t>−</m:t>
                              </m:r>
                              <m:r>
                                <a:rPr lang="en-US" sz="2100" i="1">
                                  <a:latin typeface="Cambria Math"/>
                                </a:rPr>
                                <m:t>𝑘𝑥</m:t>
                              </m:r>
                            </m:e>
                          </m:d>
                        </m:e>
                      </m:func>
                      <m:r>
                        <a:rPr lang="en-US" sz="2100" i="1">
                          <a:latin typeface="Cambria Math"/>
                        </a:rPr>
                        <m:t>     </m:t>
                      </m:r>
                      <m:r>
                        <a:rPr lang="en-US" sz="2100" b="0" i="0" smtClean="0">
                          <a:latin typeface="Cambria Math"/>
                        </a:rPr>
                        <m:t> </m:t>
                      </m:r>
                    </m:oMath>
                  </m:oMathPara>
                </a14:m>
                <a:endParaRPr lang="en-US" sz="2100" b="0" i="0" dirty="0" smtClean="0">
                  <a:latin typeface="Cambria Math"/>
                </a:endParaRPr>
              </a:p>
              <a:p>
                <a:pPr/>
                <a14:m>
                  <m:oMathPara xmlns:m="http://schemas.openxmlformats.org/officeDocument/2006/math">
                    <m:oMathParaPr>
                      <m:jc m:val="centerGroup"/>
                    </m:oMathParaPr>
                    <m:oMath xmlns:m="http://schemas.openxmlformats.org/officeDocument/2006/math">
                      <m:r>
                        <a:rPr lang="en-US" sz="2100" i="1">
                          <a:latin typeface="Cambria Math"/>
                        </a:rPr>
                        <m:t>𝑊h𝑒𝑟𝑒</m:t>
                      </m:r>
                      <m:r>
                        <a:rPr lang="en-US" sz="2100" i="1">
                          <a:latin typeface="Cambria Math"/>
                        </a:rPr>
                        <m:t>                          </m:t>
                      </m:r>
                      <m:r>
                        <a:rPr lang="en-US" sz="2100" i="1">
                          <a:latin typeface="Cambria Math"/>
                        </a:rPr>
                        <m:t>𝜔</m:t>
                      </m:r>
                      <m:r>
                        <a:rPr lang="en-US" sz="2100" i="1">
                          <a:latin typeface="Cambria Math"/>
                        </a:rPr>
                        <m:t>=</m:t>
                      </m:r>
                      <m:f>
                        <m:fPr>
                          <m:ctrlPr>
                            <a:rPr lang="en-US" sz="2100" i="1">
                              <a:latin typeface="Cambria Math"/>
                            </a:rPr>
                          </m:ctrlPr>
                        </m:fPr>
                        <m:num>
                          <m:r>
                            <a:rPr lang="en-US" sz="2100" i="1">
                              <a:latin typeface="Cambria Math"/>
                            </a:rPr>
                            <m:t>2</m:t>
                          </m:r>
                          <m:r>
                            <a:rPr lang="en-US" sz="2100" i="1">
                              <a:latin typeface="Cambria Math"/>
                            </a:rPr>
                            <m:t>𝜋</m:t>
                          </m:r>
                        </m:num>
                        <m:den>
                          <m:r>
                            <a:rPr lang="en-US" sz="2100" i="1">
                              <a:latin typeface="Cambria Math"/>
                            </a:rPr>
                            <m:t>𝑇</m:t>
                          </m:r>
                        </m:den>
                      </m:f>
                      <m:r>
                        <a:rPr lang="en-US" sz="2100" i="1">
                          <a:latin typeface="Cambria Math"/>
                        </a:rPr>
                        <m:t>=2</m:t>
                      </m:r>
                      <m:r>
                        <a:rPr lang="en-US" sz="2100" i="1">
                          <a:latin typeface="Cambria Math"/>
                        </a:rPr>
                        <m:t>𝜋</m:t>
                      </m:r>
                      <m:r>
                        <a:rPr lang="en-US" sz="2100" i="1">
                          <a:latin typeface="Cambria Math"/>
                        </a:rPr>
                        <m:t>𝑛</m:t>
                      </m:r>
                    </m:oMath>
                  </m:oMathPara>
                </a14:m>
                <a:endParaRPr lang="en-US" sz="2100" dirty="0"/>
              </a:p>
              <a:p>
                <a:r>
                  <a:rPr lang="en-US" sz="2100" dirty="0" smtClean="0"/>
                  <a:t>                                            </a:t>
                </a:r>
                <a14:m>
                  <m:oMath xmlns:m="http://schemas.openxmlformats.org/officeDocument/2006/math">
                    <m:r>
                      <a:rPr lang="en-US" sz="2100" i="1">
                        <a:latin typeface="Cambria Math"/>
                      </a:rPr>
                      <m:t>𝑎𝑛𝑑</m:t>
                    </m:r>
                    <m:r>
                      <a:rPr lang="en-US" sz="2100" i="1">
                        <a:latin typeface="Cambria Math"/>
                      </a:rPr>
                      <m:t>                             </m:t>
                    </m:r>
                    <m:r>
                      <a:rPr lang="en-US" sz="2100" i="1">
                        <a:latin typeface="Cambria Math"/>
                      </a:rPr>
                      <m:t>𝑘</m:t>
                    </m:r>
                    <m:r>
                      <a:rPr lang="en-US" sz="2100" i="1">
                        <a:latin typeface="Cambria Math"/>
                      </a:rPr>
                      <m:t>=</m:t>
                    </m:r>
                    <m:f>
                      <m:fPr>
                        <m:ctrlPr>
                          <a:rPr lang="en-US" sz="2100" i="1">
                            <a:latin typeface="Cambria Math"/>
                          </a:rPr>
                        </m:ctrlPr>
                      </m:fPr>
                      <m:num>
                        <m:r>
                          <a:rPr lang="en-US" sz="2100" i="1">
                            <a:latin typeface="Cambria Math"/>
                          </a:rPr>
                          <m:t>2</m:t>
                        </m:r>
                        <m:r>
                          <a:rPr lang="en-US" sz="2100" i="1">
                            <a:latin typeface="Cambria Math"/>
                          </a:rPr>
                          <m:t>𝜋</m:t>
                        </m:r>
                      </m:num>
                      <m:den>
                        <m:r>
                          <a:rPr lang="en-US" sz="2100" i="1">
                            <a:latin typeface="Cambria Math"/>
                          </a:rPr>
                          <m:t>𝜆</m:t>
                        </m:r>
                      </m:den>
                    </m:f>
                    <m:r>
                      <a:rPr lang="en-US" sz="2100" i="1">
                        <a:latin typeface="Cambria Math"/>
                      </a:rPr>
                      <m:t>                           </m:t>
                    </m:r>
                  </m:oMath>
                </a14:m>
                <a:endParaRPr lang="en-US" sz="2100" dirty="0"/>
              </a:p>
              <a:p>
                <a:r>
                  <a:rPr lang="en-US" sz="2100" dirty="0"/>
                  <a:t>Here </a:t>
                </a:r>
                <a14:m>
                  <m:oMath xmlns:m="http://schemas.openxmlformats.org/officeDocument/2006/math">
                    <m:r>
                      <a:rPr lang="en-US" sz="2100" i="1">
                        <a:latin typeface="Cambria Math"/>
                      </a:rPr>
                      <m:t>𝜔</m:t>
                    </m:r>
                  </m:oMath>
                </a14:m>
                <a:r>
                  <a:rPr lang="en-US" sz="2100" dirty="0"/>
                  <a:t> is called the angular frequency of the wave and </a:t>
                </a:r>
                <a:r>
                  <a:rPr lang="en-US" sz="2100" i="1" dirty="0"/>
                  <a:t>k</a:t>
                </a:r>
                <a:r>
                  <a:rPr lang="en-US" sz="2100" dirty="0"/>
                  <a:t> is called the wave vector.</a:t>
                </a:r>
              </a:p>
              <a:p>
                <a:r>
                  <a:rPr lang="en-US" sz="2100" dirty="0"/>
                  <a:t> </a:t>
                </a:r>
              </a:p>
              <a:p>
                <a:pPr/>
                <a14:m>
                  <m:oMathPara xmlns:m="http://schemas.openxmlformats.org/officeDocument/2006/math">
                    <m:oMathParaPr>
                      <m:jc m:val="centerGroup"/>
                    </m:oMathParaPr>
                    <m:oMath xmlns:m="http://schemas.openxmlformats.org/officeDocument/2006/math">
                      <m:r>
                        <a:rPr lang="en-US" sz="2100" i="1" smtClean="0">
                          <a:latin typeface="Cambria Math"/>
                        </a:rPr>
                        <m:t>𝐴</m:t>
                      </m:r>
                      <m:r>
                        <a:rPr lang="en-US" sz="2100" b="0" i="1" smtClean="0">
                          <a:latin typeface="Cambria Math"/>
                        </a:rPr>
                        <m:t>𝑔𝑎𝑖𝑛</m:t>
                      </m:r>
                      <m:r>
                        <a:rPr lang="en-US" sz="2100" b="0" i="1" smtClean="0">
                          <a:latin typeface="Cambria Math"/>
                        </a:rPr>
                        <m:t>,     </m:t>
                      </m:r>
                      <m:f>
                        <m:fPr>
                          <m:ctrlPr>
                            <a:rPr lang="en-US" sz="2100" i="1">
                              <a:latin typeface="Cambria Math"/>
                            </a:rPr>
                          </m:ctrlPr>
                        </m:fPr>
                        <m:num>
                          <m:r>
                            <a:rPr lang="en-US" sz="2100" i="1">
                              <a:latin typeface="Cambria Math"/>
                            </a:rPr>
                            <m:t>𝜔</m:t>
                          </m:r>
                        </m:num>
                        <m:den>
                          <m:r>
                            <a:rPr lang="en-US" sz="2100" i="1">
                              <a:latin typeface="Cambria Math"/>
                            </a:rPr>
                            <m:t>𝑘</m:t>
                          </m:r>
                        </m:den>
                      </m:f>
                      <m:r>
                        <a:rPr lang="en-US" sz="2100" i="1" smtClean="0">
                          <a:latin typeface="Cambria Math"/>
                        </a:rPr>
                        <m:t>=</m:t>
                      </m:r>
                      <m:f>
                        <m:fPr>
                          <m:ctrlPr>
                            <a:rPr lang="en-US" sz="2100" i="1">
                              <a:latin typeface="Cambria Math"/>
                            </a:rPr>
                          </m:ctrlPr>
                        </m:fPr>
                        <m:num>
                          <m:r>
                            <a:rPr lang="en-US" sz="2100" i="1">
                              <a:latin typeface="Cambria Math"/>
                            </a:rPr>
                            <m:t>2</m:t>
                          </m:r>
                          <m:r>
                            <a:rPr lang="en-US" sz="2100" i="1">
                              <a:latin typeface="Cambria Math"/>
                            </a:rPr>
                            <m:t>𝜋</m:t>
                          </m:r>
                          <m:r>
                            <a:rPr lang="en-US" sz="2100" i="1">
                              <a:latin typeface="Cambria Math"/>
                            </a:rPr>
                            <m:t>𝑛</m:t>
                          </m:r>
                        </m:num>
                        <m:den>
                          <m:f>
                            <m:fPr>
                              <m:ctrlPr>
                                <a:rPr lang="en-US" sz="2100" i="1">
                                  <a:latin typeface="Cambria Math"/>
                                </a:rPr>
                              </m:ctrlPr>
                            </m:fPr>
                            <m:num>
                              <m:r>
                                <a:rPr lang="en-US" sz="2100" i="1">
                                  <a:latin typeface="Cambria Math"/>
                                </a:rPr>
                                <m:t>2</m:t>
                              </m:r>
                              <m:r>
                                <a:rPr lang="en-US" sz="2100" i="1">
                                  <a:latin typeface="Cambria Math"/>
                                </a:rPr>
                                <m:t>𝜋</m:t>
                              </m:r>
                            </m:num>
                            <m:den>
                              <m:r>
                                <a:rPr lang="en-US" sz="2100" i="1">
                                  <a:latin typeface="Cambria Math"/>
                                </a:rPr>
                                <m:t>𝜆</m:t>
                              </m:r>
                            </m:den>
                          </m:f>
                        </m:den>
                      </m:f>
                      <m:r>
                        <a:rPr lang="en-US" sz="2100" i="1">
                          <a:latin typeface="Cambria Math"/>
                        </a:rPr>
                        <m:t>=</m:t>
                      </m:r>
                      <m:r>
                        <a:rPr lang="en-US" sz="2100" i="1">
                          <a:latin typeface="Cambria Math"/>
                        </a:rPr>
                        <m:t>𝑛</m:t>
                      </m:r>
                      <m:r>
                        <a:rPr lang="en-US" sz="2100" i="1">
                          <a:latin typeface="Cambria Math"/>
                        </a:rPr>
                        <m:t>𝜆</m:t>
                      </m:r>
                      <m:r>
                        <a:rPr lang="en-US" sz="2100" i="1">
                          <a:latin typeface="Cambria Math"/>
                        </a:rPr>
                        <m:t>=</m:t>
                      </m:r>
                      <m:sSub>
                        <m:sSubPr>
                          <m:ctrlPr>
                            <a:rPr lang="en-US" sz="2100" i="1">
                              <a:latin typeface="Cambria Math"/>
                            </a:rPr>
                          </m:ctrlPr>
                        </m:sSubPr>
                        <m:e>
                          <m:r>
                            <a:rPr lang="en-US" sz="2100" i="1">
                              <a:latin typeface="Cambria Math"/>
                            </a:rPr>
                            <m:t>𝑣</m:t>
                          </m:r>
                        </m:e>
                        <m:sub>
                          <m:r>
                            <a:rPr lang="en-US" sz="2100" i="1">
                              <a:latin typeface="Cambria Math"/>
                            </a:rPr>
                            <m:t>𝑝</m:t>
                          </m:r>
                        </m:sub>
                      </m:sSub>
                    </m:oMath>
                  </m:oMathPara>
                </a14:m>
                <a:endParaRPr lang="en-US" sz="2100" dirty="0"/>
              </a:p>
              <a:p>
                <a:r>
                  <a:rPr lang="en-US" sz="2100" i="1" dirty="0"/>
                  <a:t> </a:t>
                </a:r>
                <a:endParaRPr lang="en-US" sz="2100" dirty="0"/>
              </a:p>
              <a:p>
                <a:r>
                  <a:rPr lang="en-US" sz="2100" dirty="0"/>
                  <a:t>Here</a:t>
                </a:r>
                <a:r>
                  <a:rPr lang="en-US" sz="2100" i="1" dirty="0"/>
                  <a:t> </a:t>
                </a:r>
                <a14:m>
                  <m:oMath xmlns:m="http://schemas.openxmlformats.org/officeDocument/2006/math">
                    <m:sSub>
                      <m:sSubPr>
                        <m:ctrlPr>
                          <a:rPr lang="en-US" sz="2100" i="1">
                            <a:latin typeface="Cambria Math"/>
                          </a:rPr>
                        </m:ctrlPr>
                      </m:sSubPr>
                      <m:e>
                        <m:r>
                          <a:rPr lang="en-US" sz="2100" i="1">
                            <a:latin typeface="Cambria Math"/>
                          </a:rPr>
                          <m:t>𝑣</m:t>
                        </m:r>
                      </m:e>
                      <m:sub>
                        <m:r>
                          <a:rPr lang="en-US" sz="2100" i="1">
                            <a:latin typeface="Cambria Math"/>
                          </a:rPr>
                          <m:t>𝑝</m:t>
                        </m:r>
                      </m:sub>
                    </m:sSub>
                  </m:oMath>
                </a14:m>
                <a:r>
                  <a:rPr lang="en-US" sz="2100" dirty="0"/>
                  <a:t> is called the phase/wave velocity. In other words, </a:t>
                </a:r>
                <a14:m>
                  <m:oMath xmlns:m="http://schemas.openxmlformats.org/officeDocument/2006/math">
                    <m:sSub>
                      <m:sSubPr>
                        <m:ctrlPr>
                          <a:rPr lang="en-US" sz="2100" i="1">
                            <a:latin typeface="Cambria Math"/>
                          </a:rPr>
                        </m:ctrlPr>
                      </m:sSubPr>
                      <m:e>
                        <m:r>
                          <a:rPr lang="en-US" sz="2100" i="1">
                            <a:latin typeface="Cambria Math"/>
                          </a:rPr>
                          <m:t>𝑣</m:t>
                        </m:r>
                      </m:e>
                      <m:sub>
                        <m:r>
                          <a:rPr lang="en-US" sz="2100" i="1">
                            <a:latin typeface="Cambria Math"/>
                          </a:rPr>
                          <m:t>𝑝</m:t>
                        </m:r>
                      </m:sub>
                    </m:sSub>
                    <m:r>
                      <a:rPr lang="en-US" sz="2100" i="1">
                        <a:latin typeface="Cambria Math"/>
                      </a:rPr>
                      <m:t>=</m:t>
                    </m:r>
                    <m:f>
                      <m:fPr>
                        <m:ctrlPr>
                          <a:rPr lang="en-US" sz="2100" i="1">
                            <a:latin typeface="Cambria Math"/>
                          </a:rPr>
                        </m:ctrlPr>
                      </m:fPr>
                      <m:num>
                        <m:r>
                          <a:rPr lang="en-US" sz="2100" i="1">
                            <a:latin typeface="Cambria Math"/>
                          </a:rPr>
                          <m:t>𝜔</m:t>
                        </m:r>
                      </m:num>
                      <m:den>
                        <m:r>
                          <a:rPr lang="en-US" sz="2100" i="1">
                            <a:latin typeface="Cambria Math"/>
                          </a:rPr>
                          <m:t>𝑘</m:t>
                        </m:r>
                      </m:den>
                    </m:f>
                  </m:oMath>
                </a14:m>
                <a:r>
                  <a:rPr lang="en-US" sz="2100" dirty="0"/>
                  <a:t> is the velocity with which a plane progressive </a:t>
                </a:r>
                <a:r>
                  <a:rPr lang="en-US" sz="2100" dirty="0" smtClean="0"/>
                  <a:t>wave front </a:t>
                </a:r>
                <a:r>
                  <a:rPr lang="en-US" sz="2100" dirty="0"/>
                  <a:t>travels forward. It has a constant phase </a:t>
                </a:r>
                <a14:m>
                  <m:oMath xmlns:m="http://schemas.openxmlformats.org/officeDocument/2006/math">
                    <m:r>
                      <a:rPr lang="en-US" sz="2100" i="1">
                        <a:latin typeface="Cambria Math"/>
                      </a:rPr>
                      <m:t>=</m:t>
                    </m:r>
                    <m:d>
                      <m:dPr>
                        <m:ctrlPr>
                          <a:rPr lang="en-US" sz="2100" i="1">
                            <a:latin typeface="Cambria Math"/>
                          </a:rPr>
                        </m:ctrlPr>
                      </m:dPr>
                      <m:e>
                        <m:r>
                          <a:rPr lang="en-US" sz="2100" i="1">
                            <a:latin typeface="Cambria Math"/>
                          </a:rPr>
                          <m:t>𝜔</m:t>
                        </m:r>
                        <m:r>
                          <a:rPr lang="en-US" sz="2100" i="1">
                            <a:latin typeface="Cambria Math"/>
                          </a:rPr>
                          <m:t>𝑡</m:t>
                        </m:r>
                        <m:r>
                          <a:rPr lang="en-US" sz="2100" i="1">
                            <a:latin typeface="Cambria Math"/>
                          </a:rPr>
                          <m:t>−</m:t>
                        </m:r>
                        <m:r>
                          <a:rPr lang="en-US" sz="2100" i="1">
                            <a:latin typeface="Cambria Math"/>
                          </a:rPr>
                          <m:t>𝑘𝑥</m:t>
                        </m:r>
                      </m:e>
                    </m:d>
                  </m:oMath>
                </a14:m>
                <a:endParaRPr lang="en-US" sz="2100" dirty="0"/>
              </a:p>
              <a:p>
                <a:r>
                  <a:rPr lang="en-US" sz="2100" dirty="0"/>
                  <a:t> </a:t>
                </a:r>
                <a14:m>
                  <m:oMath xmlns:m="http://schemas.openxmlformats.org/officeDocument/2006/math">
                    <m:r>
                      <a:rPr lang="en-US" sz="2100" b="0" i="0" smtClean="0">
                        <a:latin typeface="Cambria Math"/>
                      </a:rPr>
                      <m:t>                                                  </m:t>
                    </m:r>
                    <m:r>
                      <a:rPr lang="en-US" sz="2100" i="1">
                        <a:latin typeface="Cambria Math"/>
                      </a:rPr>
                      <m:t>𝜔</m:t>
                    </m:r>
                    <m:r>
                      <a:rPr lang="en-US" sz="2100" i="1">
                        <a:latin typeface="Cambria Math"/>
                      </a:rPr>
                      <m:t>𝑡</m:t>
                    </m:r>
                    <m:r>
                      <a:rPr lang="en-US" sz="2100" i="1">
                        <a:latin typeface="Cambria Math"/>
                      </a:rPr>
                      <m:t>−</m:t>
                    </m:r>
                    <m:r>
                      <a:rPr lang="en-US" sz="2100" i="1">
                        <a:latin typeface="Cambria Math"/>
                      </a:rPr>
                      <m:t>𝑘𝑥</m:t>
                    </m:r>
                    <m:r>
                      <a:rPr lang="en-US" sz="2100" i="1">
                        <a:latin typeface="Cambria Math"/>
                      </a:rPr>
                      <m:t>=</m:t>
                    </m:r>
                    <m:r>
                      <a:rPr lang="en-US" sz="2100" i="1">
                        <a:latin typeface="Cambria Math"/>
                      </a:rPr>
                      <m:t>𝑐𝑜𝑛𝑠𝑡𝑎𝑛𝑡</m:t>
                    </m:r>
                  </m:oMath>
                </a14:m>
                <a:endParaRPr lang="en-US" sz="2100" dirty="0"/>
              </a:p>
            </p:txBody>
          </p:sp>
        </mc:Choice>
        <mc:Fallback xmlns="">
          <p:sp>
            <p:nvSpPr>
              <p:cNvPr id="2" name="Rectangle 1"/>
              <p:cNvSpPr>
                <a:spLocks noRot="1" noChangeAspect="1" noMove="1" noResize="1" noEditPoints="1" noAdjustHandles="1" noChangeArrowheads="1" noChangeShapeType="1" noTextEdit="1"/>
              </p:cNvSpPr>
              <p:nvPr/>
            </p:nvSpPr>
            <p:spPr>
              <a:xfrm>
                <a:off x="-29497" y="0"/>
                <a:ext cx="9144000" cy="6567695"/>
              </a:xfrm>
              <a:prstGeom prst="rect">
                <a:avLst/>
              </a:prstGeom>
              <a:blipFill rotWithShape="1">
                <a:blip r:embed="rId2"/>
                <a:stretch>
                  <a:fillRect l="-733" t="-557" r="-733" b="-929"/>
                </a:stretch>
              </a:blipFill>
            </p:spPr>
            <p:txBody>
              <a:bodyPr/>
              <a:lstStyle/>
              <a:p>
                <a:r>
                  <a:rPr lang="en-US">
                    <a:noFill/>
                  </a:rPr>
                  <a:t> </a:t>
                </a:r>
              </a:p>
            </p:txBody>
          </p:sp>
        </mc:Fallback>
      </mc:AlternateContent>
    </p:spTree>
    <p:extLst>
      <p:ext uri="{BB962C8B-B14F-4D97-AF65-F5344CB8AC3E}">
        <p14:creationId xmlns:p14="http://schemas.microsoft.com/office/powerpoint/2010/main" val="343345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barn(inVertical)">
                                      <p:cBhvr>
                                        <p:cTn id="10" dur="500"/>
                                        <p:tgtEl>
                                          <p:spTgt spid="2">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barn(inVertical)">
                                      <p:cBhvr>
                                        <p:cTn id="13" dur="500"/>
                                        <p:tgtEl>
                                          <p:spTgt spid="2">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barn(inVertical)">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wipe(down)">
                                      <p:cBhvr>
                                        <p:cTn id="21" dur="500"/>
                                        <p:tgtEl>
                                          <p:spTgt spid="2">
                                            <p:txEl>
                                              <p:pRg st="5" end="5"/>
                                            </p:txEl>
                                          </p:spTgt>
                                        </p:tgtEl>
                                      </p:cBhvr>
                                    </p:animEffect>
                                  </p:childTnLst>
                                </p:cTn>
                              </p:par>
                              <p:par>
                                <p:cTn id="22" presetID="22" presetClass="entr" presetSubtype="4" fill="hold" nodeType="withEffect">
                                  <p:stCondLst>
                                    <p:cond delay="0"/>
                                  </p:stCondLst>
                                  <p:childTnLst>
                                    <p:set>
                                      <p:cBhvr>
                                        <p:cTn id="23" dur="1" fill="hold">
                                          <p:stCondLst>
                                            <p:cond delay="0"/>
                                          </p:stCondLst>
                                        </p:cTn>
                                        <p:tgtEl>
                                          <p:spTgt spid="2">
                                            <p:txEl>
                                              <p:pRg st="6" end="6"/>
                                            </p:txEl>
                                          </p:spTgt>
                                        </p:tgtEl>
                                        <p:attrNameLst>
                                          <p:attrName>style.visibility</p:attrName>
                                        </p:attrNameLst>
                                      </p:cBhvr>
                                      <p:to>
                                        <p:strVal val="visible"/>
                                      </p:to>
                                    </p:set>
                                    <p:animEffect transition="in" filter="wipe(down)">
                                      <p:cBhvr>
                                        <p:cTn id="24" dur="500"/>
                                        <p:tgtEl>
                                          <p:spTgt spid="2">
                                            <p:txEl>
                                              <p:pRg st="6" end="6"/>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animEffect transition="in" filter="barn(inVertical)">
                                      <p:cBhvr>
                                        <p:cTn id="29" dur="500"/>
                                        <p:tgtEl>
                                          <p:spTgt spid="2">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2">
                                            <p:txEl>
                                              <p:pRg st="8" end="8"/>
                                            </p:txEl>
                                          </p:spTgt>
                                        </p:tgtEl>
                                        <p:attrNameLst>
                                          <p:attrName>style.visibility</p:attrName>
                                        </p:attrNameLst>
                                      </p:cBhvr>
                                      <p:to>
                                        <p:strVal val="visible"/>
                                      </p:to>
                                    </p:set>
                                    <p:animEffect transition="in" filter="barn(inVertical)">
                                      <p:cBhvr>
                                        <p:cTn id="32" dur="500"/>
                                        <p:tgtEl>
                                          <p:spTgt spid="2">
                                            <p:txEl>
                                              <p:pRg st="8" end="8"/>
                                            </p:txEl>
                                          </p:spTgt>
                                        </p:tgtEl>
                                      </p:cBhvr>
                                    </p:animEffect>
                                  </p:childTnLst>
                                </p:cTn>
                              </p:par>
                              <p:par>
                                <p:cTn id="33" presetID="16" presetClass="entr" presetSubtype="21" fill="hold" nodeType="with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animEffect transition="in" filter="barn(inVertical)">
                                      <p:cBhvr>
                                        <p:cTn id="35" dur="500"/>
                                        <p:tgtEl>
                                          <p:spTgt spid="2">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6" presetClass="entr" presetSubtype="21" fill="hold" nodeType="clickEffect">
                                  <p:stCondLst>
                                    <p:cond delay="0"/>
                                  </p:stCondLst>
                                  <p:childTnLst>
                                    <p:set>
                                      <p:cBhvr>
                                        <p:cTn id="39" dur="1" fill="hold">
                                          <p:stCondLst>
                                            <p:cond delay="0"/>
                                          </p:stCondLst>
                                        </p:cTn>
                                        <p:tgtEl>
                                          <p:spTgt spid="2">
                                            <p:txEl>
                                              <p:pRg st="11" end="11"/>
                                            </p:txEl>
                                          </p:spTgt>
                                        </p:tgtEl>
                                        <p:attrNameLst>
                                          <p:attrName>style.visibility</p:attrName>
                                        </p:attrNameLst>
                                      </p:cBhvr>
                                      <p:to>
                                        <p:strVal val="visible"/>
                                      </p:to>
                                    </p:set>
                                    <p:animEffect transition="in" filter="barn(inVertical)">
                                      <p:cBhvr>
                                        <p:cTn id="40" dur="500"/>
                                        <p:tgtEl>
                                          <p:spTgt spid="2">
                                            <p:txEl>
                                              <p:pRg st="11" end="11"/>
                                            </p:txEl>
                                          </p:spTgt>
                                        </p:tgtEl>
                                      </p:cBhvr>
                                    </p:animEffect>
                                  </p:childTnLst>
                                </p:cTn>
                              </p:par>
                              <p:par>
                                <p:cTn id="41" presetID="16" presetClass="entr" presetSubtype="21" fill="hold" nodeType="with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animEffect transition="in" filter="barn(inVertical)">
                                      <p:cBhvr>
                                        <p:cTn id="43" dur="500"/>
                                        <p:tgtEl>
                                          <p:spTgt spid="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Rectangle 3"/>
              <p:cNvSpPr/>
              <p:nvPr/>
            </p:nvSpPr>
            <p:spPr>
              <a:xfrm>
                <a:off x="-29497" y="80785"/>
                <a:ext cx="9144000" cy="5642763"/>
              </a:xfrm>
              <a:prstGeom prst="rect">
                <a:avLst/>
              </a:prstGeom>
            </p:spPr>
            <p:txBody>
              <a:bodyPr wrap="square">
                <a:spAutoFit/>
              </a:bodyPr>
              <a:lstStyle/>
              <a:p>
                <a:pPr algn="just"/>
                <a:r>
                  <a:rPr lang="en-US" sz="2000" dirty="0" smtClean="0"/>
                  <a:t>Differentiating this equation with respect to t,</a:t>
                </a:r>
              </a:p>
              <a:p>
                <a:pPr algn="just"/>
                <a14:m>
                  <m:oMathPara xmlns:m="http://schemas.openxmlformats.org/officeDocument/2006/math">
                    <m:oMathParaPr>
                      <m:jc m:val="centerGroup"/>
                    </m:oMathParaPr>
                    <m:oMath xmlns:m="http://schemas.openxmlformats.org/officeDocument/2006/math">
                      <m:r>
                        <a:rPr lang="en-US" sz="2000" i="1">
                          <a:latin typeface="Cambria Math"/>
                        </a:rPr>
                        <m:t>𝜔</m:t>
                      </m:r>
                      <m:r>
                        <a:rPr lang="en-US" sz="2000" i="1">
                          <a:latin typeface="Cambria Math"/>
                        </a:rPr>
                        <m:t>−</m:t>
                      </m:r>
                      <m:r>
                        <a:rPr lang="en-US" sz="2000" i="1">
                          <a:latin typeface="Cambria Math"/>
                        </a:rPr>
                        <m:t>𝑘</m:t>
                      </m:r>
                      <m:f>
                        <m:fPr>
                          <m:ctrlPr>
                            <a:rPr lang="en-US" sz="2000" i="1">
                              <a:latin typeface="Cambria Math"/>
                            </a:rPr>
                          </m:ctrlPr>
                        </m:fPr>
                        <m:num>
                          <m:r>
                            <a:rPr lang="en-US" sz="2000" i="1">
                              <a:latin typeface="Cambria Math"/>
                            </a:rPr>
                            <m:t>𝑑𝑥</m:t>
                          </m:r>
                        </m:num>
                        <m:den>
                          <m:r>
                            <a:rPr lang="en-US" sz="2000" i="1">
                              <a:latin typeface="Cambria Math"/>
                            </a:rPr>
                            <m:t>𝑑𝑡</m:t>
                          </m:r>
                        </m:den>
                      </m:f>
                      <m:r>
                        <a:rPr lang="en-US" sz="2000" i="1">
                          <a:latin typeface="Cambria Math"/>
                        </a:rPr>
                        <m:t>=0         </m:t>
                      </m:r>
                    </m:oMath>
                  </m:oMathPara>
                </a14:m>
                <a:endParaRPr lang="en-US" sz="2000" dirty="0"/>
              </a:p>
              <a:p>
                <a:pPr algn="just"/>
                <a14:m>
                  <m:oMathPara xmlns:m="http://schemas.openxmlformats.org/officeDocument/2006/math">
                    <m:oMathParaPr>
                      <m:jc m:val="centerGroup"/>
                    </m:oMathParaPr>
                    <m:oMath xmlns:m="http://schemas.openxmlformats.org/officeDocument/2006/math">
                      <m:r>
                        <a:rPr lang="en-US" sz="2000" i="1">
                          <a:latin typeface="Cambria Math"/>
                        </a:rPr>
                        <m:t>𝑜𝑟</m:t>
                      </m:r>
                      <m:r>
                        <a:rPr lang="en-US" sz="2000" i="1">
                          <a:latin typeface="Cambria Math"/>
                        </a:rPr>
                        <m:t>                                                        </m:t>
                      </m:r>
                      <m:f>
                        <m:fPr>
                          <m:ctrlPr>
                            <a:rPr lang="en-US" sz="2000" i="1">
                              <a:latin typeface="Cambria Math"/>
                            </a:rPr>
                          </m:ctrlPr>
                        </m:fPr>
                        <m:num>
                          <m:r>
                            <a:rPr lang="en-US" sz="2000" i="1">
                              <a:latin typeface="Cambria Math"/>
                            </a:rPr>
                            <m:t>𝑑𝑥</m:t>
                          </m:r>
                        </m:num>
                        <m:den>
                          <m:r>
                            <a:rPr lang="en-US" sz="2000" i="1">
                              <a:latin typeface="Cambria Math"/>
                            </a:rPr>
                            <m:t>𝑑𝑡</m:t>
                          </m:r>
                        </m:den>
                      </m:f>
                      <m:r>
                        <a:rPr lang="en-US" sz="2000" i="1">
                          <a:latin typeface="Cambria Math"/>
                        </a:rPr>
                        <m:t>=</m:t>
                      </m:r>
                      <m:f>
                        <m:fPr>
                          <m:ctrlPr>
                            <a:rPr lang="en-US" sz="2000" i="1">
                              <a:latin typeface="Cambria Math"/>
                            </a:rPr>
                          </m:ctrlPr>
                        </m:fPr>
                        <m:num>
                          <m:r>
                            <a:rPr lang="en-US" sz="2000" i="1">
                              <a:latin typeface="Cambria Math"/>
                            </a:rPr>
                            <m:t>𝜔</m:t>
                          </m:r>
                        </m:num>
                        <m:den>
                          <m:r>
                            <a:rPr lang="en-US" sz="2000" i="1">
                              <a:latin typeface="Cambria Math"/>
                            </a:rPr>
                            <m:t>𝑘</m:t>
                          </m:r>
                        </m:den>
                      </m:f>
                      <m:r>
                        <a:rPr lang="en-US" sz="2000" i="1">
                          <a:latin typeface="Cambria Math"/>
                        </a:rPr>
                        <m:t>=</m:t>
                      </m:r>
                      <m:sSub>
                        <m:sSubPr>
                          <m:ctrlPr>
                            <a:rPr lang="en-US" sz="2000" i="1">
                              <a:latin typeface="Cambria Math"/>
                            </a:rPr>
                          </m:ctrlPr>
                        </m:sSubPr>
                        <m:e>
                          <m:r>
                            <a:rPr lang="en-US" sz="2000" i="1">
                              <a:latin typeface="Cambria Math"/>
                            </a:rPr>
                            <m:t>𝑣</m:t>
                          </m:r>
                        </m:e>
                        <m:sub>
                          <m:r>
                            <a:rPr lang="en-US" sz="2000" i="1">
                              <a:latin typeface="Cambria Math"/>
                            </a:rPr>
                            <m:t>𝑝</m:t>
                          </m:r>
                        </m:sub>
                      </m:sSub>
                      <m:r>
                        <a:rPr lang="en-US" sz="2000" i="1">
                          <a:latin typeface="Cambria Math"/>
                        </a:rPr>
                        <m:t>                                                                         </m:t>
                      </m:r>
                    </m:oMath>
                  </m:oMathPara>
                </a14:m>
                <a:endParaRPr lang="en-US" sz="2000" dirty="0"/>
              </a:p>
              <a:p>
                <a:pPr algn="just"/>
                <a:r>
                  <a:rPr lang="en-US" sz="2000" dirty="0"/>
                  <a:t> </a:t>
                </a:r>
              </a:p>
              <a:p>
                <a:pPr algn="just"/>
                <a:r>
                  <a:rPr lang="en-US" sz="2000" dirty="0"/>
                  <a:t>The </a:t>
                </a:r>
                <a:r>
                  <a:rPr lang="en-US" sz="2000" b="1" dirty="0"/>
                  <a:t>phase/wave velocity</a:t>
                </a:r>
                <a:r>
                  <a:rPr lang="en-US" sz="2000" dirty="0"/>
                  <a:t> of a wave is the rate at which the phase of the wave propagates in space. This is the velocity at which the phase of any one frequency component of the wave travels</a:t>
                </a:r>
                <a:r>
                  <a:rPr lang="en-US" sz="2000"/>
                  <a:t>. </a:t>
                </a:r>
                <a:r>
                  <a:rPr lang="en-US" sz="2000" smtClean="0"/>
                  <a:t>         </a:t>
                </a:r>
                <a:r>
                  <a:rPr lang="en-US" sz="2000" dirty="0"/>
                  <a:t> </a:t>
                </a:r>
                <a14:m>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𝑝</m:t>
                        </m:r>
                      </m:sub>
                    </m:sSub>
                    <m:r>
                      <a:rPr lang="en-US" sz="2000" i="1">
                        <a:latin typeface="Cambria Math"/>
                      </a:rPr>
                      <m:t>=</m:t>
                    </m:r>
                    <m:f>
                      <m:fPr>
                        <m:ctrlPr>
                          <a:rPr lang="en-US" sz="2000" i="1">
                            <a:latin typeface="Cambria Math"/>
                          </a:rPr>
                        </m:ctrlPr>
                      </m:fPr>
                      <m:num>
                        <m:r>
                          <a:rPr lang="en-US" sz="2000" i="1">
                            <a:latin typeface="Cambria Math"/>
                          </a:rPr>
                          <m:t>𝜔</m:t>
                        </m:r>
                      </m:num>
                      <m:den>
                        <m:r>
                          <a:rPr lang="en-US" sz="2000" i="1">
                            <a:latin typeface="Cambria Math"/>
                          </a:rPr>
                          <m:t>𝑘</m:t>
                        </m:r>
                      </m:den>
                    </m:f>
                  </m:oMath>
                </a14:m>
                <a:endParaRPr lang="en-US" sz="2000" dirty="0" smtClean="0"/>
              </a:p>
              <a:p>
                <a:pPr algn="just"/>
                <a:endParaRPr lang="en-US" sz="2000" dirty="0"/>
              </a:p>
              <a:p>
                <a:pPr algn="just"/>
                <a:r>
                  <a:rPr lang="en-US" sz="2000" dirty="0" smtClean="0"/>
                  <a:t>The</a:t>
                </a:r>
                <a:r>
                  <a:rPr lang="en-US" sz="2000" dirty="0"/>
                  <a:t> </a:t>
                </a:r>
                <a:r>
                  <a:rPr lang="en-US" sz="2000" b="1" dirty="0"/>
                  <a:t>group velocity</a:t>
                </a:r>
                <a:r>
                  <a:rPr lang="en-US" sz="2000" dirty="0"/>
                  <a:t> of a wave is the velocity with which the overall shape of the waves' amplitudes-known as the modulation or envelope of the wave-propagates through space.</a:t>
                </a:r>
              </a:p>
              <a:p>
                <a:pPr algn="just"/>
                <a:r>
                  <a:rPr lang="en-US" sz="2000" dirty="0"/>
                  <a:t> </a:t>
                </a:r>
                <a:r>
                  <a:rPr lang="en-US" sz="2000" dirty="0" smtClean="0"/>
                  <a:t>The </a:t>
                </a:r>
                <a:r>
                  <a:rPr lang="en-US" sz="2000" dirty="0"/>
                  <a:t>group velocity v</a:t>
                </a:r>
                <a:r>
                  <a:rPr lang="en-US" sz="2000" baseline="-25000" dirty="0"/>
                  <a:t>g</a:t>
                </a:r>
                <a:r>
                  <a:rPr lang="en-US" sz="2000" dirty="0"/>
                  <a:t> is defined by the equation:</a:t>
                </a:r>
              </a:p>
              <a:p>
                <a:pPr algn="just"/>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𝑣</m:t>
                          </m:r>
                        </m:e>
                        <m:sub>
                          <m:r>
                            <a:rPr lang="en-US" sz="2000" i="1">
                              <a:latin typeface="Cambria Math"/>
                            </a:rPr>
                            <m:t>𝑔</m:t>
                          </m:r>
                        </m:sub>
                      </m:sSub>
                      <m:r>
                        <a:rPr lang="en-US" sz="2000" i="1">
                          <a:latin typeface="Cambria Math"/>
                        </a:rPr>
                        <m:t>=</m:t>
                      </m:r>
                      <m:f>
                        <m:fPr>
                          <m:ctrlPr>
                            <a:rPr lang="en-US" sz="2000" i="1">
                              <a:latin typeface="Cambria Math"/>
                            </a:rPr>
                          </m:ctrlPr>
                        </m:fPr>
                        <m:num>
                          <m:r>
                            <a:rPr lang="en-US" sz="2000" i="1">
                              <a:latin typeface="Cambria Math"/>
                            </a:rPr>
                            <m:t>𝑑</m:t>
                          </m:r>
                          <m:r>
                            <a:rPr lang="en-US" sz="2000" i="1">
                              <a:latin typeface="Cambria Math"/>
                            </a:rPr>
                            <m:t>𝜔</m:t>
                          </m:r>
                        </m:num>
                        <m:den>
                          <m:r>
                            <a:rPr lang="en-US" sz="2000" i="1">
                              <a:latin typeface="Cambria Math"/>
                            </a:rPr>
                            <m:t>𝑑𝑘</m:t>
                          </m:r>
                        </m:den>
                      </m:f>
                    </m:oMath>
                  </m:oMathPara>
                </a14:m>
                <a:endParaRPr lang="en-US" sz="2000" dirty="0" smtClean="0"/>
              </a:p>
              <a:p>
                <a:pPr algn="just"/>
                <a:r>
                  <a:rPr lang="en-US" sz="2000" dirty="0" smtClean="0"/>
                  <a:t>where</a:t>
                </a:r>
                <a:r>
                  <a:rPr lang="en-US" sz="2000" dirty="0"/>
                  <a:t> ω is the wave's angular frequency (usually expressed in radians per second), and k is the angular wave number (usually expressed in radians per meter).</a:t>
                </a:r>
              </a:p>
            </p:txBody>
          </p:sp>
        </mc:Choice>
        <mc:Fallback>
          <p:sp>
            <p:nvSpPr>
              <p:cNvPr id="4" name="Rectangle 3"/>
              <p:cNvSpPr>
                <a:spLocks noRot="1" noChangeAspect="1" noMove="1" noResize="1" noEditPoints="1" noAdjustHandles="1" noChangeArrowheads="1" noChangeShapeType="1" noTextEdit="1"/>
              </p:cNvSpPr>
              <p:nvPr/>
            </p:nvSpPr>
            <p:spPr>
              <a:xfrm>
                <a:off x="-29497" y="80785"/>
                <a:ext cx="9144000" cy="5642763"/>
              </a:xfrm>
              <a:prstGeom prst="rect">
                <a:avLst/>
              </a:prstGeom>
              <a:blipFill rotWithShape="1">
                <a:blip r:embed="rId2"/>
                <a:stretch>
                  <a:fillRect l="-667" t="-540" r="-1333" b="-972"/>
                </a:stretch>
              </a:blipFill>
            </p:spPr>
            <p:txBody>
              <a:bodyPr/>
              <a:lstStyle/>
              <a:p>
                <a:r>
                  <a:rPr lang="en-US">
                    <a:noFill/>
                  </a:rPr>
                  <a:t> </a:t>
                </a:r>
              </a:p>
            </p:txBody>
          </p:sp>
        </mc:Fallback>
      </mc:AlternateContent>
    </p:spTree>
    <p:extLst>
      <p:ext uri="{BB962C8B-B14F-4D97-AF65-F5344CB8AC3E}">
        <p14:creationId xmlns:p14="http://schemas.microsoft.com/office/powerpoint/2010/main" val="32958809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arn(inVertical)">
                                      <p:cBhvr>
                                        <p:cTn id="7" dur="500"/>
                                        <p:tgtEl>
                                          <p:spTgt spid="4">
                                            <p:txEl>
                                              <p:pRg st="0" end="0"/>
                                            </p:txEl>
                                          </p:spTgt>
                                        </p:tgtEl>
                                      </p:cBhvr>
                                    </p:animEffect>
                                  </p:childTnLst>
                                </p:cTn>
                              </p:par>
                              <p:par>
                                <p:cTn id="8" presetID="16" presetClass="entr" presetSubtype="21"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arn(inVertical)">
                                      <p:cBhvr>
                                        <p:cTn id="10" dur="500"/>
                                        <p:tgtEl>
                                          <p:spTgt spid="4">
                                            <p:txEl>
                                              <p:pRg st="1" end="1"/>
                                            </p:txEl>
                                          </p:spTgt>
                                        </p:tgtEl>
                                      </p:cBhvr>
                                    </p:animEffect>
                                  </p:childTnLst>
                                </p:cTn>
                              </p:par>
                              <p:par>
                                <p:cTn id="11" presetID="16" presetClass="entr" presetSubtype="21"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arn(inVertical)">
                                      <p:cBhvr>
                                        <p:cTn id="13" dur="500"/>
                                        <p:tgtEl>
                                          <p:spTgt spid="4">
                                            <p:txEl>
                                              <p:pRg st="2" end="2"/>
                                            </p:txEl>
                                          </p:spTgt>
                                        </p:tgtEl>
                                      </p:cBhvr>
                                    </p:animEffect>
                                  </p:childTnLst>
                                </p:cTn>
                              </p:par>
                              <p:par>
                                <p:cTn id="14" presetID="16" presetClass="entr" presetSubtype="21"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arn(inVertical)">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6" presetClass="entr" presetSubtype="21" fill="hold"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barn(inVertical)">
                                      <p:cBhvr>
                                        <p:cTn id="21" dur="500"/>
                                        <p:tgtEl>
                                          <p:spTgt spid="4">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6" presetClass="entr" presetSubtype="21" fill="hold" nodeType="click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animEffect transition="in" filter="barn(inVertical)">
                                      <p:cBhvr>
                                        <p:cTn id="26" dur="500"/>
                                        <p:tgtEl>
                                          <p:spTgt spid="4">
                                            <p:txEl>
                                              <p:pRg st="6" end="6"/>
                                            </p:txEl>
                                          </p:spTgt>
                                        </p:tgtEl>
                                      </p:cBhvr>
                                    </p:animEffect>
                                  </p:childTnLst>
                                </p:cTn>
                              </p:par>
                              <p:par>
                                <p:cTn id="27" presetID="16" presetClass="entr" presetSubtype="21" fill="hold" nodeType="withEffect">
                                  <p:stCondLst>
                                    <p:cond delay="0"/>
                                  </p:stCondLst>
                                  <p:childTnLst>
                                    <p:set>
                                      <p:cBhvr>
                                        <p:cTn id="28" dur="1" fill="hold">
                                          <p:stCondLst>
                                            <p:cond delay="0"/>
                                          </p:stCondLst>
                                        </p:cTn>
                                        <p:tgtEl>
                                          <p:spTgt spid="4">
                                            <p:txEl>
                                              <p:pRg st="7" end="7"/>
                                            </p:txEl>
                                          </p:spTgt>
                                        </p:tgtEl>
                                        <p:attrNameLst>
                                          <p:attrName>style.visibility</p:attrName>
                                        </p:attrNameLst>
                                      </p:cBhvr>
                                      <p:to>
                                        <p:strVal val="visible"/>
                                      </p:to>
                                    </p:set>
                                    <p:animEffect transition="in" filter="barn(inVertical)">
                                      <p:cBhvr>
                                        <p:cTn id="29" dur="500"/>
                                        <p:tgtEl>
                                          <p:spTgt spid="4">
                                            <p:txEl>
                                              <p:pRg st="7" end="7"/>
                                            </p:txEl>
                                          </p:spTgt>
                                        </p:tgtEl>
                                      </p:cBhvr>
                                    </p:animEffect>
                                  </p:childTnLst>
                                </p:cTn>
                              </p:par>
                              <p:par>
                                <p:cTn id="30" presetID="16" presetClass="entr" presetSubtype="21" fill="hold" nodeType="with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barn(inVertical)">
                                      <p:cBhvr>
                                        <p:cTn id="32" dur="500"/>
                                        <p:tgtEl>
                                          <p:spTgt spid="4">
                                            <p:txEl>
                                              <p:pRg st="8" end="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6" presetClass="entr" presetSubtype="21" fill="hold" nodeType="clickEffect">
                                  <p:stCondLst>
                                    <p:cond delay="0"/>
                                  </p:stCondLst>
                                  <p:childTnLst>
                                    <p:set>
                                      <p:cBhvr>
                                        <p:cTn id="36" dur="1" fill="hold">
                                          <p:stCondLst>
                                            <p:cond delay="0"/>
                                          </p:stCondLst>
                                        </p:cTn>
                                        <p:tgtEl>
                                          <p:spTgt spid="4">
                                            <p:txEl>
                                              <p:pRg st="9" end="9"/>
                                            </p:txEl>
                                          </p:spTgt>
                                        </p:tgtEl>
                                        <p:attrNameLst>
                                          <p:attrName>style.visibility</p:attrName>
                                        </p:attrNameLst>
                                      </p:cBhvr>
                                      <p:to>
                                        <p:strVal val="visible"/>
                                      </p:to>
                                    </p:set>
                                    <p:animEffect transition="in" filter="barn(inVertical)">
                                      <p:cBhvr>
                                        <p:cTn id="37"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14400" y="3124200"/>
            <a:ext cx="7627986" cy="523220"/>
          </a:xfrm>
          <a:prstGeom prst="rect">
            <a:avLst/>
          </a:prstGeom>
        </p:spPr>
        <p:txBody>
          <a:bodyPr wrap="none">
            <a:spAutoFit/>
          </a:bodyPr>
          <a:lstStyle/>
          <a:p>
            <a:r>
              <a:rPr lang="en-US" sz="2800" b="1" u="sng" dirty="0" smtClean="0">
                <a:effectLst>
                  <a:outerShdw blurRad="38100" dist="38100" dir="2700000" algn="tl">
                    <a:srgbClr val="000000">
                      <a:alpha val="43137"/>
                    </a:srgbClr>
                  </a:outerShdw>
                </a:effectLst>
                <a:latin typeface="+mj-lt"/>
              </a:rPr>
              <a:t>RELATION BETWEEN WAVE AND GROUP VELOCITY</a:t>
            </a:r>
            <a:endParaRPr lang="en-US" sz="2800" b="1" u="sng" dirty="0">
              <a:effectLst>
                <a:outerShdw blurRad="38100" dist="38100" dir="2700000" algn="tl">
                  <a:srgbClr val="000000">
                    <a:alpha val="43137"/>
                  </a:srgbClr>
                </a:outerShdw>
              </a:effectLst>
              <a:latin typeface="+mj-lt"/>
            </a:endParaRPr>
          </a:p>
        </p:txBody>
      </p:sp>
    </p:spTree>
    <p:extLst>
      <p:ext uri="{BB962C8B-B14F-4D97-AF65-F5344CB8AC3E}">
        <p14:creationId xmlns:p14="http://schemas.microsoft.com/office/powerpoint/2010/main" val="1344279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Rectangle 3"/>
              <p:cNvSpPr/>
              <p:nvPr/>
            </p:nvSpPr>
            <p:spPr>
              <a:xfrm>
                <a:off x="24581" y="66368"/>
                <a:ext cx="9144000" cy="6643101"/>
              </a:xfrm>
              <a:prstGeom prst="rect">
                <a:avLst/>
              </a:prstGeom>
            </p:spPr>
            <p:txBody>
              <a:bodyPr wrap="square">
                <a:spAutoFit/>
              </a:bodyPr>
              <a:lstStyle/>
              <a:p>
                <a:pPr algn="just"/>
                <a:r>
                  <a:rPr lang="en-US" sz="2000" dirty="0"/>
                  <a:t>Let us consider that the wave group arises from the combination of two waves that have the same amplitude </a:t>
                </a:r>
                <a:r>
                  <a:rPr lang="en-US" sz="2000" i="1" dirty="0"/>
                  <a:t>A</a:t>
                </a:r>
                <a:r>
                  <a:rPr lang="en-US" sz="2000" dirty="0"/>
                  <a:t> but differ an amount </a:t>
                </a:r>
                <a:r>
                  <a:rPr lang="en-US" sz="2000" i="1" dirty="0" err="1"/>
                  <a:t>dw</a:t>
                </a:r>
                <a:r>
                  <a:rPr lang="en-US" sz="2000" dirty="0"/>
                  <a:t> in angular frequency and an amount </a:t>
                </a:r>
                <a:r>
                  <a:rPr lang="en-US" sz="2000" i="1" dirty="0" err="1"/>
                  <a:t>dk</a:t>
                </a:r>
                <a:r>
                  <a:rPr lang="en-US" sz="2000" dirty="0"/>
                  <a:t> in wave number. If </a:t>
                </a:r>
                <a:r>
                  <a:rPr lang="en-US" sz="2000" i="1" dirty="0"/>
                  <a:t>y</a:t>
                </a:r>
                <a:r>
                  <a:rPr lang="en-US" sz="2000" i="1" baseline="-25000" dirty="0"/>
                  <a:t>1</a:t>
                </a:r>
                <a:r>
                  <a:rPr lang="en-US" sz="2000" dirty="0"/>
                  <a:t> and </a:t>
                </a:r>
                <a:r>
                  <a:rPr lang="en-US" sz="2000" i="1" dirty="0"/>
                  <a:t>y</a:t>
                </a:r>
                <a:r>
                  <a:rPr lang="en-US" sz="2000" i="1" baseline="-25000" dirty="0"/>
                  <a:t>2</a:t>
                </a:r>
                <a:r>
                  <a:rPr lang="en-US" sz="2000" i="1" dirty="0"/>
                  <a:t> </a:t>
                </a:r>
                <a:r>
                  <a:rPr lang="en-US" sz="2000" dirty="0"/>
                  <a:t>are the displacement of the two waves respectively, then </a:t>
                </a:r>
              </a:p>
              <a:p>
                <a:pPr algn="just"/>
                <a:r>
                  <a:rPr lang="en-US" sz="2000" dirty="0"/>
                  <a:t> </a:t>
                </a:r>
              </a:p>
              <a:p>
                <a:pPr algn="just"/>
                <a14:m>
                  <m:oMathPara xmlns:m="http://schemas.openxmlformats.org/officeDocument/2006/math">
                    <m:oMathParaPr>
                      <m:jc m:val="centerGroup"/>
                    </m:oMathParaPr>
                    <m:oMath xmlns:m="http://schemas.openxmlformats.org/officeDocument/2006/math">
                      <m:r>
                        <a:rPr lang="en-US" sz="2000" i="1">
                          <a:latin typeface="Cambria Math"/>
                        </a:rPr>
                        <m:t> </m:t>
                      </m:r>
                      <m:sSub>
                        <m:sSubPr>
                          <m:ctrlPr>
                            <a:rPr lang="en-US" sz="2000" i="1">
                              <a:latin typeface="Cambria Math"/>
                            </a:rPr>
                          </m:ctrlPr>
                        </m:sSubPr>
                        <m:e>
                          <m:r>
                            <a:rPr lang="en-US" sz="2000" i="1">
                              <a:latin typeface="Cambria Math"/>
                            </a:rPr>
                            <m:t>𝑦</m:t>
                          </m:r>
                        </m:e>
                        <m:sub>
                          <m:r>
                            <a:rPr lang="en-US" sz="2000" i="1">
                              <a:latin typeface="Cambria Math"/>
                            </a:rPr>
                            <m:t>1</m:t>
                          </m:r>
                        </m:sub>
                      </m:sSub>
                      <m:r>
                        <a:rPr lang="en-US" sz="2000" i="1">
                          <a:latin typeface="Cambria Math"/>
                        </a:rPr>
                        <m:t>=</m:t>
                      </m:r>
                      <m:r>
                        <a:rPr lang="en-US" sz="2000" i="1">
                          <a:latin typeface="Cambria Math"/>
                        </a:rPr>
                        <m:t>𝐴</m:t>
                      </m:r>
                      <m:func>
                        <m:funcPr>
                          <m:ctrlPr>
                            <a:rPr lang="en-US" sz="2000" i="1">
                              <a:latin typeface="Cambria Math"/>
                            </a:rPr>
                          </m:ctrlPr>
                        </m:funcPr>
                        <m:fName>
                          <m:r>
                            <m:rPr>
                              <m:sty m:val="p"/>
                            </m:rPr>
                            <a:rPr lang="en-US" sz="2000">
                              <a:latin typeface="Cambria Math"/>
                            </a:rPr>
                            <m:t>cos</m:t>
                          </m:r>
                        </m:fName>
                        <m:e>
                          <m:d>
                            <m:dPr>
                              <m:ctrlPr>
                                <a:rPr lang="en-US" sz="2000" i="1">
                                  <a:latin typeface="Cambria Math"/>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e>
                          </m:d>
                        </m:e>
                      </m:func>
                      <m:r>
                        <a:rPr lang="en-US" sz="2000" i="1">
                          <a:latin typeface="Cambria Math"/>
                        </a:rPr>
                        <m:t>                                                               (1) </m:t>
                      </m:r>
                    </m:oMath>
                  </m:oMathPara>
                </a14:m>
                <a:endParaRPr lang="en-US" sz="2000" dirty="0"/>
              </a:p>
              <a:p>
                <a:pPr algn="just"/>
                <a:r>
                  <a:rPr lang="en-US" sz="2000" dirty="0"/>
                  <a:t> </a:t>
                </a:r>
              </a:p>
              <a:p>
                <a:pPr algn="just"/>
                <a14:m>
                  <m:oMathPara xmlns:m="http://schemas.openxmlformats.org/officeDocument/2006/math">
                    <m:oMathParaPr>
                      <m:jc m:val="centerGroup"/>
                    </m:oMathParaPr>
                    <m:oMath xmlns:m="http://schemas.openxmlformats.org/officeDocument/2006/math">
                      <m:sSub>
                        <m:sSubPr>
                          <m:ctrlPr>
                            <a:rPr lang="en-US" sz="2000" i="1">
                              <a:latin typeface="Cambria Math"/>
                            </a:rPr>
                          </m:ctrlPr>
                        </m:sSubPr>
                        <m:e>
                          <m:r>
                            <a:rPr lang="en-US" sz="2000" i="1">
                              <a:latin typeface="Cambria Math"/>
                            </a:rPr>
                            <m:t>𝑦</m:t>
                          </m:r>
                        </m:e>
                        <m:sub>
                          <m:r>
                            <a:rPr lang="en-US" sz="2000" i="1">
                              <a:latin typeface="Cambria Math"/>
                            </a:rPr>
                            <m:t>2</m:t>
                          </m:r>
                        </m:sub>
                      </m:sSub>
                      <m:r>
                        <a:rPr lang="en-US" sz="2000" i="1">
                          <a:latin typeface="Cambria Math"/>
                        </a:rPr>
                        <m:t>=</m:t>
                      </m:r>
                      <m:r>
                        <a:rPr lang="en-US" sz="2000" i="1">
                          <a:latin typeface="Cambria Math"/>
                        </a:rPr>
                        <m:t>𝐴</m:t>
                      </m:r>
                      <m:func>
                        <m:funcPr>
                          <m:ctrlPr>
                            <a:rPr lang="en-US" sz="2000" i="1">
                              <a:latin typeface="Cambria Math"/>
                            </a:rPr>
                          </m:ctrlPr>
                        </m:funcPr>
                        <m:fName>
                          <m:r>
                            <m:rPr>
                              <m:sty m:val="p"/>
                            </m:rPr>
                            <a:rPr lang="en-US" sz="2000">
                              <a:latin typeface="Cambria Math"/>
                            </a:rPr>
                            <m:t>cos</m:t>
                          </m:r>
                        </m:fName>
                        <m:e>
                          <m:d>
                            <m:dPr>
                              <m:begChr m:val="{"/>
                              <m:endChr m:val="}"/>
                              <m:ctrlPr>
                                <a:rPr lang="en-US" sz="2000" i="1">
                                  <a:latin typeface="Cambria Math"/>
                                </a:rPr>
                              </m:ctrlPr>
                            </m:dPr>
                            <m:e>
                              <m:d>
                                <m:dPr>
                                  <m:ctrlPr>
                                    <a:rPr lang="en-US" sz="2000" i="1">
                                      <a:latin typeface="Cambria Math"/>
                                    </a:rPr>
                                  </m:ctrlPr>
                                </m:dPr>
                                <m:e>
                                  <m:r>
                                    <a:rPr lang="en-US" sz="2000" i="1">
                                      <a:latin typeface="Cambria Math"/>
                                    </a:rPr>
                                    <m:t>𝜔</m:t>
                                  </m:r>
                                  <m:r>
                                    <a:rPr lang="en-US" sz="2000" i="1">
                                      <a:latin typeface="Cambria Math"/>
                                    </a:rPr>
                                    <m:t>+</m:t>
                                  </m:r>
                                  <m:r>
                                    <a:rPr lang="en-US" sz="2000" i="1">
                                      <a:latin typeface="Cambria Math"/>
                                    </a:rPr>
                                    <m:t>𝑑</m:t>
                                  </m:r>
                                  <m:r>
                                    <a:rPr lang="en-US" sz="2000" i="1">
                                      <a:latin typeface="Cambria Math"/>
                                    </a:rPr>
                                    <m:t>𝜔</m:t>
                                  </m:r>
                                </m:e>
                              </m:d>
                              <m:r>
                                <a:rPr lang="en-US" sz="2000" i="1">
                                  <a:latin typeface="Cambria Math"/>
                                </a:rPr>
                                <m:t>𝑡</m:t>
                              </m:r>
                              <m:r>
                                <a:rPr lang="en-US" sz="2000" i="1">
                                  <a:latin typeface="Cambria Math"/>
                                </a:rPr>
                                <m:t>−</m:t>
                              </m:r>
                              <m:d>
                                <m:dPr>
                                  <m:ctrlPr>
                                    <a:rPr lang="en-US" sz="2000" i="1">
                                      <a:latin typeface="Cambria Math"/>
                                    </a:rPr>
                                  </m:ctrlPr>
                                </m:dPr>
                                <m:e>
                                  <m:r>
                                    <a:rPr lang="en-US" sz="2000" i="1">
                                      <a:latin typeface="Cambria Math"/>
                                    </a:rPr>
                                    <m:t>𝑘</m:t>
                                  </m:r>
                                  <m:r>
                                    <a:rPr lang="en-US" sz="2000" i="1">
                                      <a:latin typeface="Cambria Math"/>
                                    </a:rPr>
                                    <m:t>+</m:t>
                                  </m:r>
                                  <m:r>
                                    <a:rPr lang="en-US" sz="2000" i="1">
                                      <a:latin typeface="Cambria Math"/>
                                    </a:rPr>
                                    <m:t>𝑑𝑘</m:t>
                                  </m:r>
                                </m:e>
                              </m:d>
                              <m:r>
                                <a:rPr lang="en-US" sz="2000" i="1">
                                  <a:latin typeface="Cambria Math"/>
                                </a:rPr>
                                <m:t>𝑥</m:t>
                              </m:r>
                            </m:e>
                          </m:d>
                        </m:e>
                      </m:func>
                      <m:r>
                        <a:rPr lang="en-US" sz="2000" i="1">
                          <a:latin typeface="Cambria Math"/>
                        </a:rPr>
                        <m:t>                                 (2)</m:t>
                      </m:r>
                    </m:oMath>
                  </m:oMathPara>
                </a14:m>
                <a:endParaRPr lang="en-US" sz="2000" dirty="0"/>
              </a:p>
              <a:p>
                <a:pPr algn="just"/>
                <a:r>
                  <a:rPr lang="en-US" sz="2000" dirty="0"/>
                  <a:t> </a:t>
                </a:r>
              </a:p>
              <a:p>
                <a:pPr algn="just"/>
                <a:r>
                  <a:rPr lang="en-US" sz="2000" dirty="0"/>
                  <a:t> </a:t>
                </a:r>
                <a:r>
                  <a:rPr lang="en-US" sz="2000" dirty="0" smtClean="0"/>
                  <a:t>The </a:t>
                </a:r>
                <a:r>
                  <a:rPr lang="en-US" sz="2000" dirty="0"/>
                  <a:t>resultant displacement at any position </a:t>
                </a:r>
                <a:r>
                  <a:rPr lang="en-US" sz="2000" i="1" dirty="0"/>
                  <a:t>x</a:t>
                </a:r>
                <a:r>
                  <a:rPr lang="en-US" sz="2000" dirty="0"/>
                  <a:t> at any time </a:t>
                </a:r>
                <a:r>
                  <a:rPr lang="en-US" sz="2000" i="1" dirty="0"/>
                  <a:t>t</a:t>
                </a:r>
                <a:r>
                  <a:rPr lang="en-US" sz="2000" dirty="0"/>
                  <a:t> is given by</a:t>
                </a:r>
              </a:p>
              <a:p>
                <a:pPr algn="just"/>
                <a:r>
                  <a:rPr lang="en-US" sz="2000" dirty="0"/>
                  <a:t> </a:t>
                </a:r>
              </a:p>
              <a:p>
                <a:pPr algn="just"/>
                <a14:m>
                  <m:oMathPara xmlns:m="http://schemas.openxmlformats.org/officeDocument/2006/math">
                    <m:oMathParaPr>
                      <m:jc m:val="centerGroup"/>
                    </m:oMathParaPr>
                    <m:oMath xmlns:m="http://schemas.openxmlformats.org/officeDocument/2006/math">
                      <m:r>
                        <a:rPr lang="en-US" sz="2000" i="1">
                          <a:latin typeface="Cambria Math"/>
                        </a:rPr>
                        <m:t> </m:t>
                      </m:r>
                      <m:r>
                        <a:rPr lang="en-US" sz="2000" i="1">
                          <a:latin typeface="Cambria Math"/>
                        </a:rPr>
                        <m:t>𝑦</m:t>
                      </m:r>
                      <m:r>
                        <a:rPr lang="en-US" sz="2000" i="1">
                          <a:latin typeface="Cambria Math"/>
                        </a:rPr>
                        <m:t>=</m:t>
                      </m:r>
                      <m:sSub>
                        <m:sSubPr>
                          <m:ctrlPr>
                            <a:rPr lang="en-US" sz="2000" i="1">
                              <a:latin typeface="Cambria Math"/>
                            </a:rPr>
                          </m:ctrlPr>
                        </m:sSubPr>
                        <m:e>
                          <m:r>
                            <a:rPr lang="en-US" sz="2000" i="1">
                              <a:latin typeface="Cambria Math"/>
                            </a:rPr>
                            <m:t>𝑦</m:t>
                          </m:r>
                        </m:e>
                        <m:sub>
                          <m:r>
                            <a:rPr lang="en-US" sz="2000" i="1">
                              <a:latin typeface="Cambria Math"/>
                            </a:rPr>
                            <m:t>1</m:t>
                          </m:r>
                        </m:sub>
                      </m:sSub>
                      <m:r>
                        <a:rPr lang="en-US" sz="2000" i="1">
                          <a:latin typeface="Cambria Math"/>
                        </a:rPr>
                        <m:t>+</m:t>
                      </m:r>
                      <m:sSub>
                        <m:sSubPr>
                          <m:ctrlPr>
                            <a:rPr lang="en-US" sz="2000" i="1">
                              <a:latin typeface="Cambria Math"/>
                            </a:rPr>
                          </m:ctrlPr>
                        </m:sSubPr>
                        <m:e>
                          <m:r>
                            <a:rPr lang="en-US" sz="2000" i="1">
                              <a:latin typeface="Cambria Math"/>
                            </a:rPr>
                            <m:t>𝑦</m:t>
                          </m:r>
                        </m:e>
                        <m:sub>
                          <m:r>
                            <a:rPr lang="en-US" sz="2000" i="1">
                              <a:latin typeface="Cambria Math"/>
                            </a:rPr>
                            <m:t>2</m:t>
                          </m:r>
                        </m:sub>
                      </m:sSub>
                    </m:oMath>
                  </m:oMathPara>
                </a14:m>
                <a:endParaRPr lang="en-US" sz="2000" dirty="0"/>
              </a:p>
              <a:p>
                <a:pPr algn="just"/>
                <a:r>
                  <a:rPr lang="en-US" sz="2000" dirty="0"/>
                  <a:t> </a:t>
                </a:r>
              </a:p>
              <a:p>
                <a:pPr algn="just"/>
                <a:r>
                  <a:rPr lang="en-US" sz="2000" dirty="0"/>
                  <a:t> </a:t>
                </a:r>
                <a:r>
                  <a:rPr lang="en-US" sz="2000" dirty="0" smtClean="0"/>
                  <a:t>		</a:t>
                </a:r>
                <a14:m>
                  <m:oMath xmlns:m="http://schemas.openxmlformats.org/officeDocument/2006/math">
                    <m:r>
                      <a:rPr lang="en-US" sz="2000" i="1">
                        <a:latin typeface="Cambria Math"/>
                      </a:rPr>
                      <m:t>𝑦</m:t>
                    </m:r>
                    <m:r>
                      <a:rPr lang="en-US" sz="2000" i="1">
                        <a:latin typeface="Cambria Math"/>
                      </a:rPr>
                      <m:t>=</m:t>
                    </m:r>
                    <m:r>
                      <a:rPr lang="en-US" sz="2000" i="1">
                        <a:latin typeface="Cambria Math"/>
                      </a:rPr>
                      <m:t>𝐴</m:t>
                    </m:r>
                    <m:func>
                      <m:funcPr>
                        <m:ctrlPr>
                          <a:rPr lang="en-US" sz="2000" i="1">
                            <a:latin typeface="Cambria Math"/>
                          </a:rPr>
                        </m:ctrlPr>
                      </m:funcPr>
                      <m:fName>
                        <m:r>
                          <m:rPr>
                            <m:sty m:val="p"/>
                          </m:rPr>
                          <a:rPr lang="en-US" sz="2000">
                            <a:latin typeface="Cambria Math"/>
                          </a:rPr>
                          <m:t>cos</m:t>
                        </m:r>
                      </m:fName>
                      <m:e>
                        <m:d>
                          <m:dPr>
                            <m:ctrlPr>
                              <a:rPr lang="en-US" sz="2000" i="1">
                                <a:latin typeface="Cambria Math"/>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e>
                        </m:d>
                      </m:e>
                    </m:func>
                    <m:r>
                      <a:rPr lang="en-US" sz="2000" i="1">
                        <a:latin typeface="Cambria Math"/>
                      </a:rPr>
                      <m:t>+</m:t>
                    </m:r>
                    <m:r>
                      <a:rPr lang="en-US" sz="2000" i="1">
                        <a:latin typeface="Cambria Math"/>
                      </a:rPr>
                      <m:t>𝐴</m:t>
                    </m:r>
                    <m:func>
                      <m:funcPr>
                        <m:ctrlPr>
                          <a:rPr lang="en-US" sz="2000" i="1">
                            <a:latin typeface="Cambria Math"/>
                          </a:rPr>
                        </m:ctrlPr>
                      </m:funcPr>
                      <m:fName>
                        <m:r>
                          <m:rPr>
                            <m:sty m:val="p"/>
                          </m:rPr>
                          <a:rPr lang="en-US" sz="2000">
                            <a:latin typeface="Cambria Math"/>
                          </a:rPr>
                          <m:t>cos</m:t>
                        </m:r>
                      </m:fName>
                      <m:e>
                        <m:d>
                          <m:dPr>
                            <m:begChr m:val="{"/>
                            <m:endChr m:val="}"/>
                            <m:ctrlPr>
                              <a:rPr lang="en-US" sz="2000" i="1">
                                <a:latin typeface="Cambria Math"/>
                              </a:rPr>
                            </m:ctrlPr>
                          </m:dPr>
                          <m:e>
                            <m:d>
                              <m:dPr>
                                <m:ctrlPr>
                                  <a:rPr lang="en-US" sz="2000" i="1">
                                    <a:latin typeface="Cambria Math"/>
                                  </a:rPr>
                                </m:ctrlPr>
                              </m:dPr>
                              <m:e>
                                <m:r>
                                  <a:rPr lang="en-US" sz="2000" i="1">
                                    <a:latin typeface="Cambria Math"/>
                                  </a:rPr>
                                  <m:t>𝜔</m:t>
                                </m:r>
                                <m:r>
                                  <a:rPr lang="en-US" sz="2000" i="1">
                                    <a:latin typeface="Cambria Math"/>
                                  </a:rPr>
                                  <m:t>+</m:t>
                                </m:r>
                                <m:r>
                                  <a:rPr lang="en-US" sz="2000" i="1">
                                    <a:latin typeface="Cambria Math"/>
                                  </a:rPr>
                                  <m:t>𝑑</m:t>
                                </m:r>
                                <m:r>
                                  <a:rPr lang="en-US" sz="2000" i="1">
                                    <a:latin typeface="Cambria Math"/>
                                  </a:rPr>
                                  <m:t>𝜔</m:t>
                                </m:r>
                              </m:e>
                            </m:d>
                            <m:r>
                              <a:rPr lang="en-US" sz="2000" i="1">
                                <a:latin typeface="Cambria Math"/>
                              </a:rPr>
                              <m:t>𝑡</m:t>
                            </m:r>
                            <m:r>
                              <a:rPr lang="en-US" sz="2000" i="1">
                                <a:latin typeface="Cambria Math"/>
                              </a:rPr>
                              <m:t>−</m:t>
                            </m:r>
                            <m:d>
                              <m:dPr>
                                <m:ctrlPr>
                                  <a:rPr lang="en-US" sz="2000" i="1">
                                    <a:latin typeface="Cambria Math"/>
                                  </a:rPr>
                                </m:ctrlPr>
                              </m:dPr>
                              <m:e>
                                <m:r>
                                  <a:rPr lang="en-US" sz="2000" i="1">
                                    <a:latin typeface="Cambria Math"/>
                                  </a:rPr>
                                  <m:t>𝑘</m:t>
                                </m:r>
                                <m:r>
                                  <a:rPr lang="en-US" sz="2000" i="1">
                                    <a:latin typeface="Cambria Math"/>
                                  </a:rPr>
                                  <m:t>+</m:t>
                                </m:r>
                                <m:r>
                                  <a:rPr lang="en-US" sz="2000" i="1">
                                    <a:latin typeface="Cambria Math"/>
                                  </a:rPr>
                                  <m:t>𝑑𝑘</m:t>
                                </m:r>
                              </m:e>
                            </m:d>
                            <m:r>
                              <a:rPr lang="en-US" sz="2000" i="1">
                                <a:latin typeface="Cambria Math"/>
                              </a:rPr>
                              <m:t>𝑥</m:t>
                            </m:r>
                          </m:e>
                        </m:d>
                      </m:e>
                    </m:func>
                    <m:r>
                      <a:rPr lang="en-US" sz="2000" i="1">
                        <a:latin typeface="Cambria Math"/>
                      </a:rPr>
                      <m:t>  </m:t>
                    </m:r>
                  </m:oMath>
                </a14:m>
                <a:endParaRPr lang="en-US" sz="2000" dirty="0"/>
              </a:p>
              <a:p>
                <a:pPr algn="just"/>
                <a:r>
                  <a:rPr lang="en-US" sz="2000" dirty="0"/>
                  <a:t> </a:t>
                </a:r>
              </a:p>
              <a:p>
                <a:pPr algn="just"/>
                <a:r>
                  <a:rPr lang="en-US" sz="2000" dirty="0" smtClean="0"/>
                  <a:t>		</a:t>
                </a:r>
                <a:r>
                  <a:rPr lang="en-US" sz="2000" dirty="0"/>
                  <a:t> </a:t>
                </a:r>
                <a14:m>
                  <m:oMath xmlns:m="http://schemas.openxmlformats.org/officeDocument/2006/math">
                    <m:r>
                      <a:rPr lang="en-US" sz="2000" i="1">
                        <a:latin typeface="Cambria Math"/>
                      </a:rPr>
                      <m:t>𝑦</m:t>
                    </m:r>
                    <m:r>
                      <a:rPr lang="en-US" sz="2000" i="1">
                        <a:latin typeface="Cambria Math"/>
                      </a:rPr>
                      <m:t>=</m:t>
                    </m:r>
                    <m:r>
                      <a:rPr lang="en-US" sz="2000" i="1">
                        <a:latin typeface="Cambria Math"/>
                      </a:rPr>
                      <m:t>𝐴</m:t>
                    </m:r>
                    <m:d>
                      <m:dPr>
                        <m:begChr m:val="["/>
                        <m:endChr m:val="]"/>
                        <m:ctrlPr>
                          <a:rPr lang="en-US" sz="2000" i="1">
                            <a:latin typeface="Cambria Math"/>
                          </a:rPr>
                        </m:ctrlPr>
                      </m:dPr>
                      <m:e>
                        <m:func>
                          <m:funcPr>
                            <m:ctrlPr>
                              <a:rPr lang="en-US" sz="2000" i="1">
                                <a:latin typeface="Cambria Math"/>
                              </a:rPr>
                            </m:ctrlPr>
                          </m:funcPr>
                          <m:fName>
                            <m:r>
                              <m:rPr>
                                <m:sty m:val="p"/>
                              </m:rPr>
                              <a:rPr lang="en-US" sz="2000">
                                <a:latin typeface="Cambria Math"/>
                              </a:rPr>
                              <m:t>cos</m:t>
                            </m:r>
                          </m:fName>
                          <m:e>
                            <m:d>
                              <m:dPr>
                                <m:ctrlPr>
                                  <a:rPr lang="en-US" sz="2000" i="1">
                                    <a:latin typeface="Cambria Math"/>
                                  </a:rPr>
                                </m:ctrlPr>
                              </m:dPr>
                              <m:e>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e>
                            </m:d>
                          </m:e>
                        </m:func>
                        <m:r>
                          <a:rPr lang="en-US" sz="2000" i="1">
                            <a:latin typeface="Cambria Math"/>
                          </a:rPr>
                          <m:t>+</m:t>
                        </m:r>
                        <m:func>
                          <m:funcPr>
                            <m:ctrlPr>
                              <a:rPr lang="en-US" sz="2000" i="1">
                                <a:latin typeface="Cambria Math"/>
                              </a:rPr>
                            </m:ctrlPr>
                          </m:funcPr>
                          <m:fName>
                            <m:r>
                              <m:rPr>
                                <m:sty m:val="p"/>
                              </m:rPr>
                              <a:rPr lang="en-US" sz="2000">
                                <a:latin typeface="Cambria Math"/>
                              </a:rPr>
                              <m:t>cos</m:t>
                            </m:r>
                          </m:fName>
                          <m:e>
                            <m:d>
                              <m:dPr>
                                <m:begChr m:val="{"/>
                                <m:endChr m:val="}"/>
                                <m:ctrlPr>
                                  <a:rPr lang="en-US" sz="2000" i="1">
                                    <a:latin typeface="Cambria Math"/>
                                  </a:rPr>
                                </m:ctrlPr>
                              </m:dPr>
                              <m:e>
                                <m:d>
                                  <m:dPr>
                                    <m:ctrlPr>
                                      <a:rPr lang="en-US" sz="2000" i="1">
                                        <a:latin typeface="Cambria Math"/>
                                      </a:rPr>
                                    </m:ctrlPr>
                                  </m:dPr>
                                  <m:e>
                                    <m:r>
                                      <a:rPr lang="en-US" sz="2000" i="1">
                                        <a:latin typeface="Cambria Math"/>
                                      </a:rPr>
                                      <m:t>𝜔</m:t>
                                    </m:r>
                                    <m:r>
                                      <a:rPr lang="en-US" sz="2000" i="1">
                                        <a:latin typeface="Cambria Math"/>
                                      </a:rPr>
                                      <m:t>+</m:t>
                                    </m:r>
                                    <m:r>
                                      <a:rPr lang="en-US" sz="2000" i="1">
                                        <a:latin typeface="Cambria Math"/>
                                      </a:rPr>
                                      <m:t>𝑑</m:t>
                                    </m:r>
                                    <m:r>
                                      <a:rPr lang="en-US" sz="2000" i="1">
                                        <a:latin typeface="Cambria Math"/>
                                      </a:rPr>
                                      <m:t>𝜔</m:t>
                                    </m:r>
                                  </m:e>
                                </m:d>
                                <m:r>
                                  <a:rPr lang="en-US" sz="2000" i="1">
                                    <a:latin typeface="Cambria Math"/>
                                  </a:rPr>
                                  <m:t>𝑡</m:t>
                                </m:r>
                                <m:r>
                                  <a:rPr lang="en-US" sz="2000" i="1">
                                    <a:latin typeface="Cambria Math"/>
                                  </a:rPr>
                                  <m:t>−</m:t>
                                </m:r>
                                <m:d>
                                  <m:dPr>
                                    <m:ctrlPr>
                                      <a:rPr lang="en-US" sz="2000" i="1">
                                        <a:latin typeface="Cambria Math"/>
                                      </a:rPr>
                                    </m:ctrlPr>
                                  </m:dPr>
                                  <m:e>
                                    <m:r>
                                      <a:rPr lang="en-US" sz="2000" i="1">
                                        <a:latin typeface="Cambria Math"/>
                                      </a:rPr>
                                      <m:t>𝑘</m:t>
                                    </m:r>
                                    <m:r>
                                      <a:rPr lang="en-US" sz="2000" i="1">
                                        <a:latin typeface="Cambria Math"/>
                                      </a:rPr>
                                      <m:t>+</m:t>
                                    </m:r>
                                    <m:r>
                                      <a:rPr lang="en-US" sz="2000" i="1">
                                        <a:latin typeface="Cambria Math"/>
                                      </a:rPr>
                                      <m:t>𝑑𝑘</m:t>
                                    </m:r>
                                  </m:e>
                                </m:d>
                                <m:r>
                                  <a:rPr lang="en-US" sz="2000" i="1">
                                    <a:latin typeface="Cambria Math"/>
                                  </a:rPr>
                                  <m:t>𝑥</m:t>
                                </m:r>
                              </m:e>
                            </m:d>
                          </m:e>
                        </m:func>
                      </m:e>
                    </m:d>
                    <m:r>
                      <a:rPr lang="en-US" sz="2000" i="1">
                        <a:latin typeface="Cambria Math"/>
                      </a:rPr>
                      <m:t>  </m:t>
                    </m:r>
                  </m:oMath>
                </a14:m>
                <a:endParaRPr lang="en-US" sz="2000" dirty="0"/>
              </a:p>
              <a:p>
                <a:pPr algn="just"/>
                <a:r>
                  <a:rPr lang="en-US" sz="2000" dirty="0"/>
                  <a:t> </a:t>
                </a:r>
              </a:p>
              <a:p>
                <a:pPr algn="just"/>
                <a:r>
                  <a:rPr lang="en-US" sz="2000" dirty="0"/>
                  <a:t> </a:t>
                </a:r>
                <a:r>
                  <a:rPr lang="en-US" sz="2000" dirty="0" smtClean="0"/>
                  <a:t>		</a:t>
                </a:r>
                <a14:m>
                  <m:oMath xmlns:m="http://schemas.openxmlformats.org/officeDocument/2006/math">
                    <m:r>
                      <a:rPr lang="en-US" sz="2000" i="1">
                        <a:latin typeface="Cambria Math"/>
                      </a:rPr>
                      <m:t>𝑦</m:t>
                    </m:r>
                    <m:r>
                      <a:rPr lang="en-US" sz="2000" i="1">
                        <a:latin typeface="Cambria Math"/>
                      </a:rPr>
                      <m:t>=2</m:t>
                    </m:r>
                    <m:r>
                      <a:rPr lang="en-US" sz="2000" i="1">
                        <a:latin typeface="Cambria Math"/>
                      </a:rPr>
                      <m:t>𝐴</m:t>
                    </m:r>
                    <m:d>
                      <m:dPr>
                        <m:begChr m:val="["/>
                        <m:endChr m:val="]"/>
                        <m:ctrlPr>
                          <a:rPr lang="en-US" sz="2000" i="1">
                            <a:latin typeface="Cambria Math"/>
                          </a:rPr>
                        </m:ctrlPr>
                      </m:dPr>
                      <m:e>
                        <m:r>
                          <m:rPr>
                            <m:sty m:val="p"/>
                          </m:rPr>
                          <a:rPr lang="en-US" sz="2000">
                            <a:latin typeface="Cambria Math"/>
                          </a:rPr>
                          <m:t>cos</m:t>
                        </m:r>
                        <m:d>
                          <m:dPr>
                            <m:ctrlPr>
                              <a:rPr lang="en-US" sz="2000" i="1">
                                <a:latin typeface="Cambria Math"/>
                              </a:rPr>
                            </m:ctrlPr>
                          </m:dPr>
                          <m:e>
                            <m:f>
                              <m:fPr>
                                <m:ctrlPr>
                                  <a:rPr lang="en-US" sz="2000" i="1">
                                    <a:latin typeface="Cambria Math"/>
                                  </a:rPr>
                                </m:ctrlPr>
                              </m:fPr>
                              <m:num>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r>
                                  <a:rPr lang="en-US" sz="2000" i="1">
                                    <a:latin typeface="Cambria Math"/>
                                  </a:rPr>
                                  <m:t>+</m:t>
                                </m:r>
                                <m:r>
                                  <a:rPr lang="en-US" sz="2000" i="1">
                                    <a:latin typeface="Cambria Math"/>
                                  </a:rPr>
                                  <m:t>𝜔</m:t>
                                </m:r>
                                <m:r>
                                  <a:rPr lang="en-US" sz="2000" i="1">
                                    <a:latin typeface="Cambria Math"/>
                                  </a:rPr>
                                  <m:t>𝑡</m:t>
                                </m:r>
                                <m:r>
                                  <a:rPr lang="en-US" sz="2000" i="1">
                                    <a:latin typeface="Cambria Math"/>
                                  </a:rPr>
                                  <m:t>+</m:t>
                                </m:r>
                                <m:r>
                                  <a:rPr lang="en-US" sz="2000" i="1">
                                    <a:latin typeface="Cambria Math"/>
                                  </a:rPr>
                                  <m:t>𝑑</m:t>
                                </m:r>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r>
                                  <a:rPr lang="en-US" sz="2000" i="1">
                                    <a:latin typeface="Cambria Math"/>
                                  </a:rPr>
                                  <m:t>−</m:t>
                                </m:r>
                                <m:r>
                                  <a:rPr lang="en-US" sz="2000" i="1">
                                    <a:latin typeface="Cambria Math"/>
                                  </a:rPr>
                                  <m:t>𝑑𝑘𝑥</m:t>
                                </m:r>
                              </m:num>
                              <m:den>
                                <m:r>
                                  <a:rPr lang="en-US" sz="2000" i="1">
                                    <a:latin typeface="Cambria Math"/>
                                  </a:rPr>
                                  <m:t>2</m:t>
                                </m:r>
                              </m:den>
                            </m:f>
                          </m:e>
                        </m:d>
                        <m:r>
                          <m:rPr>
                            <m:sty m:val="p"/>
                          </m:rPr>
                          <a:rPr lang="en-US" sz="2000">
                            <a:latin typeface="Cambria Math"/>
                          </a:rPr>
                          <m:t>cos</m:t>
                        </m:r>
                        <m:d>
                          <m:dPr>
                            <m:ctrlPr>
                              <a:rPr lang="en-US" sz="2000" i="1">
                                <a:latin typeface="Cambria Math"/>
                              </a:rPr>
                            </m:ctrlPr>
                          </m:dPr>
                          <m:e>
                            <m:f>
                              <m:fPr>
                                <m:ctrlPr>
                                  <a:rPr lang="en-US" sz="2000" i="1">
                                    <a:latin typeface="Cambria Math"/>
                                  </a:rPr>
                                </m:ctrlPr>
                              </m:fPr>
                              <m:num>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r>
                                  <a:rPr lang="en-US" sz="2000" i="1">
                                    <a:latin typeface="Cambria Math"/>
                                  </a:rPr>
                                  <m:t>−</m:t>
                                </m:r>
                                <m:r>
                                  <a:rPr lang="en-US" sz="2000" i="1">
                                    <a:latin typeface="Cambria Math"/>
                                  </a:rPr>
                                  <m:t>𝜔</m:t>
                                </m:r>
                                <m:r>
                                  <a:rPr lang="en-US" sz="2000" i="1">
                                    <a:latin typeface="Cambria Math"/>
                                  </a:rPr>
                                  <m:t>𝑡</m:t>
                                </m:r>
                                <m:r>
                                  <a:rPr lang="en-US" sz="2000" i="1">
                                    <a:latin typeface="Cambria Math"/>
                                  </a:rPr>
                                  <m:t>−</m:t>
                                </m:r>
                                <m:r>
                                  <a:rPr lang="en-US" sz="2000" i="1">
                                    <a:latin typeface="Cambria Math"/>
                                  </a:rPr>
                                  <m:t>𝑑</m:t>
                                </m:r>
                                <m:r>
                                  <a:rPr lang="en-US" sz="2000" i="1">
                                    <a:latin typeface="Cambria Math"/>
                                  </a:rPr>
                                  <m:t>𝜔</m:t>
                                </m:r>
                                <m:r>
                                  <a:rPr lang="en-US" sz="2000" i="1">
                                    <a:latin typeface="Cambria Math"/>
                                  </a:rPr>
                                  <m:t>𝑡</m:t>
                                </m:r>
                                <m:r>
                                  <a:rPr lang="en-US" sz="2000" i="1">
                                    <a:latin typeface="Cambria Math"/>
                                  </a:rPr>
                                  <m:t>+</m:t>
                                </m:r>
                                <m:r>
                                  <a:rPr lang="en-US" sz="2000" i="1">
                                    <a:latin typeface="Cambria Math"/>
                                  </a:rPr>
                                  <m:t>𝑘𝑥</m:t>
                                </m:r>
                                <m:r>
                                  <a:rPr lang="en-US" sz="2000" i="1">
                                    <a:latin typeface="Cambria Math"/>
                                  </a:rPr>
                                  <m:t>+</m:t>
                                </m:r>
                                <m:r>
                                  <a:rPr lang="en-US" sz="2000" i="1">
                                    <a:latin typeface="Cambria Math"/>
                                  </a:rPr>
                                  <m:t>𝑑𝑘𝑥</m:t>
                                </m:r>
                              </m:num>
                              <m:den>
                                <m:r>
                                  <a:rPr lang="en-US" sz="2000" i="1">
                                    <a:latin typeface="Cambria Math"/>
                                  </a:rPr>
                                  <m:t>2</m:t>
                                </m:r>
                              </m:den>
                            </m:f>
                          </m:e>
                        </m:d>
                      </m:e>
                    </m:d>
                  </m:oMath>
                </a14:m>
                <a:endParaRPr lang="en-US" sz="2000" dirty="0"/>
              </a:p>
              <a:p>
                <a:pPr algn="just"/>
                <a:r>
                  <a:rPr lang="en-US" sz="2000" dirty="0"/>
                  <a:t> </a:t>
                </a:r>
              </a:p>
              <a:p>
                <a:pPr algn="just"/>
                <a:r>
                  <a:rPr lang="en-US" sz="2000" dirty="0" smtClean="0"/>
                  <a:t>	</a:t>
                </a:r>
                <a14:m>
                  <m:oMath xmlns:m="http://schemas.openxmlformats.org/officeDocument/2006/math">
                    <m:r>
                      <a:rPr lang="en-US" sz="2000" i="1">
                        <a:latin typeface="Cambria Math"/>
                      </a:rPr>
                      <m:t>𝑦</m:t>
                    </m:r>
                    <m:r>
                      <a:rPr lang="en-US" sz="2000" i="1">
                        <a:latin typeface="Cambria Math"/>
                      </a:rPr>
                      <m:t>=2</m:t>
                    </m:r>
                    <m:r>
                      <a:rPr lang="en-US" sz="2000" i="1">
                        <a:latin typeface="Cambria Math"/>
                      </a:rPr>
                      <m:t>𝐴</m:t>
                    </m:r>
                    <m:d>
                      <m:dPr>
                        <m:begChr m:val="["/>
                        <m:endChr m:val="]"/>
                        <m:ctrlPr>
                          <a:rPr lang="en-US" sz="2000" i="1">
                            <a:latin typeface="Cambria Math"/>
                          </a:rPr>
                        </m:ctrlPr>
                      </m:dPr>
                      <m:e>
                        <m:r>
                          <m:rPr>
                            <m:sty m:val="p"/>
                          </m:rPr>
                          <a:rPr lang="en-US" sz="2000">
                            <a:latin typeface="Cambria Math"/>
                          </a:rPr>
                          <m:t>cos</m:t>
                        </m:r>
                        <m:f>
                          <m:fPr>
                            <m:ctrlPr>
                              <a:rPr lang="en-US" sz="2000" i="1">
                                <a:latin typeface="Cambria Math"/>
                              </a:rPr>
                            </m:ctrlPr>
                          </m:fPr>
                          <m:num>
                            <m:r>
                              <a:rPr lang="en-US" sz="2000">
                                <a:latin typeface="Cambria Math"/>
                              </a:rPr>
                              <m:t>1</m:t>
                            </m:r>
                          </m:num>
                          <m:den>
                            <m:r>
                              <a:rPr lang="en-US" sz="2000">
                                <a:latin typeface="Cambria Math"/>
                              </a:rPr>
                              <m:t>2</m:t>
                            </m:r>
                          </m:den>
                        </m:f>
                        <m:d>
                          <m:dPr>
                            <m:begChr m:val="{"/>
                            <m:endChr m:val="}"/>
                            <m:ctrlPr>
                              <a:rPr lang="en-US" sz="2000" i="1">
                                <a:latin typeface="Cambria Math"/>
                              </a:rPr>
                            </m:ctrlPr>
                          </m:dPr>
                          <m:e>
                            <m:d>
                              <m:dPr>
                                <m:ctrlPr>
                                  <a:rPr lang="en-US" sz="2000" i="1">
                                    <a:latin typeface="Cambria Math"/>
                                  </a:rPr>
                                </m:ctrlPr>
                              </m:dPr>
                              <m:e>
                                <m:r>
                                  <a:rPr lang="en-US" sz="2000" i="1">
                                    <a:latin typeface="Cambria Math"/>
                                  </a:rPr>
                                  <m:t>2</m:t>
                                </m:r>
                                <m:r>
                                  <a:rPr lang="en-US" sz="2000" i="1">
                                    <a:latin typeface="Cambria Math"/>
                                  </a:rPr>
                                  <m:t>𝜔</m:t>
                                </m:r>
                                <m:r>
                                  <a:rPr lang="en-US" sz="2000" i="1">
                                    <a:latin typeface="Cambria Math"/>
                                  </a:rPr>
                                  <m:t>+</m:t>
                                </m:r>
                                <m:r>
                                  <a:rPr lang="en-US" sz="2000" i="1">
                                    <a:latin typeface="Cambria Math"/>
                                  </a:rPr>
                                  <m:t>𝑑</m:t>
                                </m:r>
                                <m:r>
                                  <a:rPr lang="en-US" sz="2000" i="1">
                                    <a:latin typeface="Cambria Math"/>
                                  </a:rPr>
                                  <m:t>𝜔</m:t>
                                </m:r>
                              </m:e>
                            </m:d>
                            <m:r>
                              <a:rPr lang="en-US" sz="2000" i="1">
                                <a:latin typeface="Cambria Math"/>
                              </a:rPr>
                              <m:t>𝑡</m:t>
                            </m:r>
                            <m:r>
                              <a:rPr lang="en-US" sz="2000" i="1">
                                <a:latin typeface="Cambria Math"/>
                              </a:rPr>
                              <m:t>−</m:t>
                            </m:r>
                            <m:d>
                              <m:dPr>
                                <m:ctrlPr>
                                  <a:rPr lang="en-US" sz="2000" i="1">
                                    <a:latin typeface="Cambria Math"/>
                                  </a:rPr>
                                </m:ctrlPr>
                              </m:dPr>
                              <m:e>
                                <m:r>
                                  <a:rPr lang="en-US" sz="2000" i="1">
                                    <a:latin typeface="Cambria Math"/>
                                  </a:rPr>
                                  <m:t>2</m:t>
                                </m:r>
                                <m:r>
                                  <a:rPr lang="en-US" sz="2000" i="1">
                                    <a:latin typeface="Cambria Math"/>
                                  </a:rPr>
                                  <m:t>𝑘</m:t>
                                </m:r>
                                <m:r>
                                  <a:rPr lang="en-US" sz="2000" i="1">
                                    <a:latin typeface="Cambria Math"/>
                                  </a:rPr>
                                  <m:t>+</m:t>
                                </m:r>
                                <m:r>
                                  <a:rPr lang="en-US" sz="2000" i="1">
                                    <a:latin typeface="Cambria Math"/>
                                  </a:rPr>
                                  <m:t>𝑑𝑘</m:t>
                                </m:r>
                              </m:e>
                            </m:d>
                            <m:r>
                              <a:rPr lang="en-US" sz="2000" i="1">
                                <a:latin typeface="Cambria Math"/>
                              </a:rPr>
                              <m:t>𝑥</m:t>
                            </m:r>
                          </m:e>
                        </m:d>
                        <m:r>
                          <m:rPr>
                            <m:sty m:val="p"/>
                          </m:rPr>
                          <a:rPr lang="en-US" sz="2000">
                            <a:latin typeface="Cambria Math"/>
                          </a:rPr>
                          <m:t>cos</m:t>
                        </m:r>
                        <m:f>
                          <m:fPr>
                            <m:ctrlPr>
                              <a:rPr lang="en-US" sz="2000" i="1">
                                <a:latin typeface="Cambria Math"/>
                              </a:rPr>
                            </m:ctrlPr>
                          </m:fPr>
                          <m:num>
                            <m:r>
                              <a:rPr lang="en-US" sz="2000">
                                <a:latin typeface="Cambria Math"/>
                              </a:rPr>
                              <m:t>1</m:t>
                            </m:r>
                          </m:num>
                          <m:den>
                            <m:r>
                              <a:rPr lang="en-US" sz="2000">
                                <a:latin typeface="Cambria Math"/>
                              </a:rPr>
                              <m:t>2</m:t>
                            </m:r>
                          </m:den>
                        </m:f>
                        <m:d>
                          <m:dPr>
                            <m:ctrlPr>
                              <a:rPr lang="en-US" sz="2000" i="1">
                                <a:latin typeface="Cambria Math"/>
                              </a:rPr>
                            </m:ctrlPr>
                          </m:dPr>
                          <m:e>
                            <m:r>
                              <a:rPr lang="en-US" sz="2000" i="1">
                                <a:latin typeface="Cambria Math"/>
                              </a:rPr>
                              <m:t>𝑑</m:t>
                            </m:r>
                            <m:r>
                              <a:rPr lang="en-US" sz="2000" i="1">
                                <a:latin typeface="Cambria Math"/>
                              </a:rPr>
                              <m:t>𝜔</m:t>
                            </m:r>
                            <m:r>
                              <a:rPr lang="en-US" sz="2000" i="1">
                                <a:latin typeface="Cambria Math"/>
                              </a:rPr>
                              <m:t>𝑡</m:t>
                            </m:r>
                            <m:r>
                              <a:rPr lang="en-US" sz="2000" i="1">
                                <a:latin typeface="Cambria Math"/>
                              </a:rPr>
                              <m:t>−</m:t>
                            </m:r>
                            <m:r>
                              <a:rPr lang="en-US" sz="2000" i="1">
                                <a:latin typeface="Cambria Math"/>
                              </a:rPr>
                              <m:t>𝑑𝑘𝑥</m:t>
                            </m:r>
                          </m:e>
                        </m:d>
                      </m:e>
                    </m:d>
                    <m:r>
                      <a:rPr lang="en-US" sz="2000" i="1">
                        <a:latin typeface="Cambria Math"/>
                      </a:rPr>
                      <m:t>                 (3)</m:t>
                    </m:r>
                  </m:oMath>
                </a14:m>
                <a:endParaRPr lang="en-US" sz="2000" dirty="0"/>
              </a:p>
            </p:txBody>
          </p:sp>
        </mc:Choice>
        <mc:Fallback xmlns="">
          <p:sp>
            <p:nvSpPr>
              <p:cNvPr id="4" name="Rectangle 3"/>
              <p:cNvSpPr>
                <a:spLocks noRot="1" noChangeAspect="1" noMove="1" noResize="1" noEditPoints="1" noAdjustHandles="1" noChangeArrowheads="1" noChangeShapeType="1" noTextEdit="1"/>
              </p:cNvSpPr>
              <p:nvPr/>
            </p:nvSpPr>
            <p:spPr>
              <a:xfrm>
                <a:off x="24581" y="66368"/>
                <a:ext cx="9144000" cy="6643101"/>
              </a:xfrm>
              <a:prstGeom prst="rect">
                <a:avLst/>
              </a:prstGeom>
              <a:blipFill rotWithShape="1">
                <a:blip r:embed="rId2"/>
                <a:stretch>
                  <a:fillRect l="-667" t="-459" r="-1333"/>
                </a:stretch>
              </a:blipFill>
            </p:spPr>
            <p:txBody>
              <a:bodyPr/>
              <a:lstStyle/>
              <a:p>
                <a:r>
                  <a:rPr lang="en-US">
                    <a:noFill/>
                  </a:rPr>
                  <a:t> </a:t>
                </a:r>
              </a:p>
            </p:txBody>
          </p:sp>
        </mc:Fallback>
      </mc:AlternateContent>
    </p:spTree>
    <p:extLst>
      <p:ext uri="{BB962C8B-B14F-4D97-AF65-F5344CB8AC3E}">
        <p14:creationId xmlns:p14="http://schemas.microsoft.com/office/powerpoint/2010/main" val="382465769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156</TotalTime>
  <Words>176</Words>
  <Application>Microsoft Office PowerPoint</Application>
  <PresentationFormat>On-screen Show (4:3)</PresentationFormat>
  <Paragraphs>107</Paragraphs>
  <Slides>13</Slides>
  <Notes>0</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Any Query?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my</dc:creator>
  <cp:lastModifiedBy>Lt Col Jahingir</cp:lastModifiedBy>
  <cp:revision>13</cp:revision>
  <dcterms:created xsi:type="dcterms:W3CDTF">2017-05-24T06:19:25Z</dcterms:created>
  <dcterms:modified xsi:type="dcterms:W3CDTF">2024-02-27T05:15:38Z</dcterms:modified>
</cp:coreProperties>
</file>