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62" r:id="rId4"/>
    <p:sldId id="263" r:id="rId5"/>
    <p:sldId id="264" r:id="rId6"/>
    <p:sldId id="265" r:id="rId7"/>
    <p:sldId id="271" r:id="rId8"/>
    <p:sldId id="266" r:id="rId9"/>
    <p:sldId id="267" r:id="rId10"/>
    <p:sldId id="258" r:id="rId11"/>
    <p:sldId id="272" r:id="rId12"/>
    <p:sldId id="273" r:id="rId13"/>
    <p:sldId id="274" r:id="rId14"/>
    <p:sldId id="275" r:id="rId15"/>
    <p:sldId id="276" r:id="rId16"/>
    <p:sldId id="277" r:id="rId17"/>
    <p:sldId id="260" r:id="rId18"/>
    <p:sldId id="268" r:id="rId19"/>
    <p:sldId id="278" r:id="rId20"/>
    <p:sldId id="261" r:id="rId21"/>
    <p:sldId id="269" r:id="rId22"/>
    <p:sldId id="270"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14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86F035-E6DD-41C9-8CB7-962610C9BB5F}" type="datetimeFigureOut">
              <a:rPr lang="en-IN" smtClean="0"/>
              <a:t>10-02-2025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F3947F-9B67-4D27-90DB-864A81C8BE6A}" type="slidenum">
              <a:rPr lang="en-IN" smtClean="0"/>
              <a:t>‹#›</a:t>
            </a:fld>
            <a:endParaRPr lang="en-IN"/>
          </a:p>
        </p:txBody>
      </p:sp>
    </p:spTree>
    <p:extLst>
      <p:ext uri="{BB962C8B-B14F-4D97-AF65-F5344CB8AC3E}">
        <p14:creationId xmlns:p14="http://schemas.microsoft.com/office/powerpoint/2010/main" val="371548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a:noFill/>
        </p:spPr>
        <p:txBody>
          <a:bodyPr/>
          <a:lstStyle/>
          <a:p>
            <a:r>
              <a:rPr lang="en-US"/>
              <a:t>Cpt S 317: Spring 2009</a:t>
            </a:r>
          </a:p>
        </p:txBody>
      </p:sp>
      <p:sp>
        <p:nvSpPr>
          <p:cNvPr id="40963" name="Rectangle 6"/>
          <p:cNvSpPr>
            <a:spLocks noGrp="1" noChangeArrowheads="1"/>
          </p:cNvSpPr>
          <p:nvPr>
            <p:ph type="ftr" sz="quarter" idx="4"/>
          </p:nvPr>
        </p:nvSpPr>
        <p:spPr>
          <a:noFill/>
        </p:spPr>
        <p:txBody>
          <a:bodyPr/>
          <a:lstStyle/>
          <a:p>
            <a:r>
              <a:rPr lang="en-US"/>
              <a:t>School of EECS, WSU</a:t>
            </a:r>
          </a:p>
        </p:txBody>
      </p:sp>
      <p:sp>
        <p:nvSpPr>
          <p:cNvPr id="40964" name="Rectangle 7"/>
          <p:cNvSpPr>
            <a:spLocks noGrp="1" noChangeArrowheads="1"/>
          </p:cNvSpPr>
          <p:nvPr>
            <p:ph type="sldNum" sz="quarter" idx="5"/>
          </p:nvPr>
        </p:nvSpPr>
        <p:spPr>
          <a:noFill/>
        </p:spPr>
        <p:txBody>
          <a:bodyPr/>
          <a:lstStyle/>
          <a:p>
            <a:fld id="{6FF2B8C9-835C-4D5B-BE3F-AEFE62880253}" type="slidenum">
              <a:rPr lang="en-US" smtClean="0"/>
              <a:pPr/>
              <a:t>8</a:t>
            </a:fld>
            <a:endParaRPr lang="en-US"/>
          </a:p>
        </p:txBody>
      </p:sp>
      <p:sp>
        <p:nvSpPr>
          <p:cNvPr id="40965" name="Rectangle 2"/>
          <p:cNvSpPr>
            <a:spLocks noGrp="1" noRot="1" noChangeAspect="1" noChangeArrowheads="1" noTextEdit="1"/>
          </p:cNvSpPr>
          <p:nvPr>
            <p:ph type="sldImg"/>
          </p:nvPr>
        </p:nvSpPr>
        <p:spPr>
          <a:ln/>
        </p:spPr>
      </p:sp>
      <p:sp>
        <p:nvSpPr>
          <p:cNvPr id="4096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a:noFill/>
        </p:spPr>
        <p:txBody>
          <a:bodyPr/>
          <a:lstStyle/>
          <a:p>
            <a:r>
              <a:rPr lang="en-US"/>
              <a:t>Cpt S 317: Spring 2009</a:t>
            </a:r>
          </a:p>
        </p:txBody>
      </p:sp>
      <p:sp>
        <p:nvSpPr>
          <p:cNvPr id="41987" name="Rectangle 6"/>
          <p:cNvSpPr>
            <a:spLocks noGrp="1" noChangeArrowheads="1"/>
          </p:cNvSpPr>
          <p:nvPr>
            <p:ph type="ftr" sz="quarter" idx="4"/>
          </p:nvPr>
        </p:nvSpPr>
        <p:spPr>
          <a:noFill/>
        </p:spPr>
        <p:txBody>
          <a:bodyPr/>
          <a:lstStyle/>
          <a:p>
            <a:r>
              <a:rPr lang="en-US"/>
              <a:t>School of EECS, WSU</a:t>
            </a:r>
          </a:p>
        </p:txBody>
      </p:sp>
      <p:sp>
        <p:nvSpPr>
          <p:cNvPr id="41988" name="Rectangle 7"/>
          <p:cNvSpPr>
            <a:spLocks noGrp="1" noChangeArrowheads="1"/>
          </p:cNvSpPr>
          <p:nvPr>
            <p:ph type="sldNum" sz="quarter" idx="5"/>
          </p:nvPr>
        </p:nvSpPr>
        <p:spPr>
          <a:noFill/>
        </p:spPr>
        <p:txBody>
          <a:bodyPr/>
          <a:lstStyle/>
          <a:p>
            <a:fld id="{44866DA1-77F5-49AF-A640-EB4D0C78084E}" type="slidenum">
              <a:rPr lang="en-US" smtClean="0"/>
              <a:pPr/>
              <a:t>9</a:t>
            </a:fld>
            <a:endParaRPr lang="en-US"/>
          </a:p>
        </p:txBody>
      </p:sp>
      <p:sp>
        <p:nvSpPr>
          <p:cNvPr id="41989" name="Rectangle 2"/>
          <p:cNvSpPr>
            <a:spLocks noGrp="1" noRot="1" noChangeAspect="1" noChangeArrowheads="1" noTextEdit="1"/>
          </p:cNvSpPr>
          <p:nvPr>
            <p:ph type="sldImg"/>
          </p:nvPr>
        </p:nvSpPr>
        <p:spPr>
          <a:ln/>
        </p:spPr>
      </p:sp>
      <p:sp>
        <p:nvSpPr>
          <p:cNvPr id="4199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009C776-E608-4AE5-AE4D-B464AF035F2B}" type="datetimeFigureOut">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B5704E-262A-4E63-8488-BFAC74C9B3A5}" type="slidenum">
              <a:rPr lang="en-IN" smtClean="0"/>
              <a:t>‹#›</a:t>
            </a:fld>
            <a:endParaRPr lang="en-IN"/>
          </a:p>
        </p:txBody>
      </p:sp>
    </p:spTree>
    <p:extLst>
      <p:ext uri="{BB962C8B-B14F-4D97-AF65-F5344CB8AC3E}">
        <p14:creationId xmlns:p14="http://schemas.microsoft.com/office/powerpoint/2010/main" val="4124725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09C776-E608-4AE5-AE4D-B464AF035F2B}" type="datetimeFigureOut">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B5704E-262A-4E63-8488-BFAC74C9B3A5}" type="slidenum">
              <a:rPr lang="en-IN" smtClean="0"/>
              <a:t>‹#›</a:t>
            </a:fld>
            <a:endParaRPr lang="en-IN"/>
          </a:p>
        </p:txBody>
      </p:sp>
    </p:spTree>
    <p:extLst>
      <p:ext uri="{BB962C8B-B14F-4D97-AF65-F5344CB8AC3E}">
        <p14:creationId xmlns:p14="http://schemas.microsoft.com/office/powerpoint/2010/main" val="3292452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09C776-E608-4AE5-AE4D-B464AF035F2B}" type="datetimeFigureOut">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B5704E-262A-4E63-8488-BFAC74C9B3A5}" type="slidenum">
              <a:rPr lang="en-IN" smtClean="0"/>
              <a:t>‹#›</a:t>
            </a:fld>
            <a:endParaRPr lang="en-IN"/>
          </a:p>
        </p:txBody>
      </p:sp>
    </p:spTree>
    <p:extLst>
      <p:ext uri="{BB962C8B-B14F-4D97-AF65-F5344CB8AC3E}">
        <p14:creationId xmlns:p14="http://schemas.microsoft.com/office/powerpoint/2010/main" val="2017451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09C776-E608-4AE5-AE4D-B464AF035F2B}" type="datetimeFigureOut">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B5704E-262A-4E63-8488-BFAC74C9B3A5}" type="slidenum">
              <a:rPr lang="en-IN" smtClean="0"/>
              <a:t>‹#›</a:t>
            </a:fld>
            <a:endParaRPr lang="en-IN"/>
          </a:p>
        </p:txBody>
      </p:sp>
    </p:spTree>
    <p:extLst>
      <p:ext uri="{BB962C8B-B14F-4D97-AF65-F5344CB8AC3E}">
        <p14:creationId xmlns:p14="http://schemas.microsoft.com/office/powerpoint/2010/main" val="3495214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09C776-E608-4AE5-AE4D-B464AF035F2B}" type="datetimeFigureOut">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B5704E-262A-4E63-8488-BFAC74C9B3A5}" type="slidenum">
              <a:rPr lang="en-IN" smtClean="0"/>
              <a:t>‹#›</a:t>
            </a:fld>
            <a:endParaRPr lang="en-IN"/>
          </a:p>
        </p:txBody>
      </p:sp>
    </p:spTree>
    <p:extLst>
      <p:ext uri="{BB962C8B-B14F-4D97-AF65-F5344CB8AC3E}">
        <p14:creationId xmlns:p14="http://schemas.microsoft.com/office/powerpoint/2010/main" val="1701644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009C776-E608-4AE5-AE4D-B464AF035F2B}" type="datetimeFigureOut">
              <a:rPr lang="en-IN" smtClean="0"/>
              <a:t>10-02-2025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B5704E-262A-4E63-8488-BFAC74C9B3A5}" type="slidenum">
              <a:rPr lang="en-IN" smtClean="0"/>
              <a:t>‹#›</a:t>
            </a:fld>
            <a:endParaRPr lang="en-IN"/>
          </a:p>
        </p:txBody>
      </p:sp>
    </p:spTree>
    <p:extLst>
      <p:ext uri="{BB962C8B-B14F-4D97-AF65-F5344CB8AC3E}">
        <p14:creationId xmlns:p14="http://schemas.microsoft.com/office/powerpoint/2010/main" val="3122575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009C776-E608-4AE5-AE4D-B464AF035F2B}" type="datetimeFigureOut">
              <a:rPr lang="en-IN" smtClean="0"/>
              <a:t>10-02-2025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B5704E-262A-4E63-8488-BFAC74C9B3A5}" type="slidenum">
              <a:rPr lang="en-IN" smtClean="0"/>
              <a:t>‹#›</a:t>
            </a:fld>
            <a:endParaRPr lang="en-IN"/>
          </a:p>
        </p:txBody>
      </p:sp>
    </p:spTree>
    <p:extLst>
      <p:ext uri="{BB962C8B-B14F-4D97-AF65-F5344CB8AC3E}">
        <p14:creationId xmlns:p14="http://schemas.microsoft.com/office/powerpoint/2010/main" val="2176094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009C776-E608-4AE5-AE4D-B464AF035F2B}" type="datetimeFigureOut">
              <a:rPr lang="en-IN" smtClean="0"/>
              <a:t>10-02-2025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B5704E-262A-4E63-8488-BFAC74C9B3A5}" type="slidenum">
              <a:rPr lang="en-IN" smtClean="0"/>
              <a:t>‹#›</a:t>
            </a:fld>
            <a:endParaRPr lang="en-IN"/>
          </a:p>
        </p:txBody>
      </p:sp>
    </p:spTree>
    <p:extLst>
      <p:ext uri="{BB962C8B-B14F-4D97-AF65-F5344CB8AC3E}">
        <p14:creationId xmlns:p14="http://schemas.microsoft.com/office/powerpoint/2010/main" val="712226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09C776-E608-4AE5-AE4D-B464AF035F2B}" type="datetimeFigureOut">
              <a:rPr lang="en-IN" smtClean="0"/>
              <a:t>10-02-2025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B5704E-262A-4E63-8488-BFAC74C9B3A5}" type="slidenum">
              <a:rPr lang="en-IN" smtClean="0"/>
              <a:t>‹#›</a:t>
            </a:fld>
            <a:endParaRPr lang="en-IN"/>
          </a:p>
        </p:txBody>
      </p:sp>
    </p:spTree>
    <p:extLst>
      <p:ext uri="{BB962C8B-B14F-4D97-AF65-F5344CB8AC3E}">
        <p14:creationId xmlns:p14="http://schemas.microsoft.com/office/powerpoint/2010/main" val="1232040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09C776-E608-4AE5-AE4D-B464AF035F2B}" type="datetimeFigureOut">
              <a:rPr lang="en-IN" smtClean="0"/>
              <a:t>10-02-2025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B5704E-262A-4E63-8488-BFAC74C9B3A5}" type="slidenum">
              <a:rPr lang="en-IN" smtClean="0"/>
              <a:t>‹#›</a:t>
            </a:fld>
            <a:endParaRPr lang="en-IN"/>
          </a:p>
        </p:txBody>
      </p:sp>
    </p:spTree>
    <p:extLst>
      <p:ext uri="{BB962C8B-B14F-4D97-AF65-F5344CB8AC3E}">
        <p14:creationId xmlns:p14="http://schemas.microsoft.com/office/powerpoint/2010/main" val="1418738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09C776-E608-4AE5-AE4D-B464AF035F2B}" type="datetimeFigureOut">
              <a:rPr lang="en-IN" smtClean="0"/>
              <a:t>10-02-2025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B5704E-262A-4E63-8488-BFAC74C9B3A5}" type="slidenum">
              <a:rPr lang="en-IN" smtClean="0"/>
              <a:t>‹#›</a:t>
            </a:fld>
            <a:endParaRPr lang="en-IN"/>
          </a:p>
        </p:txBody>
      </p:sp>
    </p:spTree>
    <p:extLst>
      <p:ext uri="{BB962C8B-B14F-4D97-AF65-F5344CB8AC3E}">
        <p14:creationId xmlns:p14="http://schemas.microsoft.com/office/powerpoint/2010/main" val="2478101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09C776-E608-4AE5-AE4D-B464AF035F2B}" type="datetimeFigureOut">
              <a:rPr lang="en-IN" smtClean="0"/>
              <a:t>10-02-2025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B5704E-262A-4E63-8488-BFAC74C9B3A5}" type="slidenum">
              <a:rPr lang="en-IN" smtClean="0"/>
              <a:t>‹#›</a:t>
            </a:fld>
            <a:endParaRPr lang="en-IN"/>
          </a:p>
        </p:txBody>
      </p:sp>
    </p:spTree>
    <p:extLst>
      <p:ext uri="{BB962C8B-B14F-4D97-AF65-F5344CB8AC3E}">
        <p14:creationId xmlns:p14="http://schemas.microsoft.com/office/powerpoint/2010/main" val="3049229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Why%20study%20theory%20of%20computation.mp4" TargetMode="External"/><Relationship Id="rId2" Type="http://schemas.openxmlformats.org/officeDocument/2006/relationships/hyperlink" Target="https://www.youtube.com/watch?v=SV57Yv8BXB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85800"/>
            <a:ext cx="7772400" cy="1470025"/>
          </a:xfrm>
        </p:spPr>
        <p:txBody>
          <a:bodyPr/>
          <a:lstStyle/>
          <a:p>
            <a:r>
              <a:rPr lang="en-US" b="1" dirty="0">
                <a:solidFill>
                  <a:srgbClr val="000099"/>
                </a:solidFill>
              </a:rPr>
              <a:t>Theory of Computing</a:t>
            </a:r>
            <a:endParaRPr lang="en-IN" b="1" dirty="0">
              <a:solidFill>
                <a:srgbClr val="000099"/>
              </a:solidFill>
            </a:endParaRPr>
          </a:p>
        </p:txBody>
      </p:sp>
      <p:sp>
        <p:nvSpPr>
          <p:cNvPr id="3" name="Subtitle 2"/>
          <p:cNvSpPr>
            <a:spLocks noGrp="1"/>
          </p:cNvSpPr>
          <p:nvPr>
            <p:ph type="subTitle" idx="1"/>
          </p:nvPr>
        </p:nvSpPr>
        <p:spPr>
          <a:xfrm>
            <a:off x="1219200" y="5105400"/>
            <a:ext cx="6400800" cy="1219200"/>
          </a:xfrm>
        </p:spPr>
        <p:txBody>
          <a:bodyPr>
            <a:normAutofit fontScale="77500" lnSpcReduction="20000"/>
          </a:bodyPr>
          <a:lstStyle/>
          <a:p>
            <a:r>
              <a:rPr lang="en-US" b="1" dirty="0" err="1">
                <a:solidFill>
                  <a:srgbClr val="006600"/>
                </a:solidFill>
              </a:rPr>
              <a:t>Sauda</a:t>
            </a:r>
            <a:r>
              <a:rPr lang="en-US" b="1" dirty="0">
                <a:solidFill>
                  <a:srgbClr val="006600"/>
                </a:solidFill>
              </a:rPr>
              <a:t> </a:t>
            </a:r>
            <a:r>
              <a:rPr lang="en-US" b="1" dirty="0" err="1">
                <a:solidFill>
                  <a:srgbClr val="006600"/>
                </a:solidFill>
              </a:rPr>
              <a:t>Adiv</a:t>
            </a:r>
            <a:r>
              <a:rPr lang="en-US" b="1" dirty="0">
                <a:solidFill>
                  <a:srgbClr val="006600"/>
                </a:solidFill>
              </a:rPr>
              <a:t> </a:t>
            </a:r>
            <a:r>
              <a:rPr lang="en-US" b="1" dirty="0" err="1">
                <a:solidFill>
                  <a:srgbClr val="006600"/>
                </a:solidFill>
              </a:rPr>
              <a:t>Hanum</a:t>
            </a:r>
            <a:endParaRPr lang="en-US" b="1" dirty="0">
              <a:solidFill>
                <a:srgbClr val="006600"/>
              </a:solidFill>
            </a:endParaRPr>
          </a:p>
          <a:p>
            <a:r>
              <a:rPr lang="en-US" b="1" dirty="0">
                <a:solidFill>
                  <a:srgbClr val="006600"/>
                </a:solidFill>
              </a:rPr>
              <a:t>Assistant Lecturer, </a:t>
            </a:r>
          </a:p>
          <a:p>
            <a:r>
              <a:rPr lang="en-US" b="1" dirty="0">
                <a:solidFill>
                  <a:srgbClr val="006600"/>
                </a:solidFill>
              </a:rPr>
              <a:t>Dept. of CSE, IIUC</a:t>
            </a:r>
            <a:endParaRPr lang="en-IN" b="1" dirty="0">
              <a:solidFill>
                <a:srgbClr val="0066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1828800"/>
            <a:ext cx="4480560" cy="3075227"/>
          </a:xfrm>
          <a:prstGeom prst="rect">
            <a:avLst/>
          </a:prstGeom>
        </p:spPr>
      </p:pic>
    </p:spTree>
    <p:extLst>
      <p:ext uri="{BB962C8B-B14F-4D97-AF65-F5344CB8AC3E}">
        <p14:creationId xmlns:p14="http://schemas.microsoft.com/office/powerpoint/2010/main" val="2126197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Computation</a:t>
            </a:r>
            <a:endParaRPr lang="en-IN" dirty="0"/>
          </a:p>
        </p:txBody>
      </p:sp>
      <p:sp>
        <p:nvSpPr>
          <p:cNvPr id="3" name="Content Placeholder 2"/>
          <p:cNvSpPr>
            <a:spLocks noGrp="1"/>
          </p:cNvSpPr>
          <p:nvPr>
            <p:ph idx="1"/>
          </p:nvPr>
        </p:nvSpPr>
        <p:spPr/>
        <p:txBody>
          <a:bodyPr/>
          <a:lstStyle/>
          <a:p>
            <a:r>
              <a:rPr lang="en-IN" dirty="0"/>
              <a:t>Automata Theory</a:t>
            </a:r>
          </a:p>
          <a:p>
            <a:r>
              <a:rPr lang="en-IN" dirty="0"/>
              <a:t>Formal Language</a:t>
            </a:r>
          </a:p>
          <a:p>
            <a:r>
              <a:rPr lang="en-IN" dirty="0"/>
              <a:t>Computability theory </a:t>
            </a:r>
          </a:p>
          <a:p>
            <a:r>
              <a:rPr lang="en-IN" dirty="0"/>
              <a:t>Complexity theory. </a:t>
            </a:r>
          </a:p>
          <a:p>
            <a:endParaRPr lang="en-IN" dirty="0"/>
          </a:p>
        </p:txBody>
      </p:sp>
    </p:spTree>
    <p:extLst>
      <p:ext uri="{BB962C8B-B14F-4D97-AF65-F5344CB8AC3E}">
        <p14:creationId xmlns:p14="http://schemas.microsoft.com/office/powerpoint/2010/main" val="409354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Automata Theory</a:t>
            </a:r>
            <a:endParaRPr lang="en-IN" b="1" dirty="0"/>
          </a:p>
        </p:txBody>
      </p:sp>
      <p:sp>
        <p:nvSpPr>
          <p:cNvPr id="3" name="Content Placeholder 2"/>
          <p:cNvSpPr>
            <a:spLocks noGrp="1"/>
          </p:cNvSpPr>
          <p:nvPr>
            <p:ph idx="1"/>
          </p:nvPr>
        </p:nvSpPr>
        <p:spPr/>
        <p:txBody>
          <a:bodyPr>
            <a:normAutofit lnSpcReduction="10000"/>
          </a:bodyPr>
          <a:lstStyle/>
          <a:p>
            <a:pPr algn="just"/>
            <a:r>
              <a:rPr lang="en-IN" dirty="0"/>
              <a:t>It deals with the definition &amp; properties of various mathematical models of computers.</a:t>
            </a:r>
          </a:p>
          <a:p>
            <a:pPr algn="just"/>
            <a:r>
              <a:rPr lang="en-IN" dirty="0"/>
              <a:t>Automata are machines that accept a string as input &amp; process it through a finite number of states before reaching the end state. </a:t>
            </a:r>
          </a:p>
          <a:p>
            <a:pPr algn="just"/>
            <a:r>
              <a:rPr lang="en-IN" dirty="0"/>
              <a:t>The primary objective for creating automata theory was to create tools for describing &amp;  analysing the </a:t>
            </a:r>
            <a:r>
              <a:rPr lang="en-IN" dirty="0">
                <a:solidFill>
                  <a:srgbClr val="FF0000"/>
                </a:solidFill>
              </a:rPr>
              <a:t>dynamic behaviour of discrete systems</a:t>
            </a:r>
            <a:r>
              <a:rPr lang="en-IN" dirty="0"/>
              <a:t>.</a:t>
            </a:r>
          </a:p>
        </p:txBody>
      </p:sp>
    </p:spTree>
    <p:extLst>
      <p:ext uri="{BB962C8B-B14F-4D97-AF65-F5344CB8AC3E}">
        <p14:creationId xmlns:p14="http://schemas.microsoft.com/office/powerpoint/2010/main" val="2147428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Automata Theory</a:t>
            </a:r>
            <a:endParaRPr lang="en-IN" dirty="0"/>
          </a:p>
        </p:txBody>
      </p:sp>
      <p:sp>
        <p:nvSpPr>
          <p:cNvPr id="3" name="Content Placeholder 2"/>
          <p:cNvSpPr>
            <a:spLocks noGrp="1"/>
          </p:cNvSpPr>
          <p:nvPr>
            <p:ph idx="1"/>
          </p:nvPr>
        </p:nvSpPr>
        <p:spPr>
          <a:xfrm>
            <a:off x="457200" y="1600200"/>
            <a:ext cx="8229600" cy="4800600"/>
          </a:xfrm>
        </p:spPr>
        <p:txBody>
          <a:bodyPr>
            <a:normAutofit fontScale="77500" lnSpcReduction="20000"/>
          </a:bodyPr>
          <a:lstStyle/>
          <a:p>
            <a:pPr algn="just"/>
            <a:r>
              <a:rPr lang="en-IN" dirty="0">
                <a:solidFill>
                  <a:srgbClr val="FF0000"/>
                </a:solidFill>
              </a:rPr>
              <a:t>Finite Automata (FA)</a:t>
            </a:r>
          </a:p>
          <a:p>
            <a:pPr lvl="1" algn="just"/>
            <a:r>
              <a:rPr lang="en-IN" dirty="0">
                <a:solidFill>
                  <a:srgbClr val="FF0000"/>
                </a:solidFill>
              </a:rPr>
              <a:t>Finite State Machine (FSM)</a:t>
            </a:r>
            <a:r>
              <a:rPr lang="en-IN" dirty="0"/>
              <a:t>, is a simple machine that is able to recognize patterns. </a:t>
            </a:r>
          </a:p>
          <a:p>
            <a:pPr algn="just"/>
            <a:r>
              <a:rPr lang="en-IN" dirty="0"/>
              <a:t>It is an abstract machine with five components or tuples. </a:t>
            </a:r>
          </a:p>
          <a:p>
            <a:pPr algn="just"/>
            <a:r>
              <a:rPr lang="en-IN" dirty="0"/>
              <a:t>It contains a set of states &amp; rules for going from one state to the next, but it is dependent on the input symbol used. </a:t>
            </a:r>
          </a:p>
          <a:p>
            <a:pPr algn="just"/>
            <a:r>
              <a:rPr lang="en-IN" dirty="0"/>
              <a:t>It is essentially an abstract representation of a digital computer. </a:t>
            </a:r>
          </a:p>
          <a:p>
            <a:pPr algn="just"/>
            <a:r>
              <a:rPr lang="en-IN" b="1" dirty="0">
                <a:solidFill>
                  <a:srgbClr val="FF0000"/>
                </a:solidFill>
              </a:rPr>
              <a:t>Applications: </a:t>
            </a:r>
            <a:r>
              <a:rPr lang="en-IN" dirty="0"/>
              <a:t>compilers, hardware design and text processing</a:t>
            </a:r>
          </a:p>
          <a:p>
            <a:r>
              <a:rPr lang="en-IN" dirty="0"/>
              <a:t> Finite automata has two states: </a:t>
            </a:r>
            <a:r>
              <a:rPr lang="en-IN" dirty="0">
                <a:solidFill>
                  <a:srgbClr val="FF0000"/>
                </a:solidFill>
              </a:rPr>
              <a:t>Accept State </a:t>
            </a:r>
            <a:r>
              <a:rPr lang="en-IN" dirty="0"/>
              <a:t>or </a:t>
            </a:r>
            <a:r>
              <a:rPr lang="en-IN" dirty="0">
                <a:solidFill>
                  <a:srgbClr val="000099"/>
                </a:solidFill>
              </a:rPr>
              <a:t>Reject State</a:t>
            </a:r>
            <a:r>
              <a:rPr lang="en-IN" dirty="0"/>
              <a:t>. </a:t>
            </a:r>
          </a:p>
          <a:p>
            <a:r>
              <a:rPr lang="en-US" b="1" dirty="0">
                <a:solidFill>
                  <a:srgbClr val="006600"/>
                </a:solidFill>
              </a:rPr>
              <a:t>02 Types </a:t>
            </a:r>
            <a:r>
              <a:rPr lang="en-US" dirty="0"/>
              <a:t>of FA: </a:t>
            </a:r>
            <a:r>
              <a:rPr lang="en-US" b="1" dirty="0">
                <a:solidFill>
                  <a:srgbClr val="FF0000"/>
                </a:solidFill>
              </a:rPr>
              <a:t>NFA</a:t>
            </a:r>
            <a:r>
              <a:rPr lang="en-US" dirty="0"/>
              <a:t> and </a:t>
            </a:r>
            <a:r>
              <a:rPr lang="en-US" b="1" dirty="0">
                <a:solidFill>
                  <a:srgbClr val="006600"/>
                </a:solidFill>
              </a:rPr>
              <a:t>DFA</a:t>
            </a:r>
            <a:endParaRPr lang="en-IN" b="1" dirty="0">
              <a:solidFill>
                <a:srgbClr val="006600"/>
              </a:solidFill>
            </a:endParaRPr>
          </a:p>
          <a:p>
            <a:endParaRPr lang="en-IN" dirty="0"/>
          </a:p>
        </p:txBody>
      </p:sp>
    </p:spTree>
    <p:extLst>
      <p:ext uri="{BB962C8B-B14F-4D97-AF65-F5344CB8AC3E}">
        <p14:creationId xmlns:p14="http://schemas.microsoft.com/office/powerpoint/2010/main" val="3704113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Formal Language Theory</a:t>
            </a:r>
            <a:endParaRPr lang="en-IN" dirty="0"/>
          </a:p>
        </p:txBody>
      </p:sp>
      <p:sp>
        <p:nvSpPr>
          <p:cNvPr id="3" name="Content Placeholder 2"/>
          <p:cNvSpPr>
            <a:spLocks noGrp="1"/>
          </p:cNvSpPr>
          <p:nvPr>
            <p:ph idx="1"/>
          </p:nvPr>
        </p:nvSpPr>
        <p:spPr/>
        <p:txBody>
          <a:bodyPr>
            <a:normAutofit fontScale="85000" lnSpcReduction="10000"/>
          </a:bodyPr>
          <a:lstStyle/>
          <a:p>
            <a:pPr algn="just"/>
            <a:r>
              <a:rPr lang="en-IN" dirty="0"/>
              <a:t>Formal Language Theory is a branch of Computer Science and Mathematics dealing with representing languages as a collection of operations on an alphabet. </a:t>
            </a:r>
          </a:p>
          <a:p>
            <a:pPr algn="just"/>
            <a:r>
              <a:rPr lang="en-IN" dirty="0"/>
              <a:t>It was first initiated by Noam Chomsky in the 1950s. </a:t>
            </a:r>
          </a:p>
          <a:p>
            <a:pPr algn="just"/>
            <a:r>
              <a:rPr lang="en-IN" dirty="0"/>
              <a:t>Formal language studies is concerned</a:t>
            </a:r>
          </a:p>
          <a:p>
            <a:pPr lvl="1" algn="just"/>
            <a:r>
              <a:rPr lang="en-IN" dirty="0">
                <a:solidFill>
                  <a:srgbClr val="000099"/>
                </a:solidFill>
              </a:rPr>
              <a:t>syntax of languages </a:t>
            </a:r>
          </a:p>
          <a:p>
            <a:pPr lvl="1" algn="just"/>
            <a:r>
              <a:rPr lang="en-IN" dirty="0"/>
              <a:t>their internal structural patterns. </a:t>
            </a:r>
          </a:p>
          <a:p>
            <a:pPr algn="just"/>
            <a:r>
              <a:rPr lang="en-IN" dirty="0"/>
              <a:t>Due to the rise of linguistics in the field of formal language, the syntactic regularities of natural languages now have a means for comprehension. </a:t>
            </a:r>
          </a:p>
        </p:txBody>
      </p:sp>
    </p:spTree>
    <p:extLst>
      <p:ext uri="{BB962C8B-B14F-4D97-AF65-F5344CB8AC3E}">
        <p14:creationId xmlns:p14="http://schemas.microsoft.com/office/powerpoint/2010/main" val="1538706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IN" dirty="0"/>
              <a:t>Applications: </a:t>
            </a:r>
          </a:p>
          <a:p>
            <a:pPr lvl="1" algn="just"/>
            <a:r>
              <a:rPr lang="en-IN" dirty="0"/>
              <a:t>define the programming languages</a:t>
            </a:r>
          </a:p>
          <a:p>
            <a:pPr lvl="1" algn="just"/>
            <a:r>
              <a:rPr lang="en-IN" dirty="0"/>
              <a:t>Natural language</a:t>
            </a:r>
          </a:p>
          <a:p>
            <a:pPr lvl="1" algn="just"/>
            <a:endParaRPr lang="en-US" dirty="0"/>
          </a:p>
          <a:p>
            <a:pPr lvl="1" algn="just">
              <a:buFont typeface="Wingdings" pitchFamily="2" charset="2"/>
              <a:buChar char="q"/>
            </a:pPr>
            <a:r>
              <a:rPr lang="en-US" dirty="0"/>
              <a:t> 3 types</a:t>
            </a:r>
          </a:p>
          <a:p>
            <a:pPr lvl="2" algn="just">
              <a:buFont typeface="Wingdings" pitchFamily="2" charset="2"/>
              <a:buChar char="q"/>
            </a:pPr>
            <a:r>
              <a:rPr lang="en-US" dirty="0"/>
              <a:t>Context-free languages</a:t>
            </a:r>
          </a:p>
          <a:p>
            <a:pPr lvl="2" algn="just">
              <a:buFont typeface="Wingdings" pitchFamily="2" charset="2"/>
              <a:buChar char="q"/>
            </a:pPr>
            <a:r>
              <a:rPr lang="en-US" dirty="0"/>
              <a:t>Context-sensitive languages</a:t>
            </a:r>
          </a:p>
          <a:p>
            <a:pPr lvl="2" algn="just">
              <a:buFont typeface="Wingdings" pitchFamily="2" charset="2"/>
              <a:buChar char="q"/>
            </a:pPr>
            <a:r>
              <a:rPr lang="en-US" dirty="0"/>
              <a:t>Regular languages</a:t>
            </a:r>
            <a:endParaRPr lang="en-IN" dirty="0"/>
          </a:p>
        </p:txBody>
      </p:sp>
    </p:spTree>
    <p:extLst>
      <p:ext uri="{BB962C8B-B14F-4D97-AF65-F5344CB8AC3E}">
        <p14:creationId xmlns:p14="http://schemas.microsoft.com/office/powerpoint/2010/main" val="1512386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Computability Theory</a:t>
            </a:r>
            <a:endParaRPr lang="en-IN" dirty="0"/>
          </a:p>
        </p:txBody>
      </p:sp>
      <p:sp>
        <p:nvSpPr>
          <p:cNvPr id="3" name="Content Placeholder 2"/>
          <p:cNvSpPr>
            <a:spLocks noGrp="1"/>
          </p:cNvSpPr>
          <p:nvPr>
            <p:ph idx="1"/>
          </p:nvPr>
        </p:nvSpPr>
        <p:spPr/>
        <p:txBody>
          <a:bodyPr>
            <a:normAutofit/>
          </a:bodyPr>
          <a:lstStyle/>
          <a:p>
            <a:pPr algn="just"/>
            <a:r>
              <a:rPr lang="en-IN" dirty="0"/>
              <a:t>Computability theory deals with </a:t>
            </a:r>
            <a:r>
              <a:rPr lang="en-IN" dirty="0">
                <a:solidFill>
                  <a:srgbClr val="000099"/>
                </a:solidFill>
              </a:rPr>
              <a:t>what can </a:t>
            </a:r>
            <a:r>
              <a:rPr lang="en-IN" dirty="0"/>
              <a:t>and </a:t>
            </a:r>
            <a:r>
              <a:rPr lang="en-IN" dirty="0">
                <a:solidFill>
                  <a:srgbClr val="006600"/>
                </a:solidFill>
              </a:rPr>
              <a:t>cannot be computed </a:t>
            </a:r>
            <a:r>
              <a:rPr lang="en-IN" dirty="0"/>
              <a:t>by the model. </a:t>
            </a:r>
          </a:p>
          <a:p>
            <a:pPr algn="just"/>
            <a:r>
              <a:rPr lang="en-IN" dirty="0"/>
              <a:t>The theoretical models are proposed in order to understand the </a:t>
            </a:r>
            <a:r>
              <a:rPr lang="en-IN" dirty="0">
                <a:solidFill>
                  <a:srgbClr val="006600"/>
                </a:solidFill>
              </a:rPr>
              <a:t>solvable</a:t>
            </a:r>
            <a:r>
              <a:rPr lang="en-IN" dirty="0"/>
              <a:t> and </a:t>
            </a:r>
            <a:r>
              <a:rPr lang="en-IN" dirty="0">
                <a:solidFill>
                  <a:srgbClr val="000099"/>
                </a:solidFill>
              </a:rPr>
              <a:t>unsolvable</a:t>
            </a:r>
            <a:r>
              <a:rPr lang="en-IN" dirty="0"/>
              <a:t> problems which lead to the development of the real computers.</a:t>
            </a:r>
          </a:p>
          <a:p>
            <a:pPr algn="just"/>
            <a:r>
              <a:rPr lang="en-IN" b="1" dirty="0"/>
              <a:t>Turing machine</a:t>
            </a:r>
            <a:r>
              <a:rPr lang="en-IN" dirty="0"/>
              <a:t> − These are simple abstract models of a real computer.</a:t>
            </a:r>
          </a:p>
          <a:p>
            <a:pPr algn="just"/>
            <a:endParaRPr lang="en-IN" dirty="0"/>
          </a:p>
        </p:txBody>
      </p:sp>
    </p:spTree>
    <p:extLst>
      <p:ext uri="{BB962C8B-B14F-4D97-AF65-F5344CB8AC3E}">
        <p14:creationId xmlns:p14="http://schemas.microsoft.com/office/powerpoint/2010/main" val="3387830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Computational Complexity Theory</a:t>
            </a:r>
            <a:endParaRPr lang="en-IN" dirty="0"/>
          </a:p>
        </p:txBody>
      </p:sp>
      <p:sp>
        <p:nvSpPr>
          <p:cNvPr id="3" name="Content Placeholder 2"/>
          <p:cNvSpPr>
            <a:spLocks noGrp="1"/>
          </p:cNvSpPr>
          <p:nvPr>
            <p:ph idx="1"/>
          </p:nvPr>
        </p:nvSpPr>
        <p:spPr/>
        <p:txBody>
          <a:bodyPr>
            <a:normAutofit fontScale="85000" lnSpcReduction="20000"/>
          </a:bodyPr>
          <a:lstStyle/>
          <a:p>
            <a:r>
              <a:rPr lang="en-IN" dirty="0"/>
              <a:t>Classifies computational problems  according to their resource usage.</a:t>
            </a:r>
          </a:p>
          <a:p>
            <a:r>
              <a:rPr lang="en-IN" dirty="0"/>
              <a:t>Complexity theory groups the computable problems based on their hardness.</a:t>
            </a:r>
          </a:p>
          <a:p>
            <a:r>
              <a:rPr lang="en-IN" b="1" u="sng" dirty="0">
                <a:solidFill>
                  <a:srgbClr val="000099"/>
                </a:solidFill>
              </a:rPr>
              <a:t>For example,</a:t>
            </a:r>
          </a:p>
          <a:p>
            <a:pPr lvl="1">
              <a:buFont typeface="Wingdings" pitchFamily="2" charset="2"/>
              <a:buChar char="Ø"/>
            </a:pPr>
            <a:r>
              <a:rPr lang="en-IN" dirty="0"/>
              <a:t>Any problem is </a:t>
            </a:r>
            <a:r>
              <a:rPr lang="en-IN" b="1" dirty="0">
                <a:solidFill>
                  <a:srgbClr val="000099"/>
                </a:solidFill>
              </a:rPr>
              <a:t>easy</a:t>
            </a:r>
            <a:r>
              <a:rPr lang="en-IN" dirty="0"/>
              <a:t>, if it is solved </a:t>
            </a:r>
            <a:r>
              <a:rPr lang="en-IN" dirty="0">
                <a:solidFill>
                  <a:srgbClr val="FF0000"/>
                </a:solidFill>
              </a:rPr>
              <a:t>efficiently.</a:t>
            </a:r>
            <a:r>
              <a:rPr lang="en-IN" dirty="0"/>
              <a:t> </a:t>
            </a:r>
          </a:p>
          <a:p>
            <a:pPr lvl="1"/>
            <a:r>
              <a:rPr lang="en-IN" dirty="0"/>
              <a:t>sorting sequence, searching name.</a:t>
            </a:r>
          </a:p>
          <a:p>
            <a:pPr lvl="1">
              <a:buFont typeface="Wingdings" pitchFamily="2" charset="2"/>
              <a:buChar char="Ø"/>
            </a:pPr>
            <a:r>
              <a:rPr lang="en-IN" dirty="0"/>
              <a:t>Any problem is </a:t>
            </a:r>
            <a:r>
              <a:rPr lang="en-IN" b="1" dirty="0">
                <a:solidFill>
                  <a:srgbClr val="FF0000"/>
                </a:solidFill>
              </a:rPr>
              <a:t>hard</a:t>
            </a:r>
            <a:r>
              <a:rPr lang="en-IN" dirty="0"/>
              <a:t>, if it </a:t>
            </a:r>
            <a:r>
              <a:rPr lang="en-IN" dirty="0">
                <a:solidFill>
                  <a:srgbClr val="000099"/>
                </a:solidFill>
              </a:rPr>
              <a:t>cannot be solved efficiently</a:t>
            </a:r>
            <a:r>
              <a:rPr lang="en-IN" dirty="0"/>
              <a:t>. </a:t>
            </a:r>
          </a:p>
          <a:p>
            <a:pPr lvl="1"/>
            <a:r>
              <a:rPr lang="en-IN" dirty="0"/>
              <a:t>factoring a 500-digit integer into its prime factor.</a:t>
            </a:r>
          </a:p>
          <a:p>
            <a:pPr algn="just"/>
            <a:r>
              <a:rPr lang="en-IN" dirty="0"/>
              <a:t>The main purpose of theory of computation is to develop a formal mathematical model of computation that reflects the real world computers.</a:t>
            </a:r>
          </a:p>
          <a:p>
            <a:endParaRPr lang="en-IN" dirty="0"/>
          </a:p>
        </p:txBody>
      </p:sp>
    </p:spTree>
    <p:extLst>
      <p:ext uri="{BB962C8B-B14F-4D97-AF65-F5344CB8AC3E}">
        <p14:creationId xmlns:p14="http://schemas.microsoft.com/office/powerpoint/2010/main" val="3645708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Using </a:t>
            </a:r>
            <a:r>
              <a:rPr lang="en-US" dirty="0" err="1"/>
              <a:t>ToC</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IN" dirty="0" err="1"/>
              <a:t>ToC</a:t>
            </a:r>
            <a:r>
              <a:rPr lang="en-IN" dirty="0"/>
              <a:t> deals with how efficiently any algorithm would solve any computational problem. </a:t>
            </a:r>
          </a:p>
          <a:p>
            <a:pPr algn="just"/>
            <a:r>
              <a:rPr lang="en-IN" dirty="0"/>
              <a:t>Also, abstract machines are introduced in the Computational theory, which are defined mathematically. </a:t>
            </a:r>
          </a:p>
          <a:p>
            <a:pPr lvl="1" algn="just"/>
            <a:r>
              <a:rPr lang="en-IN" dirty="0"/>
              <a:t>Hence, the algorithms would not need to change every time any physical hardware gets enhanced.</a:t>
            </a:r>
          </a:p>
          <a:p>
            <a:pPr algn="just"/>
            <a:r>
              <a:rPr lang="en-IN" dirty="0"/>
              <a:t>There is a massive amount of work that has been made possible in the portion of NLP (Natural Language Processing) that involves the construction of FSMs (Finite State Machines), also known as FSA (Finite State Automata).</a:t>
            </a:r>
          </a:p>
          <a:p>
            <a:pPr algn="just"/>
            <a:endParaRPr lang="en-IN" dirty="0"/>
          </a:p>
        </p:txBody>
      </p:sp>
    </p:spTree>
    <p:extLst>
      <p:ext uri="{BB962C8B-B14F-4D97-AF65-F5344CB8AC3E}">
        <p14:creationId xmlns:p14="http://schemas.microsoft.com/office/powerpoint/2010/main" val="3445044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algn="just"/>
            <a:r>
              <a:rPr lang="en-IN" dirty="0"/>
              <a:t>Theory of </a:t>
            </a:r>
            <a:r>
              <a:rPr lang="en-IN" dirty="0">
                <a:solidFill>
                  <a:srgbClr val="000099"/>
                </a:solidFill>
              </a:rPr>
              <a:t>Computation has helped in many fields such as </a:t>
            </a:r>
            <a:r>
              <a:rPr lang="en-IN" dirty="0">
                <a:solidFill>
                  <a:srgbClr val="006600"/>
                </a:solidFill>
              </a:rPr>
              <a:t>Cryptography</a:t>
            </a:r>
            <a:r>
              <a:rPr lang="en-IN" dirty="0"/>
              <a:t>, </a:t>
            </a:r>
            <a:r>
              <a:rPr lang="en-IN" dirty="0">
                <a:solidFill>
                  <a:srgbClr val="000099"/>
                </a:solidFill>
              </a:rPr>
              <a:t>Design</a:t>
            </a:r>
            <a:r>
              <a:rPr lang="en-IN" dirty="0"/>
              <a:t> </a:t>
            </a:r>
            <a:r>
              <a:rPr lang="en-IN" dirty="0">
                <a:solidFill>
                  <a:srgbClr val="C00000"/>
                </a:solidFill>
              </a:rPr>
              <a:t>&amp; Analysis of Algorithm</a:t>
            </a:r>
            <a:r>
              <a:rPr lang="en-IN" dirty="0"/>
              <a:t>, </a:t>
            </a:r>
            <a:r>
              <a:rPr lang="en-IN" dirty="0">
                <a:solidFill>
                  <a:srgbClr val="006600"/>
                </a:solidFill>
              </a:rPr>
              <a:t>Quantum Calculation</a:t>
            </a:r>
            <a:r>
              <a:rPr lang="en-IN" dirty="0"/>
              <a:t>, </a:t>
            </a:r>
            <a:r>
              <a:rPr lang="en-IN" dirty="0">
                <a:solidFill>
                  <a:srgbClr val="FF0000"/>
                </a:solidFill>
              </a:rPr>
              <a:t>Logic within Computer Science</a:t>
            </a:r>
            <a:r>
              <a:rPr lang="en-IN" dirty="0"/>
              <a:t>, </a:t>
            </a:r>
            <a:r>
              <a:rPr lang="en-IN" dirty="0">
                <a:solidFill>
                  <a:srgbClr val="000099"/>
                </a:solidFill>
              </a:rPr>
              <a:t>Computational Difficulty</a:t>
            </a:r>
            <a:r>
              <a:rPr lang="en-IN" dirty="0"/>
              <a:t>, </a:t>
            </a:r>
            <a:r>
              <a:rPr lang="en-IN" dirty="0">
                <a:solidFill>
                  <a:srgbClr val="FF0000"/>
                </a:solidFill>
              </a:rPr>
              <a:t>Randomness within Calculation</a:t>
            </a:r>
            <a:r>
              <a:rPr lang="en-IN" dirty="0"/>
              <a:t> and </a:t>
            </a:r>
            <a:r>
              <a:rPr lang="en-IN" dirty="0">
                <a:solidFill>
                  <a:srgbClr val="000099"/>
                </a:solidFill>
              </a:rPr>
              <a:t>Correcting Errors in Codes</a:t>
            </a:r>
          </a:p>
          <a:p>
            <a:pPr algn="just"/>
            <a:r>
              <a:rPr lang="en-IN" dirty="0"/>
              <a:t>A computational model can cope with complexity in ways that verbal arguments cannot, resulting in satisfactory answers for what would otherwise be ambiguous hand-wavy arguments. </a:t>
            </a:r>
          </a:p>
          <a:p>
            <a:pPr algn="just"/>
            <a:r>
              <a:rPr lang="en-IN" dirty="0"/>
              <a:t>Furthermore, computational models can manage complexity at several levels of analysis, allowing data from various levels to be integrated and connected.</a:t>
            </a:r>
          </a:p>
          <a:p>
            <a:endParaRPr lang="en-IN" dirty="0"/>
          </a:p>
        </p:txBody>
      </p:sp>
    </p:spTree>
    <p:extLst>
      <p:ext uri="{BB962C8B-B14F-4D97-AF65-F5344CB8AC3E}">
        <p14:creationId xmlns:p14="http://schemas.microsoft.com/office/powerpoint/2010/main" val="113500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algn="just"/>
            <a:r>
              <a:rPr lang="en-IN" dirty="0"/>
              <a:t>Theory of Computation &amp; Automata are simple subjects of CSE that attempt a deep understanding of computational problems and analysis. </a:t>
            </a:r>
          </a:p>
          <a:p>
            <a:pPr algn="just"/>
            <a:r>
              <a:rPr lang="en-IN" dirty="0"/>
              <a:t>It makes us understand the establishment of formal mathematical models of computing that mirror the computer's real-world. </a:t>
            </a:r>
          </a:p>
          <a:p>
            <a:pPr algn="just"/>
            <a:r>
              <a:rPr lang="en-IN" dirty="0"/>
              <a:t>It also helps us to understand different algorithms, </a:t>
            </a:r>
            <a:r>
              <a:rPr lang="en-IN" dirty="0" err="1"/>
              <a:t>hardwares</a:t>
            </a:r>
            <a:r>
              <a:rPr lang="en-IN" dirty="0"/>
              <a:t> and </a:t>
            </a:r>
            <a:r>
              <a:rPr lang="en-IN" dirty="0" err="1"/>
              <a:t>softwares</a:t>
            </a:r>
            <a:r>
              <a:rPr lang="en-IN" dirty="0"/>
              <a:t>. </a:t>
            </a:r>
          </a:p>
          <a:p>
            <a:pPr algn="just"/>
            <a:r>
              <a:rPr lang="en-IN" dirty="0"/>
              <a:t>Hence it is one of the most essential &amp; core areas to study for computer engineers or aspirants.</a:t>
            </a:r>
          </a:p>
          <a:p>
            <a:endParaRPr lang="en-IN" dirty="0"/>
          </a:p>
        </p:txBody>
      </p:sp>
    </p:spTree>
    <p:extLst>
      <p:ext uri="{BB962C8B-B14F-4D97-AF65-F5344CB8AC3E}">
        <p14:creationId xmlns:p14="http://schemas.microsoft.com/office/powerpoint/2010/main" val="3671210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Theory of Computing or Computation?</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IN" dirty="0"/>
              <a:t>Computation is the movement &amp; alteration which occurs during the transition of data or the processing of data based on a set of operations.</a:t>
            </a:r>
          </a:p>
          <a:p>
            <a:pPr algn="just"/>
            <a:r>
              <a:rPr lang="en-IN" dirty="0"/>
              <a:t>The theory of computation includes the fundamental mathematical properties of computer hardware, software &amp; their applications. </a:t>
            </a:r>
          </a:p>
          <a:p>
            <a:pPr algn="just"/>
            <a:r>
              <a:rPr lang="en-IN" dirty="0"/>
              <a:t>It is a computer science branch which deals with how a problem can be solved efficiently by using an algorithm on a model of computation.</a:t>
            </a:r>
          </a:p>
          <a:p>
            <a:pPr algn="just"/>
            <a:endParaRPr lang="en-IN" dirty="0"/>
          </a:p>
        </p:txBody>
      </p:sp>
    </p:spTree>
    <p:extLst>
      <p:ext uri="{BB962C8B-B14F-4D97-AF65-F5344CB8AC3E}">
        <p14:creationId xmlns:p14="http://schemas.microsoft.com/office/powerpoint/2010/main" val="2417941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0099"/>
                </a:solidFill>
              </a:rPr>
              <a:t>Applications of </a:t>
            </a:r>
            <a:r>
              <a:rPr lang="en-US" b="1" dirty="0" err="1">
                <a:solidFill>
                  <a:srgbClr val="000099"/>
                </a:solidFill>
              </a:rPr>
              <a:t>ToC</a:t>
            </a:r>
            <a:endParaRPr lang="en-IN" b="1" dirty="0">
              <a:solidFill>
                <a:srgbClr val="000099"/>
              </a:solidFill>
            </a:endParaRPr>
          </a:p>
        </p:txBody>
      </p:sp>
      <p:sp>
        <p:nvSpPr>
          <p:cNvPr id="3" name="Content Placeholder 2"/>
          <p:cNvSpPr>
            <a:spLocks noGrp="1"/>
          </p:cNvSpPr>
          <p:nvPr>
            <p:ph idx="1"/>
          </p:nvPr>
        </p:nvSpPr>
        <p:spPr/>
        <p:txBody>
          <a:bodyPr>
            <a:normAutofit fontScale="70000" lnSpcReduction="20000"/>
          </a:bodyPr>
          <a:lstStyle/>
          <a:p>
            <a:pPr algn="just" fontAlgn="base"/>
            <a:r>
              <a:rPr lang="en-IN" b="1" dirty="0">
                <a:solidFill>
                  <a:srgbClr val="000099"/>
                </a:solidFill>
              </a:rPr>
              <a:t>Game of Life</a:t>
            </a:r>
            <a:r>
              <a:rPr lang="en-IN" dirty="0"/>
              <a:t>: The most popular application of merging of Automata Theory (Theory of Computation) &amp; Biology</a:t>
            </a:r>
          </a:p>
          <a:p>
            <a:pPr algn="just" fontAlgn="base"/>
            <a:r>
              <a:rPr lang="en-IN" dirty="0">
                <a:solidFill>
                  <a:srgbClr val="000099"/>
                </a:solidFill>
              </a:rPr>
              <a:t>Complexities in Natural Selection in Biology </a:t>
            </a:r>
            <a:r>
              <a:rPr lang="en-IN" dirty="0"/>
              <a:t>can be </a:t>
            </a:r>
            <a:r>
              <a:rPr lang="en-IN" dirty="0" err="1"/>
              <a:t>modeled</a:t>
            </a:r>
            <a:r>
              <a:rPr lang="en-IN" dirty="0"/>
              <a:t> using Automata Theory (Theory of Computation)</a:t>
            </a:r>
          </a:p>
          <a:p>
            <a:pPr algn="just" fontAlgn="base"/>
            <a:r>
              <a:rPr lang="en-IN" dirty="0"/>
              <a:t>Entire </a:t>
            </a:r>
            <a:r>
              <a:rPr lang="en-IN" dirty="0">
                <a:solidFill>
                  <a:srgbClr val="000099"/>
                </a:solidFill>
              </a:rPr>
              <a:t>Universe</a:t>
            </a:r>
            <a:r>
              <a:rPr lang="en-IN" dirty="0"/>
              <a:t> can be </a:t>
            </a:r>
            <a:r>
              <a:rPr lang="en-IN" dirty="0" err="1"/>
              <a:t>modeled</a:t>
            </a:r>
            <a:r>
              <a:rPr lang="en-IN" dirty="0"/>
              <a:t> with a Automata Machine in Theory of Computation and is similar to existing theories in </a:t>
            </a:r>
            <a:r>
              <a:rPr lang="en-IN" dirty="0">
                <a:solidFill>
                  <a:srgbClr val="000099"/>
                </a:solidFill>
              </a:rPr>
              <a:t>Physics</a:t>
            </a:r>
          </a:p>
          <a:p>
            <a:pPr algn="just" fontAlgn="base"/>
            <a:r>
              <a:rPr lang="en-IN" dirty="0">
                <a:solidFill>
                  <a:srgbClr val="000099"/>
                </a:solidFill>
              </a:rPr>
              <a:t>Deterministic Finite Automata (DFA) </a:t>
            </a:r>
            <a:r>
              <a:rPr lang="en-IN" dirty="0"/>
              <a:t>is used in Compiler Design where the first step is </a:t>
            </a:r>
            <a:r>
              <a:rPr lang="en-IN" dirty="0" err="1"/>
              <a:t>lexer</a:t>
            </a:r>
            <a:r>
              <a:rPr lang="en-IN" dirty="0"/>
              <a:t> (lexical analysis)</a:t>
            </a:r>
          </a:p>
          <a:p>
            <a:pPr algn="just" fontAlgn="base"/>
            <a:r>
              <a:rPr lang="en-IN" dirty="0"/>
              <a:t>Models in Theory of Computation are used to model </a:t>
            </a:r>
            <a:r>
              <a:rPr lang="en-IN" dirty="0">
                <a:solidFill>
                  <a:srgbClr val="000099"/>
                </a:solidFill>
              </a:rPr>
              <a:t>real life Computing Machines and Problems</a:t>
            </a:r>
            <a:r>
              <a:rPr lang="en-IN" dirty="0"/>
              <a:t>.</a:t>
            </a:r>
          </a:p>
          <a:p>
            <a:pPr algn="just" fontAlgn="base"/>
            <a:r>
              <a:rPr lang="en-IN" dirty="0"/>
              <a:t>Models in Theory of Computation can be used to </a:t>
            </a:r>
            <a:r>
              <a:rPr lang="en-IN" dirty="0">
                <a:solidFill>
                  <a:srgbClr val="000099"/>
                </a:solidFill>
              </a:rPr>
              <a:t>find limitation of Computing Machines like Halting Problem</a:t>
            </a:r>
            <a:r>
              <a:rPr lang="en-IN" dirty="0"/>
              <a:t>.</a:t>
            </a:r>
          </a:p>
          <a:p>
            <a:pPr algn="just" fontAlgn="base"/>
            <a:r>
              <a:rPr lang="en-IN" dirty="0">
                <a:solidFill>
                  <a:srgbClr val="000099"/>
                </a:solidFill>
              </a:rPr>
              <a:t>Super Recursive Algorithms </a:t>
            </a:r>
            <a:r>
              <a:rPr lang="en-IN" dirty="0"/>
              <a:t>in Theory of Computation present the future of Computing Devices.</a:t>
            </a:r>
          </a:p>
          <a:p>
            <a:pPr algn="just"/>
            <a:endParaRPr lang="en-IN" dirty="0"/>
          </a:p>
        </p:txBody>
      </p:sp>
    </p:spTree>
    <p:extLst>
      <p:ext uri="{BB962C8B-B14F-4D97-AF65-F5344CB8AC3E}">
        <p14:creationId xmlns:p14="http://schemas.microsoft.com/office/powerpoint/2010/main" val="4215425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algn="just" fontAlgn="base"/>
            <a:r>
              <a:rPr lang="en-IN" b="1" dirty="0">
                <a:solidFill>
                  <a:srgbClr val="006600"/>
                </a:solidFill>
              </a:rPr>
              <a:t>Other real life applications of DFA:</a:t>
            </a:r>
          </a:p>
          <a:p>
            <a:pPr lvl="1" algn="just" fontAlgn="base"/>
            <a:r>
              <a:rPr lang="en-IN" dirty="0"/>
              <a:t>Traffic Lights</a:t>
            </a:r>
          </a:p>
          <a:p>
            <a:pPr lvl="1" algn="just" fontAlgn="base"/>
            <a:r>
              <a:rPr lang="en-IN" dirty="0"/>
              <a:t>Video Games</a:t>
            </a:r>
          </a:p>
          <a:p>
            <a:pPr lvl="1" algn="just" fontAlgn="base"/>
            <a:r>
              <a:rPr lang="en-IN" dirty="0"/>
              <a:t>CPU Controllers</a:t>
            </a:r>
          </a:p>
          <a:p>
            <a:pPr lvl="1" algn="just" fontAlgn="base"/>
            <a:r>
              <a:rPr lang="en-IN" dirty="0"/>
              <a:t>Protocol Analysis</a:t>
            </a:r>
          </a:p>
          <a:p>
            <a:pPr lvl="1" algn="just" fontAlgn="base"/>
            <a:r>
              <a:rPr lang="en-IN" dirty="0"/>
              <a:t>Regular Expression Matching</a:t>
            </a:r>
          </a:p>
          <a:p>
            <a:pPr lvl="1" algn="just" fontAlgn="base"/>
            <a:r>
              <a:rPr lang="en-IN" dirty="0"/>
              <a:t>Vending Machines</a:t>
            </a:r>
          </a:p>
          <a:p>
            <a:pPr lvl="1" algn="just" fontAlgn="base"/>
            <a:r>
              <a:rPr lang="en-IN" dirty="0"/>
              <a:t>Speech Recognition</a:t>
            </a:r>
          </a:p>
          <a:p>
            <a:pPr lvl="1" algn="just" fontAlgn="base"/>
            <a:r>
              <a:rPr lang="en-IN" dirty="0"/>
              <a:t>Natural Language Processing</a:t>
            </a:r>
          </a:p>
          <a:p>
            <a:pPr algn="just" fontAlgn="base"/>
            <a:r>
              <a:rPr lang="en-IN" b="1" dirty="0"/>
              <a:t>Auto-complete</a:t>
            </a:r>
            <a:r>
              <a:rPr lang="en-IN" dirty="0"/>
              <a:t> search in Apache </a:t>
            </a:r>
            <a:r>
              <a:rPr lang="en-IN" dirty="0" err="1"/>
              <a:t>Lucene</a:t>
            </a:r>
            <a:r>
              <a:rPr lang="en-IN" dirty="0"/>
              <a:t> uses Finite State Transducer (FST) (extension of DFA)</a:t>
            </a:r>
          </a:p>
          <a:p>
            <a:pPr algn="just" fontAlgn="base"/>
            <a:r>
              <a:rPr lang="en-IN" dirty="0"/>
              <a:t>DFAs for simple Artificial Intelligence applications.</a:t>
            </a:r>
          </a:p>
          <a:p>
            <a:pPr algn="just" fontAlgn="base"/>
            <a:r>
              <a:rPr lang="en-IN" dirty="0"/>
              <a:t>DFAs with probabilistic transitions are known as </a:t>
            </a:r>
            <a:r>
              <a:rPr lang="en-IN" dirty="0">
                <a:solidFill>
                  <a:srgbClr val="006600"/>
                </a:solidFill>
              </a:rPr>
              <a:t>Markov Chain</a:t>
            </a:r>
            <a:r>
              <a:rPr lang="en-IN" dirty="0"/>
              <a:t>.</a:t>
            </a:r>
          </a:p>
          <a:p>
            <a:pPr algn="just" fontAlgn="base"/>
            <a:r>
              <a:rPr lang="en-IN" dirty="0"/>
              <a:t>All Algorithms are designed using Turing Machine.</a:t>
            </a:r>
          </a:p>
          <a:p>
            <a:pPr algn="just"/>
            <a:endParaRPr lang="en-IN" dirty="0"/>
          </a:p>
        </p:txBody>
      </p:sp>
    </p:spTree>
    <p:extLst>
      <p:ext uri="{BB962C8B-B14F-4D97-AF65-F5344CB8AC3E}">
        <p14:creationId xmlns:p14="http://schemas.microsoft.com/office/powerpoint/2010/main" val="3873723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Vending Machines using </a:t>
            </a:r>
            <a:r>
              <a:rPr lang="en-IN" b="1" dirty="0" err="1"/>
              <a:t>ToC</a:t>
            </a:r>
            <a:endParaRPr lang="en-IN" dirty="0"/>
          </a:p>
        </p:txBody>
      </p:sp>
      <p:sp>
        <p:nvSpPr>
          <p:cNvPr id="3" name="Content Placeholder 2"/>
          <p:cNvSpPr>
            <a:spLocks noGrp="1"/>
          </p:cNvSpPr>
          <p:nvPr>
            <p:ph idx="1"/>
          </p:nvPr>
        </p:nvSpPr>
        <p:spPr/>
        <p:txBody>
          <a:bodyPr>
            <a:normAutofit lnSpcReduction="10000"/>
          </a:bodyPr>
          <a:lstStyle/>
          <a:p>
            <a:pPr algn="just"/>
            <a:r>
              <a:rPr lang="en-IN" dirty="0"/>
              <a:t>Vending Machines are machines installed in a city on the side of roads at specific intervals. </a:t>
            </a:r>
          </a:p>
          <a:p>
            <a:pPr algn="just"/>
            <a:r>
              <a:rPr lang="en-IN" dirty="0"/>
              <a:t>Citizens can insert money into these machines &amp; get the selected drinks/snacks automatically and the return change was provided by the machine as well. </a:t>
            </a:r>
          </a:p>
          <a:p>
            <a:pPr algn="just"/>
            <a:r>
              <a:rPr lang="en-IN" dirty="0"/>
              <a:t>Such machines are very popular in Japan.</a:t>
            </a:r>
          </a:p>
          <a:p>
            <a:pPr algn="just"/>
            <a:r>
              <a:rPr lang="en-IN" dirty="0"/>
              <a:t>Can be designed using Deterministic Finite Automata (DFA)</a:t>
            </a:r>
          </a:p>
        </p:txBody>
      </p:sp>
    </p:spTree>
    <p:extLst>
      <p:ext uri="{BB962C8B-B14F-4D97-AF65-F5344CB8AC3E}">
        <p14:creationId xmlns:p14="http://schemas.microsoft.com/office/powerpoint/2010/main" val="733448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fontAlgn="base"/>
            <a:r>
              <a:rPr lang="en-IN" dirty="0"/>
              <a:t>The states of DFA for Vending Machines:</a:t>
            </a:r>
          </a:p>
          <a:p>
            <a:pPr algn="just" fontAlgn="base">
              <a:buFont typeface="Wingdings" pitchFamily="2" charset="2"/>
              <a:buChar char="Ø"/>
            </a:pPr>
            <a:r>
              <a:rPr lang="en-IN" dirty="0"/>
              <a:t>Q = {$0.00, $0.25, $0.50, $0.75, $1.00, $1.25, $1.50, $1.75, $2.00} (states)</a:t>
            </a:r>
          </a:p>
          <a:p>
            <a:pPr algn="just" fontAlgn="base">
              <a:buFont typeface="Wingdings" pitchFamily="2" charset="2"/>
              <a:buChar char="Ø"/>
            </a:pPr>
            <a:r>
              <a:rPr lang="en-IN" dirty="0"/>
              <a:t>Σ = {$0.25, $1.00, select} is the alphabet</a:t>
            </a:r>
          </a:p>
          <a:p>
            <a:pPr algn="just" fontAlgn="base">
              <a:buFont typeface="Wingdings" pitchFamily="2" charset="2"/>
              <a:buChar char="Ø"/>
            </a:pPr>
            <a:r>
              <a:rPr lang="en-IN" dirty="0"/>
              <a:t>q</a:t>
            </a:r>
            <a:r>
              <a:rPr lang="en-IN" baseline="-25000" dirty="0"/>
              <a:t>0</a:t>
            </a:r>
            <a:r>
              <a:rPr lang="en-IN" dirty="0"/>
              <a:t> = $0.00 is the start state</a:t>
            </a:r>
          </a:p>
          <a:p>
            <a:pPr algn="just" fontAlgn="base">
              <a:buFont typeface="Wingdings" pitchFamily="2" charset="2"/>
              <a:buChar char="Ø"/>
            </a:pPr>
            <a:r>
              <a:rPr lang="en-IN" dirty="0"/>
              <a:t>F = ∅ is the set of accept states</a:t>
            </a:r>
          </a:p>
          <a:p>
            <a:pPr algn="just" fontAlgn="base">
              <a:buFont typeface="Wingdings" pitchFamily="2" charset="2"/>
              <a:buChar char="Ø"/>
            </a:pPr>
            <a:r>
              <a:rPr lang="en-IN" dirty="0"/>
              <a:t>The transition function is defined by the state diagram.</a:t>
            </a:r>
          </a:p>
          <a:p>
            <a:pPr algn="just"/>
            <a:endParaRPr lang="en-IN" dirty="0"/>
          </a:p>
        </p:txBody>
      </p:sp>
    </p:spTree>
    <p:extLst>
      <p:ext uri="{BB962C8B-B14F-4D97-AF65-F5344CB8AC3E}">
        <p14:creationId xmlns:p14="http://schemas.microsoft.com/office/powerpoint/2010/main" val="1615146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6600"/>
                </a:solidFill>
              </a:rPr>
              <a:t>State diagram of Vending Machine</a:t>
            </a:r>
          </a:p>
        </p:txBody>
      </p:sp>
      <p:pic>
        <p:nvPicPr>
          <p:cNvPr id="1026" name="Picture 2" descr="state-diagram-vending-machine"/>
          <p:cNvPicPr>
            <a:picLocks noChangeAspect="1" noChangeArrowheads="1"/>
          </p:cNvPicPr>
          <p:nvPr/>
        </p:nvPicPr>
        <p:blipFill rotWithShape="1">
          <a:blip r:embed="rId2">
            <a:extLst>
              <a:ext uri="{28A0092B-C50C-407E-A947-70E740481C1C}">
                <a14:useLocalDpi xmlns:a14="http://schemas.microsoft.com/office/drawing/2010/main" val="0"/>
              </a:ext>
            </a:extLst>
          </a:blip>
          <a:srcRect b="4458"/>
          <a:stretch/>
        </p:blipFill>
        <p:spPr bwMode="auto">
          <a:xfrm>
            <a:off x="533400" y="1101436"/>
            <a:ext cx="8143875"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620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371600"/>
            <a:ext cx="8001000" cy="1323439"/>
          </a:xfrm>
          <a:prstGeom prst="rect">
            <a:avLst/>
          </a:prstGeom>
        </p:spPr>
        <p:txBody>
          <a:bodyPr wrap="square">
            <a:spAutoFit/>
          </a:bodyPr>
          <a:lstStyle/>
          <a:p>
            <a:r>
              <a:rPr lang="en-IN" sz="4000" dirty="0">
                <a:hlinkClick r:id="rId2"/>
              </a:rPr>
              <a:t>https://www.youtube.com/watch?v=SV57Yv8BXBc</a:t>
            </a:r>
            <a:endParaRPr lang="en-IN" sz="4000" dirty="0"/>
          </a:p>
        </p:txBody>
      </p:sp>
      <p:sp>
        <p:nvSpPr>
          <p:cNvPr id="6" name="TextBox 5"/>
          <p:cNvSpPr txBox="1"/>
          <p:nvPr/>
        </p:nvSpPr>
        <p:spPr>
          <a:xfrm>
            <a:off x="1676400" y="3962400"/>
            <a:ext cx="4846904" cy="1015663"/>
          </a:xfrm>
          <a:prstGeom prst="rect">
            <a:avLst/>
          </a:prstGeom>
          <a:noFill/>
        </p:spPr>
        <p:txBody>
          <a:bodyPr wrap="none" rtlCol="0">
            <a:spAutoFit/>
          </a:bodyPr>
          <a:lstStyle/>
          <a:p>
            <a:r>
              <a:rPr lang="en-US" sz="6000" dirty="0">
                <a:hlinkClick r:id="rId3" action="ppaction://hlinkfile"/>
              </a:rPr>
              <a:t>Why Study </a:t>
            </a:r>
            <a:r>
              <a:rPr lang="en-US" sz="6000" dirty="0" err="1">
                <a:hlinkClick r:id="rId3" action="ppaction://hlinkfile"/>
              </a:rPr>
              <a:t>ToC</a:t>
            </a:r>
            <a:endParaRPr lang="en-IN" sz="6000" dirty="0"/>
          </a:p>
        </p:txBody>
      </p:sp>
    </p:spTree>
    <p:extLst>
      <p:ext uri="{BB962C8B-B14F-4D97-AF65-F5344CB8AC3E}">
        <p14:creationId xmlns:p14="http://schemas.microsoft.com/office/powerpoint/2010/main" val="3731632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Theory of Computing or Computation?</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IN" dirty="0"/>
              <a:t>Theory of Computation is a branch of </a:t>
            </a:r>
            <a:r>
              <a:rPr lang="en-IN" u="sng" dirty="0"/>
              <a:t>computer science</a:t>
            </a:r>
            <a:r>
              <a:rPr lang="en-IN" dirty="0"/>
              <a:t> &amp; Mathematics that focuses on the logic of computation </a:t>
            </a:r>
          </a:p>
          <a:p>
            <a:pPr lvl="1" algn="just"/>
            <a:r>
              <a:rPr lang="en-IN" dirty="0"/>
              <a:t>how different problems are solved using algorithms and the efficiency of the solutions. </a:t>
            </a:r>
          </a:p>
          <a:p>
            <a:pPr algn="just"/>
            <a:r>
              <a:rPr lang="en-IN" dirty="0"/>
              <a:t>It is a scientific control concerned with the investigation of computing features such as natural, artificial, and otherwise fictitious. </a:t>
            </a:r>
          </a:p>
          <a:p>
            <a:pPr algn="just"/>
            <a:r>
              <a:rPr lang="en-IN" dirty="0"/>
              <a:t>Most importantly, it intends to become acquainted with the atmosphere of resourceful computation.</a:t>
            </a:r>
          </a:p>
          <a:p>
            <a:pPr algn="just"/>
            <a:endParaRPr lang="en-IN" dirty="0"/>
          </a:p>
        </p:txBody>
      </p:sp>
    </p:spTree>
    <p:extLst>
      <p:ext uri="{BB962C8B-B14F-4D97-AF65-F5344CB8AC3E}">
        <p14:creationId xmlns:p14="http://schemas.microsoft.com/office/powerpoint/2010/main" val="783335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xfrm>
            <a:off x="6781800" y="6324600"/>
            <a:ext cx="1905000" cy="457200"/>
          </a:xfrm>
          <a:noFill/>
        </p:spPr>
        <p:txBody>
          <a:bodyPr/>
          <a:lstStyle/>
          <a:p>
            <a:fld id="{2A50FA13-DD26-4022-9543-FB6577B0D621}" type="slidenum">
              <a:rPr lang="en-US" smtClean="0"/>
              <a:pPr/>
              <a:t>4</a:t>
            </a:fld>
            <a:endParaRPr lang="en-US"/>
          </a:p>
        </p:txBody>
      </p:sp>
      <p:sp>
        <p:nvSpPr>
          <p:cNvPr id="5" name="Rectangle 2"/>
          <p:cNvSpPr>
            <a:spLocks noGrp="1" noChangeArrowheads="1"/>
          </p:cNvSpPr>
          <p:nvPr>
            <p:ph type="title"/>
          </p:nvPr>
        </p:nvSpPr>
        <p:spPr>
          <a:xfrm>
            <a:off x="1150938" y="617538"/>
            <a:ext cx="7793037" cy="1143000"/>
          </a:xfrm>
        </p:spPr>
        <p:txBody>
          <a:bodyPr/>
          <a:lstStyle/>
          <a:p>
            <a:pPr eaLnBrk="1" hangingPunct="1"/>
            <a:r>
              <a:rPr lang="en-US" dirty="0"/>
              <a:t>What is Automata Theory?</a:t>
            </a:r>
          </a:p>
        </p:txBody>
      </p:sp>
      <p:sp>
        <p:nvSpPr>
          <p:cNvPr id="6" name="Rectangle 3"/>
          <p:cNvSpPr txBox="1">
            <a:spLocks noChangeArrowheads="1"/>
          </p:cNvSpPr>
          <p:nvPr/>
        </p:nvSpPr>
        <p:spPr>
          <a:xfrm>
            <a:off x="609600" y="2017713"/>
            <a:ext cx="8345488" cy="4114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sz="2800" i="1" dirty="0"/>
              <a:t>Study of abstract computing devices, or “machines”</a:t>
            </a:r>
          </a:p>
          <a:p>
            <a:pPr>
              <a:lnSpc>
                <a:spcPct val="90000"/>
              </a:lnSpc>
            </a:pPr>
            <a:r>
              <a:rPr lang="en-US" sz="2800" dirty="0">
                <a:solidFill>
                  <a:srgbClr val="FF0000"/>
                </a:solidFill>
              </a:rPr>
              <a:t>Automaton = an abstract computing device</a:t>
            </a:r>
          </a:p>
          <a:p>
            <a:pPr lvl="1">
              <a:lnSpc>
                <a:spcPct val="90000"/>
              </a:lnSpc>
            </a:pPr>
            <a:r>
              <a:rPr lang="en-US" sz="2400" u="sng" dirty="0">
                <a:solidFill>
                  <a:srgbClr val="000099"/>
                </a:solidFill>
              </a:rPr>
              <a:t>Note:</a:t>
            </a:r>
            <a:r>
              <a:rPr lang="en-US" sz="2400" dirty="0">
                <a:solidFill>
                  <a:srgbClr val="000099"/>
                </a:solidFill>
              </a:rPr>
              <a:t> A “device” need not even be a physical hardware!</a:t>
            </a:r>
          </a:p>
          <a:p>
            <a:pPr>
              <a:lnSpc>
                <a:spcPct val="90000"/>
              </a:lnSpc>
            </a:pPr>
            <a:r>
              <a:rPr lang="en-US" sz="2800" dirty="0">
                <a:solidFill>
                  <a:srgbClr val="0070C0"/>
                </a:solidFill>
              </a:rPr>
              <a:t>A fundamental question in computer science: </a:t>
            </a:r>
          </a:p>
          <a:p>
            <a:pPr lvl="1">
              <a:lnSpc>
                <a:spcPct val="90000"/>
              </a:lnSpc>
            </a:pPr>
            <a:r>
              <a:rPr lang="en-US" sz="2400" dirty="0">
                <a:solidFill>
                  <a:srgbClr val="0070C0"/>
                </a:solidFill>
              </a:rPr>
              <a:t>Find out what different models of machines can do and cannot do</a:t>
            </a:r>
          </a:p>
          <a:p>
            <a:pPr lvl="1">
              <a:lnSpc>
                <a:spcPct val="90000"/>
              </a:lnSpc>
            </a:pPr>
            <a:r>
              <a:rPr lang="en-US" sz="2400" dirty="0"/>
              <a:t>The </a:t>
            </a:r>
            <a:r>
              <a:rPr lang="en-US" sz="2400" i="1" dirty="0"/>
              <a:t>theory of computation</a:t>
            </a:r>
          </a:p>
          <a:p>
            <a:pPr>
              <a:lnSpc>
                <a:spcPct val="90000"/>
              </a:lnSpc>
            </a:pPr>
            <a:r>
              <a:rPr lang="en-US" sz="2800" dirty="0"/>
              <a:t>Computability vs. Complexity</a:t>
            </a:r>
            <a:endParaRPr lang="en-US" sz="2800" i="1" dirty="0"/>
          </a:p>
        </p:txBody>
      </p:sp>
    </p:spTree>
    <p:extLst>
      <p:ext uri="{BB962C8B-B14F-4D97-AF65-F5344CB8AC3E}">
        <p14:creationId xmlns:p14="http://schemas.microsoft.com/office/powerpoint/2010/main" val="413790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blinds(horizontal)">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blinds(horizontal)">
                                      <p:cBhvr>
                                        <p:cTn id="20" dur="500"/>
                                        <p:tgtEl>
                                          <p:spTgt spid="6">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blinds(horizontal)">
                                      <p:cBhvr>
                                        <p:cTn id="23" dur="500"/>
                                        <p:tgtEl>
                                          <p:spTgt spid="6">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blinds(horizontal)">
                                      <p:cBhvr>
                                        <p:cTn id="26" dur="500"/>
                                        <p:tgtEl>
                                          <p:spTgt spid="6">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blinds(horizontal)">
                                      <p:cBhvr>
                                        <p:cTn id="31"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xfrm>
            <a:off x="6553200" y="6248400"/>
            <a:ext cx="1905000" cy="457200"/>
          </a:xfrm>
        </p:spPr>
        <p:txBody>
          <a:bodyPr/>
          <a:lstStyle/>
          <a:p>
            <a:fld id="{4E3B73FB-7963-4EE2-A02F-488816A82181}" type="slidenum">
              <a:rPr lang="en-US"/>
              <a:pPr/>
              <a:t>5</a:t>
            </a:fld>
            <a:endParaRPr lang="en-US"/>
          </a:p>
        </p:txBody>
      </p:sp>
      <p:sp>
        <p:nvSpPr>
          <p:cNvPr id="5" name="Rectangle 2"/>
          <p:cNvSpPr>
            <a:spLocks noGrp="1" noChangeArrowheads="1"/>
          </p:cNvSpPr>
          <p:nvPr>
            <p:ph type="title"/>
          </p:nvPr>
        </p:nvSpPr>
        <p:spPr>
          <a:xfrm>
            <a:off x="685800" y="609600"/>
            <a:ext cx="7772400" cy="1143000"/>
          </a:xfrm>
        </p:spPr>
        <p:txBody>
          <a:bodyPr/>
          <a:lstStyle/>
          <a:p>
            <a:r>
              <a:rPr lang="en-US" b="1" dirty="0"/>
              <a:t>Why?</a:t>
            </a:r>
          </a:p>
        </p:txBody>
      </p:sp>
      <p:sp>
        <p:nvSpPr>
          <p:cNvPr id="6" name="Rectangle 3"/>
          <p:cNvSpPr txBox="1">
            <a:spLocks noChangeArrowheads="1"/>
          </p:cNvSpPr>
          <p:nvPr/>
        </p:nvSpPr>
        <p:spPr>
          <a:xfrm>
            <a:off x="685800" y="1981200"/>
            <a:ext cx="7772400" cy="4114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dirty="0"/>
              <a:t>When developing solutions to real problems, we often confront the limitations of what software can do.</a:t>
            </a:r>
          </a:p>
          <a:p>
            <a:pPr lvl="1"/>
            <a:r>
              <a:rPr lang="en-US" i="1" dirty="0" err="1">
                <a:solidFill>
                  <a:srgbClr val="FF0066"/>
                </a:solidFill>
              </a:rPr>
              <a:t>Undecidable</a:t>
            </a:r>
            <a:r>
              <a:rPr lang="en-US" dirty="0"/>
              <a:t>  things – no program whatever can do it.</a:t>
            </a:r>
          </a:p>
          <a:p>
            <a:pPr lvl="1"/>
            <a:r>
              <a:rPr lang="en-US" i="1" dirty="0">
                <a:solidFill>
                  <a:srgbClr val="FF0066"/>
                </a:solidFill>
              </a:rPr>
              <a:t>Intractable</a:t>
            </a:r>
            <a:r>
              <a:rPr lang="en-US" dirty="0"/>
              <a:t>  things – there are programs, but no fast programs.</a:t>
            </a:r>
          </a:p>
          <a:p>
            <a:r>
              <a:rPr lang="en-US" dirty="0"/>
              <a:t>CSE331 gives you the tools.</a:t>
            </a:r>
          </a:p>
        </p:txBody>
      </p:sp>
    </p:spTree>
    <p:extLst>
      <p:ext uri="{BB962C8B-B14F-4D97-AF65-F5344CB8AC3E}">
        <p14:creationId xmlns:p14="http://schemas.microsoft.com/office/powerpoint/2010/main" val="2223165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685800" y="1981200"/>
            <a:ext cx="7924800" cy="4419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t>We’ll learn how to deal formally with discrete systems.</a:t>
            </a:r>
          </a:p>
          <a:p>
            <a:pPr lvl="1"/>
            <a:r>
              <a:rPr lang="en-US">
                <a:solidFill>
                  <a:srgbClr val="3366FF"/>
                </a:solidFill>
              </a:rPr>
              <a:t>Proofs</a:t>
            </a:r>
            <a:r>
              <a:rPr lang="en-US"/>
              <a:t>: You never really prove a program correct, but you need to be thinking of why a tricky technique really works.</a:t>
            </a:r>
          </a:p>
          <a:p>
            <a:r>
              <a:rPr lang="en-US"/>
              <a:t>We’ll gain experience with abstract models and constructions.</a:t>
            </a:r>
          </a:p>
          <a:p>
            <a:pPr lvl="1"/>
            <a:r>
              <a:rPr lang="en-US"/>
              <a:t>Models layered software architectures.</a:t>
            </a:r>
            <a:endParaRPr lang="en-US" dirty="0"/>
          </a:p>
        </p:txBody>
      </p:sp>
      <p:sp>
        <p:nvSpPr>
          <p:cNvPr id="2" name="Rectangle 1"/>
          <p:cNvSpPr/>
          <p:nvPr/>
        </p:nvSpPr>
        <p:spPr>
          <a:xfrm>
            <a:off x="2438400" y="990600"/>
            <a:ext cx="1517788" cy="769441"/>
          </a:xfrm>
          <a:prstGeom prst="rect">
            <a:avLst/>
          </a:prstGeom>
        </p:spPr>
        <p:txBody>
          <a:bodyPr wrap="none">
            <a:spAutoFit/>
          </a:bodyPr>
          <a:lstStyle/>
          <a:p>
            <a:r>
              <a:rPr lang="en-US" sz="4400" b="1" dirty="0"/>
              <a:t>Why?</a:t>
            </a:r>
            <a:endParaRPr lang="en-IN" sz="4400" dirty="0"/>
          </a:p>
        </p:txBody>
      </p:sp>
    </p:spTree>
    <p:extLst>
      <p:ext uri="{BB962C8B-B14F-4D97-AF65-F5344CB8AC3E}">
        <p14:creationId xmlns:p14="http://schemas.microsoft.com/office/powerpoint/2010/main" val="4048032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a:t>
            </a:r>
            <a:endParaRPr lang="en-IN" b="1" dirty="0"/>
          </a:p>
        </p:txBody>
      </p:sp>
      <p:sp>
        <p:nvSpPr>
          <p:cNvPr id="3" name="Content Placeholder 2"/>
          <p:cNvSpPr>
            <a:spLocks noGrp="1"/>
          </p:cNvSpPr>
          <p:nvPr>
            <p:ph idx="1"/>
          </p:nvPr>
        </p:nvSpPr>
        <p:spPr/>
        <p:txBody>
          <a:bodyPr/>
          <a:lstStyle/>
          <a:p>
            <a:pPr algn="just"/>
            <a:r>
              <a:rPr lang="en-IN" dirty="0"/>
              <a:t>To better understand the development of formal mathematical models of computation that reflect the real-world of computer.</a:t>
            </a:r>
          </a:p>
          <a:p>
            <a:pPr algn="just"/>
            <a:r>
              <a:rPr lang="en-IN" dirty="0"/>
              <a:t>To achieve deep understanding about the mathematical properties of computer hardware and software</a:t>
            </a:r>
          </a:p>
          <a:p>
            <a:endParaRPr lang="en-IN" dirty="0"/>
          </a:p>
        </p:txBody>
      </p:sp>
    </p:spTree>
    <p:extLst>
      <p:ext uri="{BB962C8B-B14F-4D97-AF65-F5344CB8AC3E}">
        <p14:creationId xmlns:p14="http://schemas.microsoft.com/office/powerpoint/2010/main" val="2477710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p>
            <a:fld id="{D8F688DB-4E48-4AE6-82C7-D2599A3234E4}" type="slidenum">
              <a:rPr lang="en-US" smtClean="0"/>
              <a:pPr/>
              <a:t>8</a:t>
            </a:fld>
            <a:endParaRPr lang="en-US"/>
          </a:p>
        </p:txBody>
      </p:sp>
      <p:sp>
        <p:nvSpPr>
          <p:cNvPr id="15363" name="Rectangle 2"/>
          <p:cNvSpPr>
            <a:spLocks noGrp="1" noChangeArrowheads="1"/>
          </p:cNvSpPr>
          <p:nvPr>
            <p:ph type="title"/>
          </p:nvPr>
        </p:nvSpPr>
        <p:spPr>
          <a:xfrm>
            <a:off x="457200" y="561109"/>
            <a:ext cx="8229600" cy="1143000"/>
          </a:xfrm>
        </p:spPr>
        <p:txBody>
          <a:bodyPr/>
          <a:lstStyle/>
          <a:p>
            <a:pPr algn="r" eaLnBrk="1" hangingPunct="1"/>
            <a:r>
              <a:rPr lang="en-US" dirty="0"/>
              <a:t>Alan Turing (1912-1954)</a:t>
            </a:r>
          </a:p>
        </p:txBody>
      </p:sp>
      <p:sp>
        <p:nvSpPr>
          <p:cNvPr id="15364" name="Rectangle 3"/>
          <p:cNvSpPr>
            <a:spLocks noGrp="1" noChangeArrowheads="1"/>
          </p:cNvSpPr>
          <p:nvPr>
            <p:ph type="body" idx="1"/>
          </p:nvPr>
        </p:nvSpPr>
        <p:spPr>
          <a:xfrm>
            <a:off x="1295400" y="2017713"/>
            <a:ext cx="5065713" cy="4114800"/>
          </a:xfrm>
        </p:spPr>
        <p:txBody>
          <a:bodyPr/>
          <a:lstStyle/>
          <a:p>
            <a:pPr eaLnBrk="1" hangingPunct="1">
              <a:lnSpc>
                <a:spcPct val="90000"/>
              </a:lnSpc>
            </a:pPr>
            <a:r>
              <a:rPr lang="en-US" sz="2400"/>
              <a:t>Father of Modern Computer Science</a:t>
            </a:r>
          </a:p>
          <a:p>
            <a:pPr eaLnBrk="1" hangingPunct="1">
              <a:lnSpc>
                <a:spcPct val="90000"/>
              </a:lnSpc>
            </a:pPr>
            <a:r>
              <a:rPr lang="en-US" sz="2400"/>
              <a:t>English mathematician</a:t>
            </a:r>
          </a:p>
          <a:p>
            <a:pPr eaLnBrk="1" hangingPunct="1">
              <a:lnSpc>
                <a:spcPct val="90000"/>
              </a:lnSpc>
            </a:pPr>
            <a:r>
              <a:rPr lang="en-US" sz="2400"/>
              <a:t>Studied abstract machines called </a:t>
            </a:r>
            <a:r>
              <a:rPr lang="en-US" sz="2400" b="1" i="1">
                <a:solidFill>
                  <a:srgbClr val="FF0000"/>
                </a:solidFill>
              </a:rPr>
              <a:t>Turing machines</a:t>
            </a:r>
            <a:r>
              <a:rPr lang="en-US" sz="2400" i="1"/>
              <a:t> </a:t>
            </a:r>
            <a:r>
              <a:rPr lang="en-US" sz="2400"/>
              <a:t>even before computers existed</a:t>
            </a:r>
          </a:p>
          <a:p>
            <a:pPr eaLnBrk="1" hangingPunct="1">
              <a:lnSpc>
                <a:spcPct val="90000"/>
              </a:lnSpc>
            </a:pPr>
            <a:r>
              <a:rPr lang="en-US" sz="2400"/>
              <a:t>Heard of the Turing test?</a:t>
            </a:r>
          </a:p>
        </p:txBody>
      </p:sp>
      <p:pic>
        <p:nvPicPr>
          <p:cNvPr id="15365" name="Picture 5"/>
          <p:cNvPicPr>
            <a:picLocks noChangeAspect="1" noChangeArrowheads="1"/>
          </p:cNvPicPr>
          <p:nvPr/>
        </p:nvPicPr>
        <p:blipFill>
          <a:blip r:embed="rId3" cstate="print"/>
          <a:srcRect/>
          <a:stretch>
            <a:fillRect/>
          </a:stretch>
        </p:blipFill>
        <p:spPr bwMode="auto">
          <a:xfrm>
            <a:off x="6324600" y="2686050"/>
            <a:ext cx="2649538" cy="3314700"/>
          </a:xfrm>
          <a:prstGeom prst="rect">
            <a:avLst/>
          </a:prstGeom>
          <a:noFill/>
          <a:ln w="9525">
            <a:noFill/>
            <a:miter lim="800000"/>
            <a:headEnd/>
            <a:tailEnd/>
          </a:ln>
        </p:spPr>
      </p:pic>
      <p:sp>
        <p:nvSpPr>
          <p:cNvPr id="15366" name="TextBox 6"/>
          <p:cNvSpPr txBox="1">
            <a:spLocks noChangeArrowheads="1"/>
          </p:cNvSpPr>
          <p:nvPr/>
        </p:nvSpPr>
        <p:spPr bwMode="auto">
          <a:xfrm>
            <a:off x="609600" y="351057"/>
            <a:ext cx="4087786" cy="461665"/>
          </a:xfrm>
          <a:prstGeom prst="rect">
            <a:avLst/>
          </a:prstGeom>
          <a:noFill/>
          <a:ln w="9525">
            <a:noFill/>
            <a:miter lim="800000"/>
            <a:headEnd/>
            <a:tailEnd/>
          </a:ln>
        </p:spPr>
        <p:txBody>
          <a:bodyPr wrap="none">
            <a:spAutoFit/>
          </a:bodyPr>
          <a:lstStyle/>
          <a:p>
            <a:r>
              <a:rPr lang="en-US" sz="2400" dirty="0">
                <a:solidFill>
                  <a:srgbClr val="000099"/>
                </a:solidFill>
              </a:rPr>
              <a:t>(A pioneer of automata theory)</a:t>
            </a:r>
          </a:p>
        </p:txBody>
      </p:sp>
      <p:pic>
        <p:nvPicPr>
          <p:cNvPr id="15367" name="Picture 9" descr="The Imitation Game (2014) Poster"/>
          <p:cNvPicPr>
            <a:picLocks noChangeAspect="1" noChangeArrowheads="1"/>
          </p:cNvPicPr>
          <p:nvPr/>
        </p:nvPicPr>
        <p:blipFill>
          <a:blip r:embed="rId4" cstate="print"/>
          <a:srcRect/>
          <a:stretch>
            <a:fillRect/>
          </a:stretch>
        </p:blipFill>
        <p:spPr bwMode="auto">
          <a:xfrm>
            <a:off x="76200" y="4343400"/>
            <a:ext cx="1581150" cy="2341563"/>
          </a:xfrm>
          <a:prstGeom prst="rect">
            <a:avLst/>
          </a:prstGeom>
          <a:noFill/>
          <a:ln w="9525">
            <a:noFill/>
            <a:miter lim="800000"/>
            <a:headEnd/>
            <a:tailEnd/>
          </a:ln>
        </p:spPr>
      </p:pic>
    </p:spTree>
    <p:extLst>
      <p:ext uri="{BB962C8B-B14F-4D97-AF65-F5344CB8AC3E}">
        <p14:creationId xmlns:p14="http://schemas.microsoft.com/office/powerpoint/2010/main" val="1536710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normAutofit fontScale="90000"/>
          </a:bodyPr>
          <a:lstStyle/>
          <a:p>
            <a:pPr eaLnBrk="1" hangingPunct="1"/>
            <a:r>
              <a:rPr lang="en-US" b="1" dirty="0"/>
              <a:t>Theory of Computation: A Historical Perspective</a:t>
            </a:r>
          </a:p>
        </p:txBody>
      </p:sp>
      <p:sp>
        <p:nvSpPr>
          <p:cNvPr id="16388" name="Text Box 4"/>
          <p:cNvSpPr txBox="1">
            <a:spLocks noChangeArrowheads="1"/>
          </p:cNvSpPr>
          <p:nvPr/>
        </p:nvSpPr>
        <p:spPr bwMode="auto">
          <a:xfrm>
            <a:off x="684929" y="2378231"/>
            <a:ext cx="926857" cy="461665"/>
          </a:xfrm>
          <a:prstGeom prst="rect">
            <a:avLst/>
          </a:prstGeom>
          <a:noFill/>
          <a:ln w="9525">
            <a:noFill/>
            <a:miter lim="800000"/>
            <a:headEnd/>
            <a:tailEnd/>
          </a:ln>
        </p:spPr>
        <p:txBody>
          <a:bodyPr wrap="none">
            <a:spAutoFit/>
          </a:bodyPr>
          <a:lstStyle/>
          <a:p>
            <a:r>
              <a:rPr lang="en-US" sz="2400" dirty="0"/>
              <a:t>1930s</a:t>
            </a:r>
          </a:p>
        </p:txBody>
      </p:sp>
      <p:sp>
        <p:nvSpPr>
          <p:cNvPr id="16389" name="Text Box 5"/>
          <p:cNvSpPr txBox="1">
            <a:spLocks noChangeArrowheads="1"/>
          </p:cNvSpPr>
          <p:nvPr/>
        </p:nvSpPr>
        <p:spPr bwMode="auto">
          <a:xfrm>
            <a:off x="2971800" y="2008900"/>
            <a:ext cx="4875053" cy="1200329"/>
          </a:xfrm>
          <a:prstGeom prst="rect">
            <a:avLst/>
          </a:prstGeom>
          <a:noFill/>
          <a:ln w="9525">
            <a:noFill/>
            <a:miter lim="800000"/>
            <a:headEnd/>
            <a:tailEnd/>
          </a:ln>
        </p:spPr>
        <p:txBody>
          <a:bodyPr wrap="none">
            <a:spAutoFit/>
          </a:bodyPr>
          <a:lstStyle/>
          <a:p>
            <a:pPr>
              <a:buFontTx/>
              <a:buChar char="•"/>
            </a:pPr>
            <a:r>
              <a:rPr lang="en-US" sz="2400" dirty="0"/>
              <a:t> Alan Turing studies </a:t>
            </a:r>
            <a:r>
              <a:rPr lang="en-US" sz="2400" dirty="0">
                <a:solidFill>
                  <a:srgbClr val="FF0000"/>
                </a:solidFill>
              </a:rPr>
              <a:t>Turing machines</a:t>
            </a:r>
          </a:p>
          <a:p>
            <a:pPr>
              <a:buFontTx/>
              <a:buChar char="•"/>
            </a:pPr>
            <a:r>
              <a:rPr lang="en-US" sz="2400" dirty="0"/>
              <a:t> </a:t>
            </a:r>
            <a:r>
              <a:rPr lang="en-US" sz="2400" dirty="0">
                <a:solidFill>
                  <a:srgbClr val="FF0000"/>
                </a:solidFill>
              </a:rPr>
              <a:t>Decidability</a:t>
            </a:r>
          </a:p>
          <a:p>
            <a:pPr>
              <a:buFontTx/>
              <a:buChar char="•"/>
            </a:pPr>
            <a:r>
              <a:rPr lang="en-US" sz="2400" dirty="0"/>
              <a:t> </a:t>
            </a:r>
            <a:r>
              <a:rPr lang="en-US" sz="2400" dirty="0">
                <a:solidFill>
                  <a:srgbClr val="FF0000"/>
                </a:solidFill>
              </a:rPr>
              <a:t>Halting problem</a:t>
            </a:r>
          </a:p>
        </p:txBody>
      </p:sp>
      <p:sp>
        <p:nvSpPr>
          <p:cNvPr id="16390" name="Text Box 6"/>
          <p:cNvSpPr txBox="1">
            <a:spLocks noChangeArrowheads="1"/>
          </p:cNvSpPr>
          <p:nvPr/>
        </p:nvSpPr>
        <p:spPr bwMode="auto">
          <a:xfrm>
            <a:off x="663484" y="3505200"/>
            <a:ext cx="1643399" cy="461665"/>
          </a:xfrm>
          <a:prstGeom prst="rect">
            <a:avLst/>
          </a:prstGeom>
          <a:noFill/>
          <a:ln w="9525">
            <a:noFill/>
            <a:miter lim="800000"/>
            <a:headEnd/>
            <a:tailEnd/>
          </a:ln>
        </p:spPr>
        <p:txBody>
          <a:bodyPr wrap="none">
            <a:spAutoFit/>
          </a:bodyPr>
          <a:lstStyle/>
          <a:p>
            <a:r>
              <a:rPr lang="en-US" sz="2400" dirty="0"/>
              <a:t>1940-1950s</a:t>
            </a:r>
          </a:p>
        </p:txBody>
      </p:sp>
      <p:sp>
        <p:nvSpPr>
          <p:cNvPr id="16391" name="Text Box 7"/>
          <p:cNvSpPr txBox="1">
            <a:spLocks noChangeArrowheads="1"/>
          </p:cNvSpPr>
          <p:nvPr/>
        </p:nvSpPr>
        <p:spPr bwMode="auto">
          <a:xfrm>
            <a:off x="2971800" y="3224005"/>
            <a:ext cx="5679759" cy="1200329"/>
          </a:xfrm>
          <a:prstGeom prst="rect">
            <a:avLst/>
          </a:prstGeom>
          <a:noFill/>
          <a:ln w="9525">
            <a:noFill/>
            <a:miter lim="800000"/>
            <a:headEnd/>
            <a:tailEnd/>
          </a:ln>
        </p:spPr>
        <p:txBody>
          <a:bodyPr wrap="square">
            <a:spAutoFit/>
          </a:bodyPr>
          <a:lstStyle/>
          <a:p>
            <a:pPr>
              <a:buFontTx/>
              <a:buChar char="•"/>
            </a:pPr>
            <a:r>
              <a:rPr lang="en-US" sz="2400" dirty="0"/>
              <a:t> “</a:t>
            </a:r>
            <a:r>
              <a:rPr lang="en-US" sz="2400" dirty="0">
                <a:solidFill>
                  <a:srgbClr val="FF0000"/>
                </a:solidFill>
              </a:rPr>
              <a:t>Finite automata</a:t>
            </a:r>
            <a:r>
              <a:rPr lang="en-US" sz="2400" dirty="0"/>
              <a:t>” machines studied</a:t>
            </a:r>
          </a:p>
          <a:p>
            <a:pPr>
              <a:buFontTx/>
              <a:buChar char="•"/>
            </a:pPr>
            <a:r>
              <a:rPr lang="en-US" sz="2400" dirty="0"/>
              <a:t>  Noam Chomsky proposes the </a:t>
            </a:r>
            <a:br>
              <a:rPr lang="en-US" sz="2400" dirty="0"/>
            </a:br>
            <a:r>
              <a:rPr lang="en-US" sz="2400" dirty="0"/>
              <a:t>   “</a:t>
            </a:r>
            <a:r>
              <a:rPr lang="en-US" sz="2400" dirty="0">
                <a:solidFill>
                  <a:srgbClr val="FF0000"/>
                </a:solidFill>
              </a:rPr>
              <a:t>Chomsky Hierarchy</a:t>
            </a:r>
            <a:r>
              <a:rPr lang="en-US" sz="2400" dirty="0"/>
              <a:t>” for formal languages</a:t>
            </a:r>
          </a:p>
        </p:txBody>
      </p:sp>
      <p:sp>
        <p:nvSpPr>
          <p:cNvPr id="16392" name="Text Box 8"/>
          <p:cNvSpPr txBox="1">
            <a:spLocks noChangeArrowheads="1"/>
          </p:cNvSpPr>
          <p:nvPr/>
        </p:nvSpPr>
        <p:spPr bwMode="auto">
          <a:xfrm>
            <a:off x="792501" y="4678426"/>
            <a:ext cx="806631" cy="461665"/>
          </a:xfrm>
          <a:prstGeom prst="rect">
            <a:avLst/>
          </a:prstGeom>
          <a:noFill/>
          <a:ln w="9525">
            <a:noFill/>
            <a:miter lim="800000"/>
            <a:headEnd/>
            <a:tailEnd/>
          </a:ln>
        </p:spPr>
        <p:txBody>
          <a:bodyPr wrap="none">
            <a:spAutoFit/>
          </a:bodyPr>
          <a:lstStyle/>
          <a:p>
            <a:r>
              <a:rPr lang="en-US" sz="2400" dirty="0"/>
              <a:t>1969</a:t>
            </a:r>
          </a:p>
        </p:txBody>
      </p:sp>
      <p:sp>
        <p:nvSpPr>
          <p:cNvPr id="16393" name="Text Box 9"/>
          <p:cNvSpPr txBox="1">
            <a:spLocks noChangeArrowheads="1"/>
          </p:cNvSpPr>
          <p:nvPr/>
        </p:nvSpPr>
        <p:spPr bwMode="auto">
          <a:xfrm>
            <a:off x="2971800" y="4521110"/>
            <a:ext cx="6066917" cy="1200329"/>
          </a:xfrm>
          <a:prstGeom prst="rect">
            <a:avLst/>
          </a:prstGeom>
          <a:noFill/>
          <a:ln w="9525">
            <a:noFill/>
            <a:miter lim="800000"/>
            <a:headEnd/>
            <a:tailEnd/>
          </a:ln>
        </p:spPr>
        <p:txBody>
          <a:bodyPr wrap="none">
            <a:spAutoFit/>
          </a:bodyPr>
          <a:lstStyle/>
          <a:p>
            <a:pPr marL="285750" indent="-285750">
              <a:buFont typeface="Arial" pitchFamily="34" charset="0"/>
              <a:buChar char="•"/>
            </a:pPr>
            <a:r>
              <a:rPr lang="en-US" sz="2400" dirty="0"/>
              <a:t>Cook introduces “intractable” problems</a:t>
            </a:r>
            <a:br>
              <a:rPr lang="en-US" sz="2400" dirty="0"/>
            </a:br>
            <a:r>
              <a:rPr lang="en-US" sz="2400" dirty="0"/>
              <a:t> or “</a:t>
            </a:r>
            <a:r>
              <a:rPr lang="en-US" sz="2400" dirty="0">
                <a:solidFill>
                  <a:srgbClr val="FF0000"/>
                </a:solidFill>
              </a:rPr>
              <a:t>NP-Hard</a:t>
            </a:r>
            <a:r>
              <a:rPr lang="en-US" sz="2400" dirty="0"/>
              <a:t>” problems</a:t>
            </a:r>
          </a:p>
          <a:p>
            <a:pPr marL="285750" indent="-285750">
              <a:buFont typeface="Arial" pitchFamily="34" charset="0"/>
              <a:buChar char="•"/>
            </a:pPr>
            <a:r>
              <a:rPr lang="en-IN" sz="2400" dirty="0"/>
              <a:t>what could and what could not be computed</a:t>
            </a:r>
            <a:endParaRPr lang="en-US" sz="2400" dirty="0"/>
          </a:p>
        </p:txBody>
      </p:sp>
      <p:sp>
        <p:nvSpPr>
          <p:cNvPr id="16394" name="Text Box 11"/>
          <p:cNvSpPr txBox="1">
            <a:spLocks noChangeArrowheads="1"/>
          </p:cNvSpPr>
          <p:nvPr/>
        </p:nvSpPr>
        <p:spPr bwMode="auto">
          <a:xfrm>
            <a:off x="745213" y="5860473"/>
            <a:ext cx="901209" cy="461665"/>
          </a:xfrm>
          <a:prstGeom prst="rect">
            <a:avLst/>
          </a:prstGeom>
          <a:noFill/>
          <a:ln w="9525">
            <a:noFill/>
            <a:miter lim="800000"/>
            <a:headEnd/>
            <a:tailEnd/>
          </a:ln>
        </p:spPr>
        <p:txBody>
          <a:bodyPr wrap="none">
            <a:spAutoFit/>
          </a:bodyPr>
          <a:lstStyle/>
          <a:p>
            <a:r>
              <a:rPr lang="en-US" sz="2400" dirty="0"/>
              <a:t>1970-</a:t>
            </a:r>
          </a:p>
        </p:txBody>
      </p:sp>
      <p:sp>
        <p:nvSpPr>
          <p:cNvPr id="16395" name="Text Box 12"/>
          <p:cNvSpPr txBox="1">
            <a:spLocks noChangeArrowheads="1"/>
          </p:cNvSpPr>
          <p:nvPr/>
        </p:nvSpPr>
        <p:spPr bwMode="auto">
          <a:xfrm>
            <a:off x="2927685" y="5715000"/>
            <a:ext cx="5835315" cy="830997"/>
          </a:xfrm>
          <a:prstGeom prst="rect">
            <a:avLst/>
          </a:prstGeom>
          <a:noFill/>
          <a:ln w="9525">
            <a:noFill/>
            <a:miter lim="800000"/>
            <a:headEnd/>
            <a:tailEnd/>
          </a:ln>
        </p:spPr>
        <p:txBody>
          <a:bodyPr wrap="none">
            <a:spAutoFit/>
          </a:bodyPr>
          <a:lstStyle/>
          <a:p>
            <a:pPr marL="342900" indent="-342900">
              <a:buFont typeface="Arial" pitchFamily="34" charset="0"/>
              <a:buChar char="•"/>
            </a:pPr>
            <a:r>
              <a:rPr lang="en-US" sz="2400" dirty="0"/>
              <a:t>Modern computer science: </a:t>
            </a:r>
            <a:r>
              <a:rPr lang="en-US" sz="2400" dirty="0">
                <a:solidFill>
                  <a:srgbClr val="FF0000"/>
                </a:solidFill>
              </a:rPr>
              <a:t>compilers</a:t>
            </a:r>
            <a:r>
              <a:rPr lang="en-US" sz="2400" dirty="0"/>
              <a:t>, </a:t>
            </a:r>
            <a:br>
              <a:rPr lang="en-US" sz="2400" dirty="0"/>
            </a:br>
            <a:r>
              <a:rPr lang="en-US" sz="2400" dirty="0">
                <a:solidFill>
                  <a:srgbClr val="FF0000"/>
                </a:solidFill>
              </a:rPr>
              <a:t>computational &amp; complexity theory</a:t>
            </a:r>
            <a:r>
              <a:rPr lang="en-US" sz="2400" dirty="0"/>
              <a:t> evolve</a:t>
            </a:r>
          </a:p>
        </p:txBody>
      </p:sp>
      <p:sp>
        <p:nvSpPr>
          <p:cNvPr id="16396" name="Line 13"/>
          <p:cNvSpPr>
            <a:spLocks noChangeShapeType="1"/>
          </p:cNvSpPr>
          <p:nvPr/>
        </p:nvSpPr>
        <p:spPr bwMode="auto">
          <a:xfrm>
            <a:off x="663484" y="3209200"/>
            <a:ext cx="7467600" cy="0"/>
          </a:xfrm>
          <a:prstGeom prst="line">
            <a:avLst/>
          </a:prstGeom>
          <a:noFill/>
          <a:ln w="38100">
            <a:solidFill>
              <a:schemeClr val="tx1"/>
            </a:solidFill>
            <a:round/>
            <a:headEnd/>
            <a:tailEnd/>
          </a:ln>
        </p:spPr>
        <p:txBody>
          <a:bodyPr wrap="none" anchor="ctr"/>
          <a:lstStyle/>
          <a:p>
            <a:endParaRPr lang="en-US" sz="2400"/>
          </a:p>
        </p:txBody>
      </p:sp>
      <p:sp>
        <p:nvSpPr>
          <p:cNvPr id="16397" name="Line 14"/>
          <p:cNvSpPr>
            <a:spLocks noChangeShapeType="1"/>
          </p:cNvSpPr>
          <p:nvPr/>
        </p:nvSpPr>
        <p:spPr bwMode="auto">
          <a:xfrm>
            <a:off x="663484" y="4424334"/>
            <a:ext cx="8094246" cy="0"/>
          </a:xfrm>
          <a:prstGeom prst="line">
            <a:avLst/>
          </a:prstGeom>
          <a:noFill/>
          <a:ln w="38100">
            <a:solidFill>
              <a:schemeClr val="accent1"/>
            </a:solidFill>
            <a:round/>
            <a:headEnd/>
            <a:tailEnd/>
          </a:ln>
        </p:spPr>
        <p:txBody>
          <a:bodyPr wrap="none" anchor="ctr"/>
          <a:lstStyle/>
          <a:p>
            <a:endParaRPr lang="en-US" sz="2400"/>
          </a:p>
        </p:txBody>
      </p:sp>
      <p:sp>
        <p:nvSpPr>
          <p:cNvPr id="16398" name="Line 15"/>
          <p:cNvSpPr>
            <a:spLocks noChangeShapeType="1"/>
          </p:cNvSpPr>
          <p:nvPr/>
        </p:nvSpPr>
        <p:spPr bwMode="auto">
          <a:xfrm>
            <a:off x="457199" y="5715000"/>
            <a:ext cx="8581517" cy="0"/>
          </a:xfrm>
          <a:prstGeom prst="line">
            <a:avLst/>
          </a:prstGeom>
          <a:noFill/>
          <a:ln w="38100">
            <a:solidFill>
              <a:schemeClr val="tx1"/>
            </a:solidFill>
            <a:round/>
            <a:headEnd/>
            <a:tailEnd/>
          </a:ln>
        </p:spPr>
        <p:txBody>
          <a:bodyPr wrap="none" anchor="ctr"/>
          <a:lstStyle/>
          <a:p>
            <a:endParaRPr lang="en-US" sz="2400"/>
          </a:p>
        </p:txBody>
      </p:sp>
      <p:sp>
        <p:nvSpPr>
          <p:cNvPr id="16399" name="Line 16"/>
          <p:cNvSpPr>
            <a:spLocks noChangeShapeType="1"/>
          </p:cNvSpPr>
          <p:nvPr/>
        </p:nvSpPr>
        <p:spPr bwMode="auto">
          <a:xfrm>
            <a:off x="2743200" y="2071561"/>
            <a:ext cx="0" cy="4419600"/>
          </a:xfrm>
          <a:prstGeom prst="line">
            <a:avLst/>
          </a:prstGeom>
          <a:noFill/>
          <a:ln w="57150">
            <a:solidFill>
              <a:schemeClr val="tx1"/>
            </a:solidFill>
            <a:round/>
            <a:headEnd/>
            <a:tailEnd/>
          </a:ln>
        </p:spPr>
        <p:txBody>
          <a:bodyPr wrap="none" anchor="ctr"/>
          <a:lstStyle/>
          <a:p>
            <a:endParaRPr lang="en-US" sz="2400"/>
          </a:p>
        </p:txBody>
      </p:sp>
    </p:spTree>
    <p:extLst>
      <p:ext uri="{BB962C8B-B14F-4D97-AF65-F5344CB8AC3E}">
        <p14:creationId xmlns:p14="http://schemas.microsoft.com/office/powerpoint/2010/main" val="2858800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1538</Words>
  <Application>Microsoft Office PowerPoint</Application>
  <PresentationFormat>On-screen Show (4:3)</PresentationFormat>
  <Paragraphs>155</Paragraphs>
  <Slides>25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Wingdings</vt:lpstr>
      <vt:lpstr>Office Theme</vt:lpstr>
      <vt:lpstr>Theory of Computing</vt:lpstr>
      <vt:lpstr>What is Theory of Computing or Computation?</vt:lpstr>
      <vt:lpstr>What is Theory of Computing or Computation?</vt:lpstr>
      <vt:lpstr>What is Automata Theory?</vt:lpstr>
      <vt:lpstr>Why?</vt:lpstr>
      <vt:lpstr>PowerPoint Presentation</vt:lpstr>
      <vt:lpstr>Why?</vt:lpstr>
      <vt:lpstr>Alan Turing (1912-1954)</vt:lpstr>
      <vt:lpstr>Theory of Computation: A Historical Perspective</vt:lpstr>
      <vt:lpstr>Types of Computation</vt:lpstr>
      <vt:lpstr>Automata Theory</vt:lpstr>
      <vt:lpstr>Automata Theory</vt:lpstr>
      <vt:lpstr>Formal Language Theory</vt:lpstr>
      <vt:lpstr>PowerPoint Presentation</vt:lpstr>
      <vt:lpstr>Computability Theory</vt:lpstr>
      <vt:lpstr>Computational Complexity Theory</vt:lpstr>
      <vt:lpstr>Advantages of Using ToC</vt:lpstr>
      <vt:lpstr>PowerPoint Presentation</vt:lpstr>
      <vt:lpstr>PowerPoint Presentation</vt:lpstr>
      <vt:lpstr>Applications of ToC</vt:lpstr>
      <vt:lpstr>PowerPoint Presentation</vt:lpstr>
      <vt:lpstr>Vending Machines using ToC</vt:lpstr>
      <vt:lpstr>PowerPoint Presentation</vt:lpstr>
      <vt:lpstr>State diagram of Vending Machine</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20</cp:revision>
  <dcterms:created xsi:type="dcterms:W3CDTF">2022-05-23T18:44:24Z</dcterms:created>
  <dcterms:modified xsi:type="dcterms:W3CDTF">2025-02-10T02:39:07Z</dcterms:modified>
</cp:coreProperties>
</file>