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2"/>
  </p:notesMasterIdLst>
  <p:sldIdLst>
    <p:sldId id="301" r:id="rId2"/>
    <p:sldId id="261" r:id="rId3"/>
    <p:sldId id="262" r:id="rId4"/>
    <p:sldId id="263" r:id="rId5"/>
    <p:sldId id="268" r:id="rId6"/>
    <p:sldId id="269" r:id="rId7"/>
    <p:sldId id="289" r:id="rId8"/>
    <p:sldId id="290" r:id="rId9"/>
    <p:sldId id="270" r:id="rId10"/>
    <p:sldId id="272" r:id="rId11"/>
    <p:sldId id="273" r:id="rId12"/>
    <p:sldId id="274" r:id="rId13"/>
    <p:sldId id="276" r:id="rId14"/>
    <p:sldId id="275" r:id="rId15"/>
    <p:sldId id="278" r:id="rId16"/>
    <p:sldId id="279" r:id="rId17"/>
    <p:sldId id="291" r:id="rId18"/>
    <p:sldId id="282" r:id="rId19"/>
    <p:sldId id="280" r:id="rId20"/>
    <p:sldId id="284" r:id="rId21"/>
    <p:sldId id="285" r:id="rId22"/>
    <p:sldId id="286" r:id="rId23"/>
    <p:sldId id="304" r:id="rId24"/>
    <p:sldId id="287" r:id="rId25"/>
    <p:sldId id="288" r:id="rId26"/>
    <p:sldId id="283" r:id="rId27"/>
    <p:sldId id="293" r:id="rId28"/>
    <p:sldId id="294" r:id="rId29"/>
    <p:sldId id="295" r:id="rId30"/>
    <p:sldId id="296" r:id="rId31"/>
    <p:sldId id="297" r:id="rId32"/>
    <p:sldId id="298" r:id="rId33"/>
    <p:sldId id="299" r:id="rId34"/>
    <p:sldId id="300" r:id="rId35"/>
    <p:sldId id="292" r:id="rId36"/>
    <p:sldId id="303" r:id="rId37"/>
    <p:sldId id="306" r:id="rId38"/>
    <p:sldId id="305" r:id="rId39"/>
    <p:sldId id="307" r:id="rId40"/>
    <p:sldId id="308" r:id="rId4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000000"/>
    <a:srgbClr val="427BAD"/>
    <a:srgbClr val="CE73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28" autoAdjust="0"/>
    <p:restoredTop sz="91652" autoAdjust="0"/>
  </p:normalViewPr>
  <p:slideViewPr>
    <p:cSldViewPr>
      <p:cViewPr>
        <p:scale>
          <a:sx n="66" d="100"/>
          <a:sy n="66" d="100"/>
        </p:scale>
        <p:origin x="-1524" y="-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slide" Target="slides/slide25.xml" /><Relationship Id="rId39" Type="http://schemas.openxmlformats.org/officeDocument/2006/relationships/slide" Target="slides/slide38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34" Type="http://schemas.openxmlformats.org/officeDocument/2006/relationships/slide" Target="slides/slide33.xml" /><Relationship Id="rId42" Type="http://schemas.openxmlformats.org/officeDocument/2006/relationships/notesMaster" Target="notesMasters/notesMaster1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slide" Target="slides/slide24.xml" /><Relationship Id="rId33" Type="http://schemas.openxmlformats.org/officeDocument/2006/relationships/slide" Target="slides/slide32.xml" /><Relationship Id="rId38" Type="http://schemas.openxmlformats.org/officeDocument/2006/relationships/slide" Target="slides/slide37.xml" /><Relationship Id="rId46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29" Type="http://schemas.openxmlformats.org/officeDocument/2006/relationships/slide" Target="slides/slide28.xml" /><Relationship Id="rId41" Type="http://schemas.openxmlformats.org/officeDocument/2006/relationships/slide" Target="slides/slide40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slide" Target="slides/slide23.xml" /><Relationship Id="rId32" Type="http://schemas.openxmlformats.org/officeDocument/2006/relationships/slide" Target="slides/slide31.xml" /><Relationship Id="rId37" Type="http://schemas.openxmlformats.org/officeDocument/2006/relationships/slide" Target="slides/slide36.xml" /><Relationship Id="rId40" Type="http://schemas.openxmlformats.org/officeDocument/2006/relationships/slide" Target="slides/slide39.xml" /><Relationship Id="rId45" Type="http://schemas.openxmlformats.org/officeDocument/2006/relationships/theme" Target="theme/theme1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slide" Target="slides/slide27.xml" /><Relationship Id="rId36" Type="http://schemas.openxmlformats.org/officeDocument/2006/relationships/slide" Target="slides/slide35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31" Type="http://schemas.openxmlformats.org/officeDocument/2006/relationships/slide" Target="slides/slide30.xml" /><Relationship Id="rId44" Type="http://schemas.openxmlformats.org/officeDocument/2006/relationships/viewProps" Target="view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slide" Target="slides/slide26.xml" /><Relationship Id="rId30" Type="http://schemas.openxmlformats.org/officeDocument/2006/relationships/slide" Target="slides/slide29.xml" /><Relationship Id="rId35" Type="http://schemas.openxmlformats.org/officeDocument/2006/relationships/slide" Target="slides/slide34.xml" /><Relationship Id="rId43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7AA26096-FC59-A7CF-03EF-CFE092018C6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69FD0230-960E-428C-0DA2-D9D86129F73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4036" name="Rectangle 4">
            <a:extLst>
              <a:ext uri="{FF2B5EF4-FFF2-40B4-BE49-F238E27FC236}">
                <a16:creationId xmlns:a16="http://schemas.microsoft.com/office/drawing/2014/main" id="{B19D131D-E311-2060-D027-899336A0AF8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id="{B45F26E5-DB14-7760-C157-4569C4C578F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174" name="Rectangle 6">
            <a:extLst>
              <a:ext uri="{FF2B5EF4-FFF2-40B4-BE49-F238E27FC236}">
                <a16:creationId xmlns:a16="http://schemas.microsoft.com/office/drawing/2014/main" id="{7812A6DC-C045-201B-9FD4-D0C3364C317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>
            <a:extLst>
              <a:ext uri="{FF2B5EF4-FFF2-40B4-BE49-F238E27FC236}">
                <a16:creationId xmlns:a16="http://schemas.microsoft.com/office/drawing/2014/main" id="{892CDF1C-A1D9-1BC2-D4EF-3794B308549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3016873-0458-4A3A-825B-63F1077A4C42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>
            <a:extLst>
              <a:ext uri="{FF2B5EF4-FFF2-40B4-BE49-F238E27FC236}">
                <a16:creationId xmlns:a16="http://schemas.microsoft.com/office/drawing/2014/main" id="{8A81018C-9516-41A6-08CF-58E240DBF5E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BD51EF3D-B0FC-4C08-A03F-9DF9FBE5DE0A}" type="slidenum">
              <a:rPr lang="en-US" altLang="en-US" sz="1200"/>
              <a:pPr/>
              <a:t>2</a:t>
            </a:fld>
            <a:endParaRPr lang="en-US" altLang="en-US" sz="1200"/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D55773E0-F998-ACB0-07E8-02C7CD5B406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>
            <a:extLst>
              <a:ext uri="{FF2B5EF4-FFF2-40B4-BE49-F238E27FC236}">
                <a16:creationId xmlns:a16="http://schemas.microsoft.com/office/drawing/2014/main" id="{AF306E11-83C9-BC74-2AE7-E6C197CDAE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492375"/>
            <a:ext cx="7772400" cy="1441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658813"/>
          </a:xfrm>
        </p:spPr>
        <p:txBody>
          <a:bodyPr/>
          <a:lstStyle>
            <a:lvl1pPr marL="0" indent="0" algn="ctr">
              <a:buFontTx/>
              <a:buNone/>
              <a:defRPr sz="2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6AF0E0CF-07C0-0A5D-F6C6-F469ABC614B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142A2C31-3555-6204-6A5D-0E3C21E81D8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CFE7E5EB-B2B4-6177-7CC7-53D8EE2EE31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E0A00D84-62DE-4C6E-93BD-499EA113279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05237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FB9E615-B567-9631-CA6A-7C8DAF6D43A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24A00A1-6E71-90EE-221F-EC2F9B65A43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1E3CCED-612E-C782-5D93-291550040AB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A51347-24CE-492A-BAF5-F0EA94ABD76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61880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45138" y="152400"/>
            <a:ext cx="1619250" cy="59404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52400"/>
            <a:ext cx="4706938" cy="59404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F784CFC-3137-005C-5D0E-370E6180297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0E6C622-8E0B-5782-474B-079C5F955C2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BC9B12B-8839-82BA-8B02-0D8B6415FB4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28E8040-FF94-4DDA-A017-79A853ABAEB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11368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6478588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550988"/>
            <a:ext cx="6478588" cy="4541837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10CA6CD-12A3-128E-F9CE-715818DE554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F43DC39-6CF0-FBD7-7964-1F6E0639104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56B3B69-7C0E-3BEA-E679-F158D3D0F6E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ADEE9DB-AABD-4E6B-B1E4-3EDB740936F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90424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6478588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550988"/>
            <a:ext cx="3162300" cy="45418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00500" y="1550988"/>
            <a:ext cx="3163888" cy="45418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8DE55C1-7CED-90CF-DBAE-DF601153EB5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EC6D67D-6698-62D9-1DF3-31D3B6FA506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C516FC-6D0A-B428-8C9C-03852C2B695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5916636-E3BB-4530-8B9D-C3D93D9A0C3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869815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6478588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550988"/>
            <a:ext cx="3162300" cy="45418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000500" y="1550988"/>
            <a:ext cx="3163888" cy="2193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000500" y="3897313"/>
            <a:ext cx="3163888" cy="2195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2ED2CF53-E561-86CD-67EB-85DEC8C5AD0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87238A11-2F34-1CE6-5B35-CE312612DB0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378EF93C-F979-66BF-8A32-4D8C7ED01FB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9EA91E-C57E-4A2B-8013-81E3000A1FA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417458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685800" y="152400"/>
            <a:ext cx="6478588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550988"/>
            <a:ext cx="3162300" cy="2193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000500" y="1550988"/>
            <a:ext cx="3163888" cy="2193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85800" y="3897313"/>
            <a:ext cx="3162300" cy="2195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00500" y="3897313"/>
            <a:ext cx="3163888" cy="2195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24D73CD6-EF99-82BB-13A3-C599C69670C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7BDD2692-3817-3DE9-8939-81B838694FC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3188A4B4-0A99-100F-FDBB-A4F884FB149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D4F96CE-6DBE-4E6A-AF27-A501611679B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83013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41B2953-FB75-4C94-3DD6-CCD7EC8473F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DCACEAF-C76A-4CC6-09BF-B0BB5ACEC40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67C32AB-2D1C-7CFA-27D9-45345505BEB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29A7C3D-92A0-4616-A66F-5A73FDAEEEA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7594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FBC57B8-E978-A841-8B9B-6B9F519C219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9517492-4DB2-D134-47E6-DFAAE3B9381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E738483-3CE4-71BE-5175-F0CC69CC929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CE1394-0D75-4377-8268-5E5C64C117C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1802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50988"/>
            <a:ext cx="3162300" cy="45418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00500" y="1550988"/>
            <a:ext cx="3163888" cy="45418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F2DA60-9123-7FF7-AE6C-076E513C54A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2ED141F-9666-59F4-E284-9C84AEFB480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A931147-F73E-0CCA-ADD6-55630272A68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9FE2C90-771A-476D-8E1D-2EC3BD293BF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6372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A5FC4E41-4DE8-C9A5-CAF9-AECC42F47E6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888D7C78-BF65-CBFB-151F-04DA0FCD99B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49AE8EF5-E580-20E0-872D-D15FBE87036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36ACC1-111F-4E49-B99F-AE9C174FE47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19358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E93488CC-D6B2-35D5-A91E-2E1C03C6876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55F7D6DC-27E8-6BA7-290D-D94FB04FCE4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C1AE05D6-496C-E136-20B3-100E1063ADB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DDE0F0-07EA-4BA9-AF14-35162CD0E83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20755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D3019231-FE7E-94F2-237C-0C1E32043EE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A000C55A-55F7-ACEF-E1A9-785BEDFBCE8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8C2AA32C-DCE0-FC63-D847-B17A33F27D0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C9445CC-C292-422F-A2F2-7265B1D9CB9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73435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EE74EDB-9A82-17B2-6F0F-7BBFB41E423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E6CFED3-8A66-865B-627F-002F10AC172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91DE41-52E0-EA27-ED01-5846DDBC665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F68B0F-468D-4DC4-A99A-444E99E7A37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04629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52A6633-2969-5F74-508F-C197D2F11FF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457D76C-00BA-3C7E-7A70-C0327F0BD83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C12FF3-5615-ECB8-DF38-17EC9E34DF3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88C5229-6BB1-4BEF-9B11-0B3850CC693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100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2" Type="http://schemas.openxmlformats.org/officeDocument/2006/relationships/slideLayout" Target="../slideLayouts/slideLayout2.xml" /><Relationship Id="rId16" Type="http://schemas.openxmlformats.org/officeDocument/2006/relationships/theme" Target="../theme/theme1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3D4505AA-E332-A24D-DF9E-6D29C7C622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52400"/>
            <a:ext cx="6478588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7800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88E7A765-EBF6-4607-9109-12171EC6BD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50988"/>
            <a:ext cx="6478588" cy="454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5800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A072CD2F-9AF0-5160-1B6D-28178F2455B8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42D0AEF6-843D-C649-1B5D-C2E34F00862B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1A4B9B00-DB7A-1B1D-67F0-557FFCCBB33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56AD6061-6164-4600-BCEA-43727D45D1B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7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  <p:sldLayoutId id="2147483803" r:id="rId12"/>
    <p:sldLayoutId id="2147483804" r:id="rId13"/>
    <p:sldLayoutId id="2147483805" r:id="rId14"/>
    <p:sldLayoutId id="2147483806" r:id="rId1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Tahom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Tahom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Tahom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Tahom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Char char="•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Char char="–"/>
        <a:defRPr sz="2800">
          <a:solidFill>
            <a:srgbClr val="000000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Char char="•"/>
        <a:defRPr sz="2400">
          <a:solidFill>
            <a:srgbClr val="000000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Char char="–"/>
        <a:defRPr sz="2000">
          <a:solidFill>
            <a:srgbClr val="000000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Char char="»"/>
        <a:defRPr sz="2000">
          <a:solidFill>
            <a:srgbClr val="000000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Char char="»"/>
        <a:defRPr sz="2000">
          <a:solidFill>
            <a:srgbClr val="000000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Char char="»"/>
        <a:defRPr sz="2000">
          <a:solidFill>
            <a:srgbClr val="000000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Char char="»"/>
        <a:defRPr sz="2000">
          <a:solidFill>
            <a:srgbClr val="000000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Char char="»"/>
        <a:defRPr sz="20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 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2.xml" 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 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 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 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 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 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 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 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CCDA97D4-7920-E32A-5E76-1DDDE86346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z="4800"/>
              <a:t>The Role of Performance</a:t>
            </a:r>
          </a:p>
        </p:txBody>
      </p:sp>
      <p:sp>
        <p:nvSpPr>
          <p:cNvPr id="3075" name="Subtitle 2">
            <a:extLst>
              <a:ext uri="{FF2B5EF4-FFF2-40B4-BE49-F238E27FC236}">
                <a16:creationId xmlns:a16="http://schemas.microsoft.com/office/drawing/2014/main" id="{88CE263A-1FC4-697F-5CFF-F759A8D6C4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Chapter - 2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>
            <a:extLst>
              <a:ext uri="{FF2B5EF4-FFF2-40B4-BE49-F238E27FC236}">
                <a16:creationId xmlns:a16="http://schemas.microsoft.com/office/drawing/2014/main" id="{CE6F1FBD-A06D-F11B-3018-2B6C8C759EB6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-252413" y="2384425"/>
            <a:ext cx="9396413" cy="442912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800"/>
              <a:t>Performance of </a:t>
            </a:r>
            <a:r>
              <a:rPr lang="en-US" altLang="en-US" sz="2800">
                <a:solidFill>
                  <a:srgbClr val="FF0000"/>
                </a:solidFill>
              </a:rPr>
              <a:t>X</a:t>
            </a:r>
            <a:r>
              <a:rPr lang="en-US" altLang="en-US" sz="2800"/>
              <a:t> is greater than the performance of </a:t>
            </a:r>
            <a:r>
              <a:rPr lang="en-US" altLang="en-US" sz="2800">
                <a:solidFill>
                  <a:srgbClr val="0066FF"/>
                </a:solidFill>
              </a:rPr>
              <a:t>Y</a:t>
            </a:r>
            <a:r>
              <a:rPr lang="en-US" altLang="en-US" sz="2800"/>
              <a:t> </a:t>
            </a:r>
          </a:p>
          <a:p>
            <a:pPr eaLnBrk="1" hangingPunct="1">
              <a:buFontTx/>
              <a:buNone/>
            </a:pPr>
            <a:endParaRPr lang="en-US" altLang="en-US" sz="1400"/>
          </a:p>
          <a:p>
            <a:pPr eaLnBrk="1" hangingPunct="1">
              <a:buFontTx/>
              <a:buNone/>
            </a:pPr>
            <a:r>
              <a:rPr lang="en-US" altLang="en-US" sz="2800"/>
              <a:t>            Performance</a:t>
            </a:r>
            <a:r>
              <a:rPr lang="en-US" altLang="en-US" sz="2800" baseline="-25000">
                <a:solidFill>
                  <a:srgbClr val="FF0000"/>
                </a:solidFill>
              </a:rPr>
              <a:t>X</a:t>
            </a:r>
            <a:r>
              <a:rPr lang="en-US" altLang="en-US" sz="2800" baseline="-25000"/>
              <a:t> </a:t>
            </a:r>
            <a:r>
              <a:rPr lang="en-US" altLang="en-US" sz="2800"/>
              <a:t>&gt; Performance</a:t>
            </a:r>
            <a:r>
              <a:rPr lang="en-US" altLang="en-US" sz="2800" baseline="-25000">
                <a:solidFill>
                  <a:srgbClr val="0066FF"/>
                </a:solidFill>
              </a:rPr>
              <a:t>Y</a:t>
            </a:r>
            <a:endParaRPr lang="en-US" altLang="en-US" sz="2800">
              <a:solidFill>
                <a:srgbClr val="0066FF"/>
              </a:solidFill>
            </a:endParaRPr>
          </a:p>
          <a:p>
            <a:pPr eaLnBrk="1" hangingPunct="1">
              <a:buFontTx/>
              <a:buNone/>
            </a:pPr>
            <a:endParaRPr lang="en-US" altLang="en-US" sz="2800"/>
          </a:p>
          <a:p>
            <a:pPr eaLnBrk="1" hangingPunct="1">
              <a:buFontTx/>
              <a:buNone/>
            </a:pPr>
            <a:endParaRPr lang="en-US" altLang="en-US" sz="2800"/>
          </a:p>
          <a:p>
            <a:pPr eaLnBrk="1" hangingPunct="1">
              <a:buFontTx/>
              <a:buNone/>
            </a:pPr>
            <a:endParaRPr lang="en-US" altLang="en-US" sz="2800"/>
          </a:p>
          <a:p>
            <a:pPr eaLnBrk="1" hangingPunct="1">
              <a:buFontTx/>
              <a:buNone/>
            </a:pPr>
            <a:endParaRPr lang="en-US" altLang="en-US" sz="2800"/>
          </a:p>
          <a:p>
            <a:pPr eaLnBrk="1" hangingPunct="1">
              <a:buFontTx/>
              <a:buNone/>
            </a:pPr>
            <a:r>
              <a:rPr lang="en-US" altLang="en-US" sz="2800"/>
              <a:t>      </a:t>
            </a:r>
            <a:r>
              <a:rPr lang="en-US" altLang="en-US" sz="2800">
                <a:solidFill>
                  <a:srgbClr val="FF0000"/>
                </a:solidFill>
              </a:rPr>
              <a:t>X</a:t>
            </a:r>
            <a:r>
              <a:rPr lang="en-US" altLang="en-US" sz="2800"/>
              <a:t> is faster than </a:t>
            </a:r>
            <a:r>
              <a:rPr lang="en-US" altLang="en-US" sz="2800">
                <a:solidFill>
                  <a:srgbClr val="0066FF"/>
                </a:solidFill>
              </a:rPr>
              <a:t>Y</a:t>
            </a:r>
          </a:p>
        </p:txBody>
      </p:sp>
      <p:graphicFrame>
        <p:nvGraphicFramePr>
          <p:cNvPr id="46166" name="Group 86">
            <a:extLst>
              <a:ext uri="{FF2B5EF4-FFF2-40B4-BE49-F238E27FC236}">
                <a16:creationId xmlns:a16="http://schemas.microsoft.com/office/drawing/2014/main" id="{4B5912AE-02D8-8A8B-9B90-CAA5D08AC4B8}"/>
              </a:ext>
            </a:extLst>
          </p:cNvPr>
          <p:cNvGraphicFramePr>
            <a:graphicFrameLocks noGrp="1"/>
          </p:cNvGraphicFramePr>
          <p:nvPr>
            <p:ph sz="quarter" idx="2"/>
          </p:nvPr>
        </p:nvGraphicFramePr>
        <p:xfrm>
          <a:off x="900113" y="3725863"/>
          <a:ext cx="6156325" cy="1216025"/>
        </p:xfrm>
        <a:graphic>
          <a:graphicData uri="http://schemas.openxmlformats.org/drawingml/2006/table">
            <a:tbl>
              <a:tblPr/>
              <a:tblGrid>
                <a:gridCol w="2816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13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87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80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&gt;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80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Execution </a:t>
                      </a: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time</a:t>
                      </a:r>
                      <a:r>
                        <a:rPr kumimoji="0" lang="en-US" sz="2800" b="0" i="0" u="none" strike="noStrike" cap="none" normalizeH="0" baseline="-2500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</a:rPr>
                        <a:t>X</a:t>
                      </a:r>
                      <a:endParaRPr kumimoji="0" lang="en-US" sz="2800" b="0" i="0" u="none" strike="noStrike" cap="none" normalizeH="0" baseline="-2500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Execution </a:t>
                      </a: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time</a:t>
                      </a:r>
                      <a:r>
                        <a:rPr kumimoji="0" lang="en-US" sz="2800" b="0" i="0" u="none" strike="noStrike" cap="none" normalizeH="0" baseline="-25000" dirty="0" err="1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Tahoma" pitchFamily="34" charset="0"/>
                        </a:rPr>
                        <a:t>Y</a:t>
                      </a:r>
                      <a:endParaRPr kumimoji="0" lang="en-US" sz="2800" b="0" i="0" u="none" strike="noStrike" cap="none" normalizeH="0" baseline="-25000" dirty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6185" name="Group 105">
            <a:extLst>
              <a:ext uri="{FF2B5EF4-FFF2-40B4-BE49-F238E27FC236}">
                <a16:creationId xmlns:a16="http://schemas.microsoft.com/office/drawing/2014/main" id="{2193DEF6-32D8-4E0C-7546-BF9F6FAD64A2}"/>
              </a:ext>
            </a:extLst>
          </p:cNvPr>
          <p:cNvGraphicFramePr>
            <a:graphicFrameLocks noGrp="1"/>
          </p:cNvGraphicFramePr>
          <p:nvPr>
            <p:ph sz="quarter" idx="3"/>
          </p:nvPr>
        </p:nvGraphicFramePr>
        <p:xfrm>
          <a:off x="900113" y="4868863"/>
          <a:ext cx="6048375" cy="684212"/>
        </p:xfrm>
        <a:graphic>
          <a:graphicData uri="http://schemas.openxmlformats.org/drawingml/2006/table">
            <a:tbl>
              <a:tblPr/>
              <a:tblGrid>
                <a:gridCol w="2892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1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146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842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Execution </a:t>
                      </a: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time</a:t>
                      </a:r>
                      <a:r>
                        <a:rPr kumimoji="0" lang="en-US" sz="2800" b="0" i="0" u="none" strike="noStrike" cap="none" normalizeH="0" baseline="-25000" dirty="0" err="1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Tahoma" pitchFamily="34" charset="0"/>
                        </a:rPr>
                        <a:t>Y</a:t>
                      </a:r>
                      <a:endParaRPr kumimoji="0" lang="en-US" sz="2800" b="0" i="0" u="none" strike="noStrike" cap="none" normalizeH="0" baseline="-25000" dirty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&gt;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 Execution </a:t>
                      </a: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time</a:t>
                      </a:r>
                      <a:r>
                        <a:rPr kumimoji="0" lang="en-US" sz="2800" b="0" i="0" u="none" strike="noStrike" cap="none" normalizeH="0" baseline="-2500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</a:rPr>
                        <a:t>X</a:t>
                      </a:r>
                      <a:endParaRPr kumimoji="0" lang="en-US" sz="2800" b="0" i="0" u="none" strike="noStrike" cap="none" normalizeH="0" baseline="-2500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6186" name="Group 106">
            <a:extLst>
              <a:ext uri="{FF2B5EF4-FFF2-40B4-BE49-F238E27FC236}">
                <a16:creationId xmlns:a16="http://schemas.microsoft.com/office/drawing/2014/main" id="{C7503313-0D1E-7124-081F-32443AAD202A}"/>
              </a:ext>
            </a:extLst>
          </p:cNvPr>
          <p:cNvGraphicFramePr>
            <a:graphicFrameLocks noGrp="1"/>
          </p:cNvGraphicFramePr>
          <p:nvPr/>
        </p:nvGraphicFramePr>
        <p:xfrm>
          <a:off x="1584325" y="1052513"/>
          <a:ext cx="5508625" cy="1036637"/>
        </p:xfrm>
        <a:graphic>
          <a:graphicData uri="http://schemas.openxmlformats.org/drawingml/2006/table">
            <a:tbl>
              <a:tblPr/>
              <a:tblGrid>
                <a:gridCol w="2755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2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8319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Performance</a:t>
                      </a:r>
                      <a:r>
                        <a:rPr kumimoji="0" lang="en-US" sz="28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X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 =</a:t>
                      </a:r>
                      <a:endParaRPr kumimoji="0" lang="en-US" sz="2800" b="0" i="0" u="none" strike="noStrike" cap="none" normalizeH="0" baseline="-250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34" marB="45734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          1</a:t>
                      </a:r>
                    </a:p>
                  </a:txBody>
                  <a:tcPr marT="45734" marB="45734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31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Execution </a:t>
                      </a: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time</a:t>
                      </a:r>
                      <a:r>
                        <a:rPr kumimoji="0" lang="en-US" sz="2800" b="0" i="0" u="none" strike="noStrike" cap="none" normalizeH="0" baseline="-2500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X</a:t>
                      </a:r>
                      <a:endParaRPr kumimoji="0" lang="en-US" sz="2800" b="0" i="0" u="none" strike="noStrike" cap="none" normalizeH="0" baseline="-250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34" marB="45734" anchor="ctr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308" name="Rectangle 2">
            <a:extLst>
              <a:ext uri="{FF2B5EF4-FFF2-40B4-BE49-F238E27FC236}">
                <a16:creationId xmlns:a16="http://schemas.microsoft.com/office/drawing/2014/main" id="{4CE59067-12B1-6BC7-E7AC-E718624DDF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089775" cy="1143000"/>
          </a:xfrm>
        </p:spPr>
        <p:txBody>
          <a:bodyPr/>
          <a:lstStyle/>
          <a:p>
            <a:pPr eaLnBrk="1" hangingPunct="1"/>
            <a:r>
              <a:rPr lang="en-US" altLang="en-US" sz="3200" b="1"/>
              <a:t>Throughput and Response Time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>
            <a:extLst>
              <a:ext uri="{FF2B5EF4-FFF2-40B4-BE49-F238E27FC236}">
                <a16:creationId xmlns:a16="http://schemas.microsoft.com/office/drawing/2014/main" id="{34AC57FA-CE65-AB8D-07FB-A195175E7EEE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550988"/>
            <a:ext cx="7847013" cy="4541837"/>
          </a:xfrm>
        </p:spPr>
        <p:txBody>
          <a:bodyPr/>
          <a:lstStyle/>
          <a:p>
            <a:pPr eaLnBrk="1" hangingPunct="1"/>
            <a:r>
              <a:rPr lang="en-US" altLang="en-US" sz="2800"/>
              <a:t>X is n times faster than Y, it means,</a:t>
            </a:r>
          </a:p>
        </p:txBody>
      </p:sp>
      <p:graphicFrame>
        <p:nvGraphicFramePr>
          <p:cNvPr id="49204" name="Group 52">
            <a:extLst>
              <a:ext uri="{FF2B5EF4-FFF2-40B4-BE49-F238E27FC236}">
                <a16:creationId xmlns:a16="http://schemas.microsoft.com/office/drawing/2014/main" id="{49BFCB2C-287B-8876-05F9-7859BB8C4DC2}"/>
              </a:ext>
            </a:extLst>
          </p:cNvPr>
          <p:cNvGraphicFramePr>
            <a:graphicFrameLocks noGrp="1"/>
          </p:cNvGraphicFramePr>
          <p:nvPr>
            <p:ph sz="quarter" idx="2"/>
          </p:nvPr>
        </p:nvGraphicFramePr>
        <p:xfrm>
          <a:off x="1511300" y="2600325"/>
          <a:ext cx="3744913" cy="1036638"/>
        </p:xfrm>
        <a:graphic>
          <a:graphicData uri="http://schemas.openxmlformats.org/drawingml/2006/table">
            <a:tbl>
              <a:tblPr/>
              <a:tblGrid>
                <a:gridCol w="29321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83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Performance</a:t>
                      </a:r>
                      <a:r>
                        <a:rPr kumimoji="0" lang="en-US" sz="28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X</a:t>
                      </a:r>
                    </a:p>
                  </a:txBody>
                  <a:tcPr marT="45734" marB="45734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=</a:t>
                      </a:r>
                    </a:p>
                  </a:txBody>
                  <a:tcPr marT="45734" marB="45734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n</a:t>
                      </a:r>
                    </a:p>
                  </a:txBody>
                  <a:tcPr marT="45734" marB="45734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3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Performance</a:t>
                      </a:r>
                      <a:r>
                        <a:rPr kumimoji="0" lang="en-US" sz="28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Y</a:t>
                      </a:r>
                    </a:p>
                  </a:txBody>
                  <a:tcPr marT="45734" marB="45734"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9221" name="Group 69">
            <a:extLst>
              <a:ext uri="{FF2B5EF4-FFF2-40B4-BE49-F238E27FC236}">
                <a16:creationId xmlns:a16="http://schemas.microsoft.com/office/drawing/2014/main" id="{D98654F3-6958-8BA0-E134-0419483EA891}"/>
              </a:ext>
            </a:extLst>
          </p:cNvPr>
          <p:cNvGraphicFramePr>
            <a:graphicFrameLocks noGrp="1"/>
          </p:cNvGraphicFramePr>
          <p:nvPr>
            <p:ph sz="quarter" idx="3"/>
          </p:nvPr>
        </p:nvGraphicFramePr>
        <p:xfrm>
          <a:off x="647700" y="4005263"/>
          <a:ext cx="6769100" cy="1036637"/>
        </p:xfrm>
        <a:graphic>
          <a:graphicData uri="http://schemas.openxmlformats.org/drawingml/2006/table">
            <a:tbl>
              <a:tblPr/>
              <a:tblGrid>
                <a:gridCol w="26336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162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51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83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Performance</a:t>
                      </a:r>
                      <a:r>
                        <a:rPr kumimoji="0" lang="en-US" sz="28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X</a:t>
                      </a:r>
                    </a:p>
                  </a:txBody>
                  <a:tcPr marT="45734" marB="45734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=</a:t>
                      </a:r>
                    </a:p>
                  </a:txBody>
                  <a:tcPr marT="45734" marB="45734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Execution time</a:t>
                      </a:r>
                      <a:r>
                        <a:rPr kumimoji="0" lang="en-US" sz="28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Y</a:t>
                      </a:r>
                    </a:p>
                  </a:txBody>
                  <a:tcPr marT="45734" marB="45734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= n</a:t>
                      </a:r>
                    </a:p>
                  </a:txBody>
                  <a:tcPr marT="45734" marB="45734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3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Performance</a:t>
                      </a:r>
                      <a:r>
                        <a:rPr kumimoji="0" lang="en-US" sz="28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Y</a:t>
                      </a:r>
                    </a:p>
                  </a:txBody>
                  <a:tcPr marT="45734" marB="45734"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Execution time</a:t>
                      </a:r>
                      <a:r>
                        <a:rPr kumimoji="0" lang="en-US" sz="28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X</a:t>
                      </a:r>
                    </a:p>
                  </a:txBody>
                  <a:tcPr marT="45734" marB="45734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330" name="Rectangle 2">
            <a:extLst>
              <a:ext uri="{FF2B5EF4-FFF2-40B4-BE49-F238E27FC236}">
                <a16:creationId xmlns:a16="http://schemas.microsoft.com/office/drawing/2014/main" id="{1A548512-B44B-1D29-9316-51E426923C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089775" cy="1143000"/>
          </a:xfrm>
        </p:spPr>
        <p:txBody>
          <a:bodyPr/>
          <a:lstStyle/>
          <a:p>
            <a:pPr eaLnBrk="1" hangingPunct="1"/>
            <a:r>
              <a:rPr lang="en-US" altLang="en-US" sz="3200" b="1"/>
              <a:t>Throughput and Response Time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2ACDB3CC-2C76-3359-03C7-51299D9EDB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/>
              <a:t>Relative performance</a:t>
            </a:r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7DB6377A-EBD3-9021-ACC3-F00BEA35190C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58775" y="1550988"/>
            <a:ext cx="8534400" cy="5081587"/>
          </a:xfrm>
        </p:spPr>
        <p:txBody>
          <a:bodyPr/>
          <a:lstStyle/>
          <a:p>
            <a:pPr eaLnBrk="1" hangingPunct="1"/>
            <a:r>
              <a:rPr lang="en-US" altLang="en-US" sz="2800"/>
              <a:t>Example: If machine A runs a program in 10 seconds and machine B runs the same program in 15 seconds, how faster is A than B?</a:t>
            </a:r>
          </a:p>
          <a:p>
            <a:pPr lvl="1" eaLnBrk="1" hangingPunct="1"/>
            <a:r>
              <a:rPr lang="en-US" altLang="en-US"/>
              <a:t>A is n times faster than B if</a:t>
            </a:r>
          </a:p>
          <a:p>
            <a:pPr eaLnBrk="1" hangingPunct="1"/>
            <a:endParaRPr lang="en-US" altLang="en-US" sz="2800"/>
          </a:p>
          <a:p>
            <a:pPr eaLnBrk="1" hangingPunct="1"/>
            <a:endParaRPr lang="en-US" altLang="en-US" sz="2800"/>
          </a:p>
          <a:p>
            <a:pPr eaLnBrk="1" hangingPunct="1"/>
            <a:endParaRPr lang="en-US" altLang="en-US" sz="2800"/>
          </a:p>
          <a:p>
            <a:pPr eaLnBrk="1" hangingPunct="1"/>
            <a:endParaRPr lang="en-US" altLang="en-US" sz="2800"/>
          </a:p>
          <a:p>
            <a:pPr lvl="1" eaLnBrk="1" hangingPunct="1"/>
            <a:r>
              <a:rPr lang="en-US" altLang="en-US"/>
              <a:t>A is 1.5 times faster than B</a:t>
            </a:r>
          </a:p>
        </p:txBody>
      </p:sp>
      <p:graphicFrame>
        <p:nvGraphicFramePr>
          <p:cNvPr id="52270" name="Group 46">
            <a:extLst>
              <a:ext uri="{FF2B5EF4-FFF2-40B4-BE49-F238E27FC236}">
                <a16:creationId xmlns:a16="http://schemas.microsoft.com/office/drawing/2014/main" id="{C2675CD9-3180-142C-C833-C4D04686571C}"/>
              </a:ext>
            </a:extLst>
          </p:cNvPr>
          <p:cNvGraphicFramePr>
            <a:graphicFrameLocks noGrp="1"/>
          </p:cNvGraphicFramePr>
          <p:nvPr>
            <p:ph sz="quarter" idx="2"/>
          </p:nvPr>
        </p:nvGraphicFramePr>
        <p:xfrm>
          <a:off x="2411413" y="3392488"/>
          <a:ext cx="3163887" cy="1036637"/>
        </p:xfrm>
        <a:graphic>
          <a:graphicData uri="http://schemas.openxmlformats.org/drawingml/2006/table">
            <a:tbl>
              <a:tblPr/>
              <a:tblGrid>
                <a:gridCol w="2476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3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83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Performance</a:t>
                      </a:r>
                      <a:r>
                        <a:rPr kumimoji="0" lang="en-US" sz="2800" b="0" i="0" u="none" strike="noStrike" cap="none" normalizeH="0" baseline="-2500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A</a:t>
                      </a:r>
                      <a:endParaRPr kumimoji="0" lang="en-US" sz="2800" b="0" i="0" u="none" strike="noStrike" cap="none" normalizeH="0" baseline="-250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34" marB="45734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=</a:t>
                      </a:r>
                    </a:p>
                  </a:txBody>
                  <a:tcPr marT="45734" marB="45734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n</a:t>
                      </a:r>
                    </a:p>
                  </a:txBody>
                  <a:tcPr marT="45734" marB="45734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3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Performance</a:t>
                      </a:r>
                      <a:r>
                        <a:rPr kumimoji="0" lang="en-US" sz="2800" b="0" i="0" u="none" strike="noStrike" cap="none" normalizeH="0" baseline="-2500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B</a:t>
                      </a:r>
                      <a:endParaRPr kumimoji="0" lang="en-US" sz="2800" b="0" i="0" u="none" strike="noStrike" cap="none" normalizeH="0" baseline="-250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34" marB="45734"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2312" name="Group 88">
            <a:extLst>
              <a:ext uri="{FF2B5EF4-FFF2-40B4-BE49-F238E27FC236}">
                <a16:creationId xmlns:a16="http://schemas.microsoft.com/office/drawing/2014/main" id="{80475F06-F1B1-8546-2932-498A2D9E2DC5}"/>
              </a:ext>
            </a:extLst>
          </p:cNvPr>
          <p:cNvGraphicFramePr>
            <a:graphicFrameLocks noGrp="1"/>
          </p:cNvGraphicFramePr>
          <p:nvPr/>
        </p:nvGraphicFramePr>
        <p:xfrm>
          <a:off x="6408738" y="4581525"/>
          <a:ext cx="1908175" cy="1036638"/>
        </p:xfrm>
        <a:graphic>
          <a:graphicData uri="http://schemas.openxmlformats.org/drawingml/2006/table">
            <a:tbl>
              <a:tblPr/>
              <a:tblGrid>
                <a:gridCol w="784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3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96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83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15</a:t>
                      </a:r>
                    </a:p>
                  </a:txBody>
                  <a:tcPr marT="45734" marB="45734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=</a:t>
                      </a:r>
                    </a:p>
                  </a:txBody>
                  <a:tcPr marT="45734" marB="45734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1.5</a:t>
                      </a:r>
                    </a:p>
                  </a:txBody>
                  <a:tcPr marT="45734" marB="45734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3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10</a:t>
                      </a:r>
                    </a:p>
                  </a:txBody>
                  <a:tcPr marT="45734" marB="45734"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2304" name="Group 80">
            <a:extLst>
              <a:ext uri="{FF2B5EF4-FFF2-40B4-BE49-F238E27FC236}">
                <a16:creationId xmlns:a16="http://schemas.microsoft.com/office/drawing/2014/main" id="{B08D98F3-9A86-0FBC-CE02-541557D3965A}"/>
              </a:ext>
            </a:extLst>
          </p:cNvPr>
          <p:cNvGraphicFramePr>
            <a:graphicFrameLocks noGrp="1"/>
          </p:cNvGraphicFramePr>
          <p:nvPr>
            <p:ph sz="quarter" idx="3"/>
          </p:nvPr>
        </p:nvGraphicFramePr>
        <p:xfrm>
          <a:off x="2268538" y="4473575"/>
          <a:ext cx="3787775" cy="1036638"/>
        </p:xfrm>
        <a:graphic>
          <a:graphicData uri="http://schemas.openxmlformats.org/drawingml/2006/table">
            <a:tbl>
              <a:tblPr/>
              <a:tblGrid>
                <a:gridCol w="208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143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51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8319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-250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432" marR="91432" marT="45734" marB="45734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Execution time</a:t>
                      </a:r>
                      <a:r>
                        <a:rPr kumimoji="0" lang="en-US" sz="28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B</a:t>
                      </a:r>
                    </a:p>
                  </a:txBody>
                  <a:tcPr marL="91432" marR="91432" marT="45734" marB="45734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= n</a:t>
                      </a:r>
                    </a:p>
                  </a:txBody>
                  <a:tcPr marL="91432" marR="91432" marT="45734" marB="45734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31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Execution </a:t>
                      </a: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time</a:t>
                      </a:r>
                      <a:r>
                        <a:rPr kumimoji="0" lang="en-US" sz="2800" b="0" i="0" u="none" strike="noStrike" cap="none" normalizeH="0" baseline="-2500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A</a:t>
                      </a:r>
                      <a:endParaRPr kumimoji="0" lang="en-US" sz="2800" b="0" i="0" u="none" strike="noStrike" cap="none" normalizeH="0" baseline="-250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432" marR="91432" marT="45734" marB="45734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52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52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52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52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2">
            <a:extLst>
              <a:ext uri="{FF2B5EF4-FFF2-40B4-BE49-F238E27FC236}">
                <a16:creationId xmlns:a16="http://schemas.microsoft.com/office/drawing/2014/main" id="{9054FA33-9BEF-3255-8ED8-568E07F95F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/>
              <a:t>Relative performance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480505A9-54E2-C390-111B-83D0E37DE43E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50825" y="1550988"/>
            <a:ext cx="8569325" cy="4541837"/>
          </a:xfrm>
        </p:spPr>
        <p:txBody>
          <a:bodyPr/>
          <a:lstStyle/>
          <a:p>
            <a:pPr eaLnBrk="1" hangingPunct="1"/>
            <a:r>
              <a:rPr lang="en-US" altLang="en-US" sz="2800"/>
              <a:t>We could also say that – Machine B is 1.5 times slower than machine A. since</a:t>
            </a:r>
          </a:p>
          <a:p>
            <a:pPr eaLnBrk="1" hangingPunct="1"/>
            <a:endParaRPr lang="en-US" altLang="en-US" sz="2800"/>
          </a:p>
        </p:txBody>
      </p:sp>
      <p:graphicFrame>
        <p:nvGraphicFramePr>
          <p:cNvPr id="56355" name="Group 35">
            <a:extLst>
              <a:ext uri="{FF2B5EF4-FFF2-40B4-BE49-F238E27FC236}">
                <a16:creationId xmlns:a16="http://schemas.microsoft.com/office/drawing/2014/main" id="{1DF30169-3F51-2947-BF0F-7B4AF0CFFA9D}"/>
              </a:ext>
            </a:extLst>
          </p:cNvPr>
          <p:cNvGraphicFramePr>
            <a:graphicFrameLocks noGrp="1"/>
          </p:cNvGraphicFramePr>
          <p:nvPr>
            <p:ph sz="quarter" idx="2"/>
          </p:nvPr>
        </p:nvGraphicFramePr>
        <p:xfrm>
          <a:off x="2592388" y="3141663"/>
          <a:ext cx="3163887" cy="1036637"/>
        </p:xfrm>
        <a:graphic>
          <a:graphicData uri="http://schemas.openxmlformats.org/drawingml/2006/table">
            <a:tbl>
              <a:tblPr/>
              <a:tblGrid>
                <a:gridCol w="2476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3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83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Performance</a:t>
                      </a:r>
                      <a:r>
                        <a:rPr kumimoji="0" lang="en-US" sz="28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A</a:t>
                      </a:r>
                    </a:p>
                  </a:txBody>
                  <a:tcPr marT="45734" marB="45734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=</a:t>
                      </a:r>
                    </a:p>
                  </a:txBody>
                  <a:tcPr marT="45734" marB="45734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n</a:t>
                      </a:r>
                    </a:p>
                  </a:txBody>
                  <a:tcPr marT="45734" marB="45734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3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Performance</a:t>
                      </a:r>
                      <a:r>
                        <a:rPr kumimoji="0" lang="en-US" sz="28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B</a:t>
                      </a:r>
                    </a:p>
                  </a:txBody>
                  <a:tcPr marT="45734" marB="45734"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6373" name="Group 53">
            <a:extLst>
              <a:ext uri="{FF2B5EF4-FFF2-40B4-BE49-F238E27FC236}">
                <a16:creationId xmlns:a16="http://schemas.microsoft.com/office/drawing/2014/main" id="{FAA311C6-53C5-9D75-8C36-59513BD4847B}"/>
              </a:ext>
            </a:extLst>
          </p:cNvPr>
          <p:cNvGraphicFramePr>
            <a:graphicFrameLocks noGrp="1"/>
          </p:cNvGraphicFramePr>
          <p:nvPr>
            <p:ph sz="quarter" idx="3"/>
          </p:nvPr>
        </p:nvGraphicFramePr>
        <p:xfrm>
          <a:off x="1655763" y="4581525"/>
          <a:ext cx="6084887" cy="1036638"/>
        </p:xfrm>
        <a:graphic>
          <a:graphicData uri="http://schemas.openxmlformats.org/drawingml/2006/table">
            <a:tbl>
              <a:tblPr/>
              <a:tblGrid>
                <a:gridCol w="23764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42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241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8319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Performance</a:t>
                      </a:r>
                      <a:r>
                        <a:rPr kumimoji="0" lang="en-US" sz="28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B</a:t>
                      </a:r>
                    </a:p>
                  </a:txBody>
                  <a:tcPr marT="45734" marB="45734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=</a:t>
                      </a:r>
                    </a:p>
                  </a:txBody>
                  <a:tcPr marT="45734" marB="45734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Performance</a:t>
                      </a:r>
                      <a:r>
                        <a:rPr kumimoji="0" lang="en-US" sz="28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A</a:t>
                      </a:r>
                    </a:p>
                  </a:txBody>
                  <a:tcPr marT="45734" marB="45734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31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n</a:t>
                      </a:r>
                      <a:endParaRPr kumimoji="0" lang="en-US" sz="2800" b="0" i="0" u="none" strike="noStrike" cap="none" normalizeH="0" baseline="-250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34" marB="45734" anchor="ctr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252A1468-2450-A485-4D0D-3BC8CF55DC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/>
              <a:t>Measuring Performance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6D04E273-7EC5-7954-0DAB-E74FC9E5EA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87338" y="1268413"/>
            <a:ext cx="8388350" cy="4824412"/>
          </a:xfrm>
        </p:spPr>
        <p:txBody>
          <a:bodyPr/>
          <a:lstStyle/>
          <a:p>
            <a:pPr eaLnBrk="1" hangingPunct="1"/>
            <a:r>
              <a:rPr lang="en-US" altLang="en-US"/>
              <a:t>Time is the measure of computer performance.</a:t>
            </a:r>
          </a:p>
          <a:p>
            <a:pPr eaLnBrk="1" hangingPunct="1"/>
            <a:r>
              <a:rPr lang="en-US" altLang="en-US">
                <a:solidFill>
                  <a:schemeClr val="tx1"/>
                </a:solidFill>
              </a:rPr>
              <a:t>Program </a:t>
            </a:r>
            <a:r>
              <a:rPr lang="en-US" altLang="en-US" i="1">
                <a:solidFill>
                  <a:schemeClr val="tx1"/>
                </a:solidFill>
              </a:rPr>
              <a:t>execution time</a:t>
            </a:r>
            <a:r>
              <a:rPr lang="en-US" altLang="en-US"/>
              <a:t> is measured in seconds per program.</a:t>
            </a:r>
          </a:p>
          <a:p>
            <a:pPr eaLnBrk="1" hangingPunct="1"/>
            <a:r>
              <a:rPr lang="en-US" altLang="en-US">
                <a:solidFill>
                  <a:schemeClr val="tx1"/>
                </a:solidFill>
              </a:rPr>
              <a:t>Wall-clock time / response time / elapsed time / execution time</a:t>
            </a:r>
            <a:r>
              <a:rPr lang="en-US" altLang="en-US"/>
              <a:t> – total time to complete a task, including - disk accesses, memory access, I/O activity, OS overhead.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>
            <a:extLst>
              <a:ext uri="{FF2B5EF4-FFF2-40B4-BE49-F238E27FC236}">
                <a16:creationId xmlns:a16="http://schemas.microsoft.com/office/drawing/2014/main" id="{89144AC0-E8FD-6249-C599-FBB57E52C8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550988"/>
            <a:ext cx="7918450" cy="4541837"/>
          </a:xfrm>
        </p:spPr>
        <p:txBody>
          <a:bodyPr/>
          <a:lstStyle/>
          <a:p>
            <a:pPr eaLnBrk="1" hangingPunct="1"/>
            <a:r>
              <a:rPr lang="en-US" altLang="en-US" b="1">
                <a:solidFill>
                  <a:schemeClr val="tx1"/>
                </a:solidFill>
              </a:rPr>
              <a:t>CPU execution time / CPU time</a:t>
            </a:r>
            <a:endParaRPr lang="en-US" altLang="en-US"/>
          </a:p>
          <a:p>
            <a:pPr eaLnBrk="1" hangingPunct="1"/>
            <a:r>
              <a:rPr lang="en-US" altLang="en-US"/>
              <a:t>is the time the CPU spends computing for a task and does not include time spent waiting for I/O or running other programs.</a:t>
            </a:r>
          </a:p>
        </p:txBody>
      </p:sp>
      <p:sp>
        <p:nvSpPr>
          <p:cNvPr id="17411" name="Text Box 4">
            <a:extLst>
              <a:ext uri="{FF2B5EF4-FFF2-40B4-BE49-F238E27FC236}">
                <a16:creationId xmlns:a16="http://schemas.microsoft.com/office/drawing/2014/main" id="{CB3B77DA-2ADE-2E93-225B-F69090E8C4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800" y="4565650"/>
            <a:ext cx="84613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200"/>
              <a:t>CPU execution time / CPU time </a:t>
            </a:r>
            <a:r>
              <a:rPr lang="en-US" altLang="en-US" sz="3200" b="1">
                <a:solidFill>
                  <a:srgbClr val="000000"/>
                </a:solidFill>
              </a:rPr>
              <a:t>≤</a:t>
            </a:r>
            <a:r>
              <a:rPr lang="en-US" altLang="en-US" sz="3200"/>
              <a:t> Response time</a:t>
            </a: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28D80555-B7CF-CD9A-8822-D5C4191460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/>
              <a:t>Measuring Performance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>
            <a:extLst>
              <a:ext uri="{FF2B5EF4-FFF2-40B4-BE49-F238E27FC236}">
                <a16:creationId xmlns:a16="http://schemas.microsoft.com/office/drawing/2014/main" id="{656F4563-BBBD-B931-FCE8-E1260F1FBE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2816225"/>
            <a:ext cx="8208962" cy="3276600"/>
          </a:xfrm>
        </p:spPr>
        <p:txBody>
          <a:bodyPr/>
          <a:lstStyle/>
          <a:p>
            <a:pPr eaLnBrk="1" hangingPunct="1"/>
            <a:r>
              <a:rPr lang="en-US" altLang="en-US">
                <a:solidFill>
                  <a:schemeClr val="tx1"/>
                </a:solidFill>
              </a:rPr>
              <a:t>User CPU time</a:t>
            </a:r>
            <a:r>
              <a:rPr lang="en-US" altLang="en-US"/>
              <a:t> – the CPU time spent in the program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>
                <a:solidFill>
                  <a:schemeClr val="tx1"/>
                </a:solidFill>
              </a:rPr>
              <a:t>System CPU time</a:t>
            </a:r>
            <a:r>
              <a:rPr lang="en-US" altLang="en-US"/>
              <a:t> – the CPU time spent in the OS performing tasks on behalf of the program</a:t>
            </a:r>
          </a:p>
        </p:txBody>
      </p:sp>
      <p:grpSp>
        <p:nvGrpSpPr>
          <p:cNvPr id="18435" name="Group 9">
            <a:extLst>
              <a:ext uri="{FF2B5EF4-FFF2-40B4-BE49-F238E27FC236}">
                <a16:creationId xmlns:a16="http://schemas.microsoft.com/office/drawing/2014/main" id="{9EB546ED-F4EC-6B49-E7BD-7BFC874E2199}"/>
              </a:ext>
            </a:extLst>
          </p:cNvPr>
          <p:cNvGrpSpPr>
            <a:grpSpLocks/>
          </p:cNvGrpSpPr>
          <p:nvPr/>
        </p:nvGrpSpPr>
        <p:grpSpPr bwMode="auto">
          <a:xfrm>
            <a:off x="971550" y="1376363"/>
            <a:ext cx="6011863" cy="1335087"/>
            <a:chOff x="272" y="1979"/>
            <a:chExt cx="3787" cy="841"/>
          </a:xfrm>
        </p:grpSpPr>
        <p:sp>
          <p:nvSpPr>
            <p:cNvPr id="18437" name="Text Box 4">
              <a:extLst>
                <a:ext uri="{FF2B5EF4-FFF2-40B4-BE49-F238E27FC236}">
                  <a16:creationId xmlns:a16="http://schemas.microsoft.com/office/drawing/2014/main" id="{588359B4-4697-591B-2C68-2D9B3DDCD7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2" y="2228"/>
              <a:ext cx="120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3200"/>
                <a:t>CPU time</a:t>
              </a:r>
            </a:p>
          </p:txBody>
        </p:sp>
        <p:sp>
          <p:nvSpPr>
            <p:cNvPr id="18438" name="Text Box 5">
              <a:extLst>
                <a:ext uri="{FF2B5EF4-FFF2-40B4-BE49-F238E27FC236}">
                  <a16:creationId xmlns:a16="http://schemas.microsoft.com/office/drawing/2014/main" id="{4A1B790F-9E8D-CB2F-4AD8-87E52930FF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41" y="1979"/>
              <a:ext cx="172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3200"/>
                <a:t>User CPU time</a:t>
              </a:r>
            </a:p>
          </p:txBody>
        </p:sp>
        <p:sp>
          <p:nvSpPr>
            <p:cNvPr id="18439" name="Text Box 6">
              <a:extLst>
                <a:ext uri="{FF2B5EF4-FFF2-40B4-BE49-F238E27FC236}">
                  <a16:creationId xmlns:a16="http://schemas.microsoft.com/office/drawing/2014/main" id="{30DB5FBE-56AE-195D-56F3-10BECD4A53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41" y="2455"/>
              <a:ext cx="201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3200"/>
                <a:t>System CPU time</a:t>
              </a:r>
            </a:p>
          </p:txBody>
        </p:sp>
        <p:sp>
          <p:nvSpPr>
            <p:cNvPr id="18440" name="Line 7">
              <a:extLst>
                <a:ext uri="{FF2B5EF4-FFF2-40B4-BE49-F238E27FC236}">
                  <a16:creationId xmlns:a16="http://schemas.microsoft.com/office/drawing/2014/main" id="{AEBDB22C-2799-B141-20DD-620EB600BDC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19" y="2183"/>
              <a:ext cx="522" cy="2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41" name="Line 8">
              <a:extLst>
                <a:ext uri="{FF2B5EF4-FFF2-40B4-BE49-F238E27FC236}">
                  <a16:creationId xmlns:a16="http://schemas.microsoft.com/office/drawing/2014/main" id="{CB7E2CFC-3CE3-BE1F-4072-1CD0CB2D6A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19" y="2478"/>
              <a:ext cx="522" cy="1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8436" name="Rectangle 2">
            <a:extLst>
              <a:ext uri="{FF2B5EF4-FFF2-40B4-BE49-F238E27FC236}">
                <a16:creationId xmlns:a16="http://schemas.microsoft.com/office/drawing/2014/main" id="{DAE4B2B7-D27F-BC53-9934-E7922E95B0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/>
              <a:t>Measuring Performance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5">
            <a:extLst>
              <a:ext uri="{FF2B5EF4-FFF2-40B4-BE49-F238E27FC236}">
                <a16:creationId xmlns:a16="http://schemas.microsoft.com/office/drawing/2014/main" id="{4B2E28BA-2E6B-335F-C3BB-54265AB427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338" y="2349500"/>
            <a:ext cx="8605837" cy="2771775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9459" name="Text Box 6">
            <a:extLst>
              <a:ext uri="{FF2B5EF4-FFF2-40B4-BE49-F238E27FC236}">
                <a16:creationId xmlns:a16="http://schemas.microsoft.com/office/drawing/2014/main" id="{06FCBCCD-6F54-5981-F701-577B6CAAF9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8038" y="2327275"/>
            <a:ext cx="2520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800">
                <a:solidFill>
                  <a:srgbClr val="000000"/>
                </a:solidFill>
              </a:rPr>
              <a:t>Execution Time</a:t>
            </a:r>
          </a:p>
        </p:txBody>
      </p:sp>
      <p:sp>
        <p:nvSpPr>
          <p:cNvPr id="19460" name="Rectangle 7">
            <a:extLst>
              <a:ext uri="{FF2B5EF4-FFF2-40B4-BE49-F238E27FC236}">
                <a16:creationId xmlns:a16="http://schemas.microsoft.com/office/drawing/2014/main" id="{A3F3B199-2881-7089-6897-7B6F72C3E2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4550" y="2997200"/>
            <a:ext cx="5364163" cy="2052638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9461" name="Text Box 8">
            <a:extLst>
              <a:ext uri="{FF2B5EF4-FFF2-40B4-BE49-F238E27FC236}">
                <a16:creationId xmlns:a16="http://schemas.microsoft.com/office/drawing/2014/main" id="{DC72DD2F-0CAF-41CE-1BED-7E6DFDE8C4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4163" y="2938463"/>
            <a:ext cx="18716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800">
                <a:solidFill>
                  <a:srgbClr val="000000"/>
                </a:solidFill>
              </a:rPr>
              <a:t>CPU time</a:t>
            </a:r>
          </a:p>
        </p:txBody>
      </p:sp>
      <p:sp>
        <p:nvSpPr>
          <p:cNvPr id="19462" name="Rectangle 9">
            <a:extLst>
              <a:ext uri="{FF2B5EF4-FFF2-40B4-BE49-F238E27FC236}">
                <a16:creationId xmlns:a16="http://schemas.microsoft.com/office/drawing/2014/main" id="{D7E302C6-56D9-2115-4EAE-2015A0C7E6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7913" y="3500438"/>
            <a:ext cx="2484437" cy="14763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9463" name="Rectangle 10">
            <a:extLst>
              <a:ext uri="{FF2B5EF4-FFF2-40B4-BE49-F238E27FC236}">
                <a16:creationId xmlns:a16="http://schemas.microsoft.com/office/drawing/2014/main" id="{852BF536-D08F-F1E8-6608-DF9289E9A5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4088" y="3500438"/>
            <a:ext cx="2592387" cy="14763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9464" name="Text Box 11">
            <a:extLst>
              <a:ext uri="{FF2B5EF4-FFF2-40B4-BE49-F238E27FC236}">
                <a16:creationId xmlns:a16="http://schemas.microsoft.com/office/drawing/2014/main" id="{8C366C40-E389-E4E7-4F11-65D4077C06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9988" y="3824288"/>
            <a:ext cx="19812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800">
                <a:solidFill>
                  <a:srgbClr val="000000"/>
                </a:solidFill>
              </a:rPr>
              <a:t>User CPU time</a:t>
            </a:r>
          </a:p>
        </p:txBody>
      </p:sp>
      <p:sp>
        <p:nvSpPr>
          <p:cNvPr id="19465" name="Text Box 12">
            <a:extLst>
              <a:ext uri="{FF2B5EF4-FFF2-40B4-BE49-F238E27FC236}">
                <a16:creationId xmlns:a16="http://schemas.microsoft.com/office/drawing/2014/main" id="{536FC701-BB47-2695-CE51-B4D3F20055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73813" y="3716338"/>
            <a:ext cx="1763712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800">
                <a:solidFill>
                  <a:srgbClr val="000000"/>
                </a:solidFill>
              </a:rPr>
              <a:t>System CPU time</a:t>
            </a:r>
          </a:p>
        </p:txBody>
      </p:sp>
      <p:sp>
        <p:nvSpPr>
          <p:cNvPr id="19466" name="Rectangle 13">
            <a:extLst>
              <a:ext uri="{FF2B5EF4-FFF2-40B4-BE49-F238E27FC236}">
                <a16:creationId xmlns:a16="http://schemas.microsoft.com/office/drawing/2014/main" id="{E401A301-DDEC-8D5C-B7B7-A60397B011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2997200"/>
            <a:ext cx="2881312" cy="2052638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9467" name="Text Box 14">
            <a:extLst>
              <a:ext uri="{FF2B5EF4-FFF2-40B4-BE49-F238E27FC236}">
                <a16:creationId xmlns:a16="http://schemas.microsoft.com/office/drawing/2014/main" id="{9D0E1680-6B6F-649B-4399-B95BEC2301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3716338"/>
            <a:ext cx="17653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800">
                <a:solidFill>
                  <a:srgbClr val="000000"/>
                </a:solidFill>
              </a:rPr>
              <a:t>For I/O and Others</a:t>
            </a:r>
          </a:p>
        </p:txBody>
      </p:sp>
      <p:sp>
        <p:nvSpPr>
          <p:cNvPr id="19468" name="Rectangle 2">
            <a:extLst>
              <a:ext uri="{FF2B5EF4-FFF2-40B4-BE49-F238E27FC236}">
                <a16:creationId xmlns:a16="http://schemas.microsoft.com/office/drawing/2014/main" id="{90713294-424A-3724-268F-C15D8A0556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/>
              <a:t>Measuring Performance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>
            <a:extLst>
              <a:ext uri="{FF2B5EF4-FFF2-40B4-BE49-F238E27FC236}">
                <a16:creationId xmlns:a16="http://schemas.microsoft.com/office/drawing/2014/main" id="{41FADA22-1A24-28B0-5040-1B5A4083EBB9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550988"/>
            <a:ext cx="7523163" cy="4541837"/>
          </a:xfrm>
        </p:spPr>
        <p:txBody>
          <a:bodyPr/>
          <a:lstStyle/>
          <a:p>
            <a:pPr eaLnBrk="1" hangingPunct="1"/>
            <a:r>
              <a:rPr lang="en-US" altLang="en-US" sz="2800"/>
              <a:t>Example:</a:t>
            </a:r>
          </a:p>
          <a:p>
            <a:pPr eaLnBrk="1" hangingPunct="1"/>
            <a:r>
              <a:rPr lang="en-US" altLang="en-US" sz="2800"/>
              <a:t>Unix </a:t>
            </a:r>
            <a:r>
              <a:rPr lang="en-US" altLang="en-US" sz="2800" i="1"/>
              <a:t>time</a:t>
            </a:r>
            <a:r>
              <a:rPr lang="en-US" altLang="en-US" sz="2800"/>
              <a:t> command – </a:t>
            </a:r>
          </a:p>
          <a:p>
            <a:pPr eaLnBrk="1" hangingPunct="1"/>
            <a:r>
              <a:rPr lang="en-US" altLang="en-US" sz="2800"/>
              <a:t>90.7u 12.9s 2:39 65%</a:t>
            </a:r>
          </a:p>
          <a:p>
            <a:pPr eaLnBrk="1" hangingPunct="1"/>
            <a:endParaRPr lang="en-US" altLang="en-US" sz="2800"/>
          </a:p>
        </p:txBody>
      </p:sp>
      <p:sp>
        <p:nvSpPr>
          <p:cNvPr id="20483" name="Text Box 10">
            <a:extLst>
              <a:ext uri="{FF2B5EF4-FFF2-40B4-BE49-F238E27FC236}">
                <a16:creationId xmlns:a16="http://schemas.microsoft.com/office/drawing/2014/main" id="{CFEAA647-8AD5-52A6-1893-F93ACA53EF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3573463"/>
            <a:ext cx="2413000" cy="1160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800"/>
              <a:t>User CPU time</a:t>
            </a:r>
          </a:p>
          <a:p>
            <a:pPr>
              <a:spcBef>
                <a:spcPct val="50000"/>
              </a:spcBef>
            </a:pPr>
            <a:r>
              <a:rPr lang="en-US" altLang="en-US" sz="2800"/>
              <a:t>(90.7 seconds)</a:t>
            </a:r>
          </a:p>
        </p:txBody>
      </p:sp>
      <p:sp>
        <p:nvSpPr>
          <p:cNvPr id="20484" name="Text Box 11">
            <a:extLst>
              <a:ext uri="{FF2B5EF4-FFF2-40B4-BE49-F238E27FC236}">
                <a16:creationId xmlns:a16="http://schemas.microsoft.com/office/drawing/2014/main" id="{356ACA32-BE54-4897-156C-93DF136E64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8288" y="3573463"/>
            <a:ext cx="2808287" cy="1160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800"/>
              <a:t>System CPU time</a:t>
            </a:r>
          </a:p>
          <a:p>
            <a:pPr>
              <a:spcBef>
                <a:spcPct val="50000"/>
              </a:spcBef>
            </a:pPr>
            <a:r>
              <a:rPr lang="en-US" altLang="en-US" sz="2800"/>
              <a:t>(12.9 seconds)</a:t>
            </a:r>
          </a:p>
        </p:txBody>
      </p:sp>
      <p:sp>
        <p:nvSpPr>
          <p:cNvPr id="20485" name="Line 12">
            <a:extLst>
              <a:ext uri="{FF2B5EF4-FFF2-40B4-BE49-F238E27FC236}">
                <a16:creationId xmlns:a16="http://schemas.microsoft.com/office/drawing/2014/main" id="{206FAEFE-E3FE-187F-776E-F3342A27426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403350" y="3033713"/>
            <a:ext cx="323850" cy="574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86" name="Line 13">
            <a:extLst>
              <a:ext uri="{FF2B5EF4-FFF2-40B4-BE49-F238E27FC236}">
                <a16:creationId xmlns:a16="http://schemas.microsoft.com/office/drawing/2014/main" id="{068673B4-EE11-B9B7-83C8-89C7AC79EFE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916238" y="3033713"/>
            <a:ext cx="935037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87" name="Text Box 14">
            <a:extLst>
              <a:ext uri="{FF2B5EF4-FFF2-40B4-BE49-F238E27FC236}">
                <a16:creationId xmlns:a16="http://schemas.microsoft.com/office/drawing/2014/main" id="{6B4272D7-D2B7-11E5-FB57-F2FF1C840A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88013" y="3573463"/>
            <a:ext cx="2413000" cy="158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800"/>
              <a:t>Elapsed time</a:t>
            </a:r>
          </a:p>
          <a:p>
            <a:pPr>
              <a:spcBef>
                <a:spcPct val="50000"/>
              </a:spcBef>
            </a:pPr>
            <a:r>
              <a:rPr lang="en-US" altLang="en-US" sz="2800"/>
              <a:t>2*60 + 39 = (159 seconds)</a:t>
            </a:r>
          </a:p>
        </p:txBody>
      </p:sp>
      <p:sp>
        <p:nvSpPr>
          <p:cNvPr id="20488" name="Line 15">
            <a:extLst>
              <a:ext uri="{FF2B5EF4-FFF2-40B4-BE49-F238E27FC236}">
                <a16:creationId xmlns:a16="http://schemas.microsoft.com/office/drawing/2014/main" id="{A8F571BE-3BE5-20AC-23F9-CB5DAAA96E2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995738" y="3033713"/>
            <a:ext cx="2305050" cy="682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72745" name="Group 41">
            <a:extLst>
              <a:ext uri="{FF2B5EF4-FFF2-40B4-BE49-F238E27FC236}">
                <a16:creationId xmlns:a16="http://schemas.microsoft.com/office/drawing/2014/main" id="{E86A8E92-E3BB-BFB3-AFCC-B4ECA5B8A0C6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2663825" y="5489575"/>
          <a:ext cx="3708400" cy="1036638"/>
        </p:xfrm>
        <a:graphic>
          <a:graphicData uri="http://schemas.openxmlformats.org/drawingml/2006/table">
            <a:tbl>
              <a:tblPr/>
              <a:tblGrid>
                <a:gridCol w="2351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5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2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83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90.7 + 12.9</a:t>
                      </a:r>
                      <a:endParaRPr kumimoji="0" lang="en-US" sz="2800" b="0" i="0" u="none" strike="noStrike" cap="none" normalizeH="0" baseline="-250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34" marB="45734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=</a:t>
                      </a:r>
                    </a:p>
                  </a:txBody>
                  <a:tcPr marT="45734" marB="45734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0.65</a:t>
                      </a:r>
                    </a:p>
                  </a:txBody>
                  <a:tcPr marT="45734" marB="45734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3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159</a:t>
                      </a:r>
                      <a:endParaRPr kumimoji="0" lang="en-US" sz="2800" b="0" i="0" u="none" strike="noStrike" cap="none" normalizeH="0" baseline="-250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34" marB="45734"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0495" name="AutoShape 43">
            <a:extLst>
              <a:ext uri="{FF2B5EF4-FFF2-40B4-BE49-F238E27FC236}">
                <a16:creationId xmlns:a16="http://schemas.microsoft.com/office/drawing/2014/main" id="{272841F2-10D9-1DF1-9FDF-F21EF3D07CFD}"/>
              </a:ext>
            </a:extLst>
          </p:cNvPr>
          <p:cNvSpPr>
            <a:spLocks noChangeArrowheads="1"/>
          </p:cNvSpPr>
          <p:nvPr/>
        </p:nvSpPr>
        <p:spPr bwMode="auto">
          <a:xfrm rot="9757569">
            <a:off x="5729288" y="2100263"/>
            <a:ext cx="2325687" cy="3784600"/>
          </a:xfrm>
          <a:prstGeom prst="curvedRightArrow">
            <a:avLst>
              <a:gd name="adj1" fmla="val 964"/>
              <a:gd name="adj2" fmla="val 32546"/>
              <a:gd name="adj3" fmla="val 2153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0496" name="Rectangle 2">
            <a:extLst>
              <a:ext uri="{FF2B5EF4-FFF2-40B4-BE49-F238E27FC236}">
                <a16:creationId xmlns:a16="http://schemas.microsoft.com/office/drawing/2014/main" id="{573BF338-CAC6-9C4F-0ABE-678E8374F3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/>
              <a:t>Measuring Performance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>
            <a:extLst>
              <a:ext uri="{FF2B5EF4-FFF2-40B4-BE49-F238E27FC236}">
                <a16:creationId xmlns:a16="http://schemas.microsoft.com/office/drawing/2014/main" id="{7ED2F343-4E18-42CD-A88F-CBEEB1DB7A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550988"/>
            <a:ext cx="7739063" cy="4541837"/>
          </a:xfrm>
        </p:spPr>
        <p:txBody>
          <a:bodyPr/>
          <a:lstStyle/>
          <a:p>
            <a:pPr eaLnBrk="1" hangingPunct="1"/>
            <a:r>
              <a:rPr lang="en-US" altLang="en-US">
                <a:solidFill>
                  <a:schemeClr val="tx1"/>
                </a:solidFill>
              </a:rPr>
              <a:t>System Performance</a:t>
            </a:r>
            <a:r>
              <a:rPr lang="en-US" altLang="en-US"/>
              <a:t> – considering elapsed time on an unloaded system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>
                <a:solidFill>
                  <a:schemeClr val="tx1"/>
                </a:solidFill>
              </a:rPr>
              <a:t>CPU Performance</a:t>
            </a:r>
            <a:r>
              <a:rPr lang="en-US" altLang="en-US"/>
              <a:t> – considering user CPU time.</a:t>
            </a:r>
          </a:p>
        </p:txBody>
      </p:sp>
      <p:sp>
        <p:nvSpPr>
          <p:cNvPr id="21507" name="Text Box 4">
            <a:extLst>
              <a:ext uri="{FF2B5EF4-FFF2-40B4-BE49-F238E27FC236}">
                <a16:creationId xmlns:a16="http://schemas.microsoft.com/office/drawing/2014/main" id="{42FBBDBD-A49D-4889-E20B-DD1401CB55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3321050"/>
            <a:ext cx="57626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4000" b="1">
                <a:sym typeface="Symbol" panose="05050102010706020507" pitchFamily="18" charset="2"/>
              </a:rPr>
              <a:t></a:t>
            </a:r>
          </a:p>
        </p:txBody>
      </p:sp>
      <p:sp>
        <p:nvSpPr>
          <p:cNvPr id="21508" name="Rectangle 2">
            <a:extLst>
              <a:ext uri="{FF2B5EF4-FFF2-40B4-BE49-F238E27FC236}">
                <a16:creationId xmlns:a16="http://schemas.microsoft.com/office/drawing/2014/main" id="{6846A3BF-E6D0-B270-ED44-6AEFDBDC96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/>
              <a:t>Measuring Performance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98EEAF3A-DBE2-8DE8-F611-54C33D55D8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/>
              <a:t>Chapter - 2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56C27C7E-CE8F-AC63-39AD-B440A0CC30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550988"/>
            <a:ext cx="7558088" cy="4541837"/>
          </a:xfrm>
        </p:spPr>
        <p:txBody>
          <a:bodyPr/>
          <a:lstStyle/>
          <a:p>
            <a:pPr eaLnBrk="1" hangingPunct="1"/>
            <a:r>
              <a:rPr lang="en-GB" altLang="en-US"/>
              <a:t>Discusses how to measure, report, and summarize performance and </a:t>
            </a:r>
          </a:p>
          <a:p>
            <a:pPr eaLnBrk="1" hangingPunct="1"/>
            <a:endParaRPr lang="en-GB" altLang="en-US"/>
          </a:p>
          <a:p>
            <a:pPr eaLnBrk="1" hangingPunct="1"/>
            <a:r>
              <a:rPr lang="en-GB" altLang="en-US"/>
              <a:t>Describe the major factors that determine the performance of a computer.</a:t>
            </a:r>
            <a:endParaRPr lang="en-US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3">
            <a:extLst>
              <a:ext uri="{FF2B5EF4-FFF2-40B4-BE49-F238E27FC236}">
                <a16:creationId xmlns:a16="http://schemas.microsoft.com/office/drawing/2014/main" id="{F6230BC3-84FB-F73B-AFDC-25D6F91AB9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550988"/>
            <a:ext cx="7739063" cy="4541837"/>
          </a:xfrm>
        </p:spPr>
        <p:txBody>
          <a:bodyPr/>
          <a:lstStyle/>
          <a:p>
            <a:pPr eaLnBrk="1" hangingPunct="1"/>
            <a:r>
              <a:rPr lang="en-US" altLang="en-US">
                <a:solidFill>
                  <a:schemeClr val="tx1"/>
                </a:solidFill>
              </a:rPr>
              <a:t>Clock cycle</a:t>
            </a:r>
            <a:r>
              <a:rPr lang="en-US" altLang="en-US"/>
              <a:t> – Almost all computers are constructed using a clock that determines when events take place. These discrete time intervals are called clock cycles (</a:t>
            </a:r>
            <a:r>
              <a:rPr lang="en-US" altLang="en-US">
                <a:solidFill>
                  <a:schemeClr val="tx1"/>
                </a:solidFill>
              </a:rPr>
              <a:t>ticks / clock ticks / clock periods / clocks / cycles</a:t>
            </a:r>
            <a:r>
              <a:rPr lang="en-US" altLang="en-US"/>
              <a:t>).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>
                <a:solidFill>
                  <a:schemeClr val="tx1"/>
                </a:solidFill>
              </a:rPr>
              <a:t>Clock rate</a:t>
            </a:r>
            <a:r>
              <a:rPr lang="en-US" altLang="en-US"/>
              <a:t> – Inverse of clock period.</a:t>
            </a:r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715F04F0-5068-8C9F-5872-D1A7695E6E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/>
              <a:t>Measuring Performance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BBC9D3AA-40C5-60F1-AA2D-DFA46C3A01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/>
              <a:t>Relating the Metrics</a:t>
            </a:r>
          </a:p>
        </p:txBody>
      </p:sp>
      <p:graphicFrame>
        <p:nvGraphicFramePr>
          <p:cNvPr id="76872" name="Group 72">
            <a:extLst>
              <a:ext uri="{FF2B5EF4-FFF2-40B4-BE49-F238E27FC236}">
                <a16:creationId xmlns:a16="http://schemas.microsoft.com/office/drawing/2014/main" id="{8EF2C9D1-5F58-8B71-00E9-4FFF8FCB3E4C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107950" y="1881188"/>
          <a:ext cx="8893175" cy="944562"/>
        </p:xfrm>
        <a:graphic>
          <a:graphicData uri="http://schemas.openxmlformats.org/drawingml/2006/table">
            <a:tbl>
              <a:tblPr/>
              <a:tblGrid>
                <a:gridCol w="3276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8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654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605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9445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CPU execution time for a program</a:t>
                      </a:r>
                      <a:endParaRPr kumimoji="0" lang="en-US" sz="2800" b="0" i="0" u="none" strike="noStrike" cap="none" normalizeH="0" baseline="-250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05" marB="45705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=</a:t>
                      </a:r>
                    </a:p>
                  </a:txBody>
                  <a:tcPr marT="45705" marB="45705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CPU clock cycle for a program</a:t>
                      </a:r>
                    </a:p>
                  </a:txBody>
                  <a:tcPr marT="45705" marB="45705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×</a:t>
                      </a:r>
                    </a:p>
                  </a:txBody>
                  <a:tcPr marT="45705" marB="45705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Clock cycle time</a:t>
                      </a:r>
                    </a:p>
                  </a:txBody>
                  <a:tcPr marT="45705" marB="45705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6859" name="Group 59">
            <a:extLst>
              <a:ext uri="{FF2B5EF4-FFF2-40B4-BE49-F238E27FC236}">
                <a16:creationId xmlns:a16="http://schemas.microsoft.com/office/drawing/2014/main" id="{1A3F449F-86FE-6834-2010-97AEFB464198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177800" y="3321050"/>
          <a:ext cx="8750300" cy="1036638"/>
        </p:xfrm>
        <a:graphic>
          <a:graphicData uri="http://schemas.openxmlformats.org/drawingml/2006/table">
            <a:tbl>
              <a:tblPr/>
              <a:tblGrid>
                <a:gridCol w="3279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27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577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8319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CPU execution time for a program</a:t>
                      </a:r>
                      <a:endParaRPr kumimoji="0" lang="en-US" sz="2800" b="0" i="0" u="none" strike="noStrike" cap="none" normalizeH="0" baseline="-250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34" marB="45734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=</a:t>
                      </a:r>
                    </a:p>
                  </a:txBody>
                  <a:tcPr marT="45734" marB="45734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CPU clock cycle for a program</a:t>
                      </a:r>
                      <a:endParaRPr kumimoji="0" lang="en-US" sz="2800" b="0" i="0" u="none" strike="noStrike" cap="none" normalizeH="0" baseline="-250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34" marB="45734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31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Clock rate</a:t>
                      </a:r>
                      <a:endParaRPr kumimoji="0" lang="en-US" sz="2800" b="0" i="0" u="none" strike="noStrike" cap="none" normalizeH="0" baseline="-250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34" marB="45734" anchor="ctr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3567" name="Text Box 73">
            <a:extLst>
              <a:ext uri="{FF2B5EF4-FFF2-40B4-BE49-F238E27FC236}">
                <a16:creationId xmlns:a16="http://schemas.microsoft.com/office/drawing/2014/main" id="{89FC9F38-9DA1-B732-AAA5-239721566B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800" y="4545013"/>
            <a:ext cx="8280400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000">
                <a:latin typeface="Tahoma" panose="020B0604030504040204" pitchFamily="34" charset="0"/>
              </a:rPr>
              <a:t>Hardware designer can improve performance by reducing either the length of the clock cycle or the number of clock cycles required for a program.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31">
            <a:extLst>
              <a:ext uri="{FF2B5EF4-FFF2-40B4-BE49-F238E27FC236}">
                <a16:creationId xmlns:a16="http://schemas.microsoft.com/office/drawing/2014/main" id="{D568FBB8-3CD0-6B33-AF46-08CA063475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800" y="1223963"/>
            <a:ext cx="8280400" cy="512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000">
                <a:latin typeface="Tahoma" panose="020B0604030504040204" pitchFamily="34" charset="0"/>
              </a:rPr>
              <a:t>Our favorite program runs in 10 seconds on computer A, which has a 400 MHz clock. We are trying to help a computer designer build a machine, B, that will run this program in 6 seconds. The designer has determined that a substantial increase in the clock rate is possible, but this increase will affect the rest of the CPU design, causing machine B to require 1.2 times as many clock cycles as machine A for this program. What clock rate should we tell the designer to target?</a:t>
            </a:r>
          </a:p>
        </p:txBody>
      </p:sp>
      <p:sp>
        <p:nvSpPr>
          <p:cNvPr id="24579" name="Title 3">
            <a:extLst>
              <a:ext uri="{FF2B5EF4-FFF2-40B4-BE49-F238E27FC236}">
                <a16:creationId xmlns:a16="http://schemas.microsoft.com/office/drawing/2014/main" id="{F11A9697-CCB0-F71C-A9A7-59501B376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>
            <a:extLst>
              <a:ext uri="{FF2B5EF4-FFF2-40B4-BE49-F238E27FC236}">
                <a16:creationId xmlns:a16="http://schemas.microsoft.com/office/drawing/2014/main" id="{70EBD43A-6DF1-F78D-9C3C-5927EDD73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25603" name="Content Placeholder 2">
            <a:extLst>
              <a:ext uri="{FF2B5EF4-FFF2-40B4-BE49-F238E27FC236}">
                <a16:creationId xmlns:a16="http://schemas.microsoft.com/office/drawing/2014/main" id="{470B1C52-D44F-6E4F-DBF1-2B968FF7ED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968500"/>
            <a:ext cx="6478588" cy="4452938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/>
              <a:t>Given</a:t>
            </a:r>
          </a:p>
          <a:p>
            <a:pPr>
              <a:buFontTx/>
              <a:buNone/>
            </a:pPr>
            <a:r>
              <a:rPr lang="en-US" altLang="en-US"/>
              <a:t>CPU time</a:t>
            </a:r>
            <a:r>
              <a:rPr lang="en-US" altLang="en-US" baseline="-25000"/>
              <a:t>A=</a:t>
            </a:r>
            <a:r>
              <a:rPr lang="en-US" altLang="en-US"/>
              <a:t> 10 seconds</a:t>
            </a:r>
          </a:p>
          <a:p>
            <a:pPr>
              <a:buFontTx/>
              <a:buNone/>
            </a:pPr>
            <a:r>
              <a:rPr lang="en-US" altLang="en-US"/>
              <a:t>Clock rate</a:t>
            </a:r>
            <a:r>
              <a:rPr lang="en-US" altLang="en-US" baseline="-25000"/>
              <a:t>A=</a:t>
            </a:r>
            <a:r>
              <a:rPr lang="en-US" altLang="en-US"/>
              <a:t> 400 </a:t>
            </a:r>
            <a:r>
              <a:rPr lang="en-US" altLang="en-US">
                <a:cs typeface="Tahoma" panose="020B0604030504040204" pitchFamily="34" charset="0"/>
              </a:rPr>
              <a:t>× 10</a:t>
            </a:r>
            <a:r>
              <a:rPr lang="en-US" altLang="en-US" baseline="30000">
                <a:cs typeface="Tahoma" panose="020B0604030504040204" pitchFamily="34" charset="0"/>
              </a:rPr>
              <a:t>6</a:t>
            </a:r>
            <a:r>
              <a:rPr lang="en-US" altLang="en-US">
                <a:cs typeface="Tahoma" panose="020B0604030504040204" pitchFamily="34" charset="0"/>
              </a:rPr>
              <a:t> cycles/sec</a:t>
            </a:r>
            <a:endParaRPr lang="en-US" altLang="en-US" baseline="-25000"/>
          </a:p>
          <a:p>
            <a:pPr>
              <a:buFontTx/>
              <a:buNone/>
            </a:pPr>
            <a:endParaRPr lang="en-US" altLang="en-US" baseline="-25000"/>
          </a:p>
          <a:p>
            <a:pPr>
              <a:buFontTx/>
              <a:buNone/>
            </a:pPr>
            <a:r>
              <a:rPr lang="en-US" altLang="en-US"/>
              <a:t> </a:t>
            </a:r>
            <a:endParaRPr lang="en-US" altLang="en-US" baseline="-25000"/>
          </a:p>
          <a:p>
            <a:pPr>
              <a:buFontTx/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4E31377E-4F08-BA3A-F0F3-8393DB572801}"/>
              </a:ext>
            </a:extLst>
          </p:cNvPr>
          <p:cNvSpPr>
            <a:spLocks noGrp="1" noChangeArrowheads="1"/>
          </p:cNvSpPr>
          <p:nvPr>
            <p:ph type="title" sz="quarter"/>
          </p:nvPr>
        </p:nvSpPr>
        <p:spPr>
          <a:xfrm>
            <a:off x="685800" y="152400"/>
            <a:ext cx="7810500" cy="1143000"/>
          </a:xfrm>
        </p:spPr>
        <p:txBody>
          <a:bodyPr/>
          <a:lstStyle/>
          <a:p>
            <a:pPr eaLnBrk="1" hangingPunct="1"/>
            <a:r>
              <a:rPr lang="en-US" altLang="en-US" b="1"/>
              <a:t>Improving Performance (Cont.)</a:t>
            </a:r>
          </a:p>
        </p:txBody>
      </p:sp>
      <p:graphicFrame>
        <p:nvGraphicFramePr>
          <p:cNvPr id="81049" name="Group 153">
            <a:extLst>
              <a:ext uri="{FF2B5EF4-FFF2-40B4-BE49-F238E27FC236}">
                <a16:creationId xmlns:a16="http://schemas.microsoft.com/office/drawing/2014/main" id="{FD3BD812-1402-04D2-A258-D3FFFD7F4CEE}"/>
              </a:ext>
            </a:extLst>
          </p:cNvPr>
          <p:cNvGraphicFramePr>
            <a:graphicFrameLocks noGrp="1"/>
          </p:cNvGraphicFramePr>
          <p:nvPr>
            <p:ph sz="quarter" idx="1"/>
          </p:nvPr>
        </p:nvGraphicFramePr>
        <p:xfrm>
          <a:off x="0" y="3284538"/>
          <a:ext cx="9144000" cy="517525"/>
        </p:xfrm>
        <a:graphic>
          <a:graphicData uri="http://schemas.openxmlformats.org/drawingml/2006/table">
            <a:tbl>
              <a:tblPr/>
              <a:tblGrid>
                <a:gridCol w="914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CPU clock </a:t>
                      </a: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cycle</a:t>
                      </a:r>
                      <a:r>
                        <a:rPr kumimoji="0" lang="en-US" sz="2800" b="0" i="0" u="none" strike="noStrike" cap="none" normalizeH="0" baseline="-2500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A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 = 10 seconds 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× 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400 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× 10</a:t>
                      </a:r>
                      <a:r>
                        <a:rPr kumimoji="0" lang="en-US" sz="2800" b="0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6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 cycles/sec</a:t>
                      </a:r>
                    </a:p>
                  </a:txBody>
                  <a:tcPr marT="45664" marB="45664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1046" name="Group 150">
            <a:extLst>
              <a:ext uri="{FF2B5EF4-FFF2-40B4-BE49-F238E27FC236}">
                <a16:creationId xmlns:a16="http://schemas.microsoft.com/office/drawing/2014/main" id="{88F955DA-0B2E-4C62-C6F7-64A206C8B80B}"/>
              </a:ext>
            </a:extLst>
          </p:cNvPr>
          <p:cNvGraphicFramePr>
            <a:graphicFrameLocks noGrp="1"/>
          </p:cNvGraphicFramePr>
          <p:nvPr>
            <p:ph sz="quarter" idx="2"/>
          </p:nvPr>
        </p:nvGraphicFramePr>
        <p:xfrm>
          <a:off x="1079500" y="1160463"/>
          <a:ext cx="6084888" cy="1036637"/>
        </p:xfrm>
        <a:graphic>
          <a:graphicData uri="http://schemas.openxmlformats.org/drawingml/2006/table">
            <a:tbl>
              <a:tblPr/>
              <a:tblGrid>
                <a:gridCol w="20177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49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321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8319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CPU </a:t>
                      </a: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time</a:t>
                      </a:r>
                      <a:r>
                        <a:rPr kumimoji="0" lang="en-US" sz="2800" b="0" i="0" u="none" strike="noStrike" cap="none" normalizeH="0" baseline="-2500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A</a:t>
                      </a:r>
                      <a:endParaRPr kumimoji="0" lang="en-US" sz="2800" b="0" i="0" u="none" strike="noStrike" cap="none" normalizeH="0" baseline="-250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34" marB="45734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=</a:t>
                      </a:r>
                    </a:p>
                  </a:txBody>
                  <a:tcPr marT="45734" marB="45734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CPU clock cycle</a:t>
                      </a:r>
                      <a:r>
                        <a:rPr kumimoji="0" lang="en-US" sz="28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A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  <a:endParaRPr kumimoji="0" lang="en-US" sz="2800" b="0" i="0" u="none" strike="noStrike" cap="none" normalizeH="0" baseline="-250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34" marB="45734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31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Clock </a:t>
                      </a: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rate</a:t>
                      </a:r>
                      <a:r>
                        <a:rPr kumimoji="0" lang="en-US" sz="2800" b="0" i="0" u="none" strike="noStrike" cap="none" normalizeH="0" baseline="-2500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A</a:t>
                      </a:r>
                      <a:endParaRPr kumimoji="0" lang="en-US" sz="2800" b="0" i="0" u="none" strike="noStrike" cap="none" normalizeH="0" baseline="-250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34" marB="45734" anchor="ctr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1050" name="Group 154">
            <a:extLst>
              <a:ext uri="{FF2B5EF4-FFF2-40B4-BE49-F238E27FC236}">
                <a16:creationId xmlns:a16="http://schemas.microsoft.com/office/drawing/2014/main" id="{8DE0EA1F-BB68-2C87-B586-E9A9118BD05B}"/>
              </a:ext>
            </a:extLst>
          </p:cNvPr>
          <p:cNvGraphicFramePr>
            <a:graphicFrameLocks noGrp="1"/>
          </p:cNvGraphicFramePr>
          <p:nvPr>
            <p:ph sz="quarter" idx="3"/>
          </p:nvPr>
        </p:nvGraphicFramePr>
        <p:xfrm>
          <a:off x="611188" y="2205038"/>
          <a:ext cx="7489825" cy="1036637"/>
        </p:xfrm>
        <a:graphic>
          <a:graphicData uri="http://schemas.openxmlformats.org/drawingml/2006/table">
            <a:tbl>
              <a:tblPr/>
              <a:tblGrid>
                <a:gridCol w="24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96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973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8319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10 Seconds</a:t>
                      </a:r>
                      <a:endParaRPr kumimoji="0" lang="en-US" sz="2800" b="0" i="0" u="none" strike="noStrike" cap="none" normalizeH="0" baseline="-250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34" marB="45734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=</a:t>
                      </a:r>
                    </a:p>
                  </a:txBody>
                  <a:tcPr marT="45734" marB="45734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CPU clock cycle</a:t>
                      </a:r>
                      <a:r>
                        <a:rPr kumimoji="0" lang="en-US" sz="28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A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  <a:endParaRPr kumimoji="0" lang="en-US" sz="2800" b="0" i="0" u="none" strike="noStrike" cap="none" normalizeH="0" baseline="-250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34" marB="45734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31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400 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× 10</a:t>
                      </a:r>
                      <a:r>
                        <a:rPr kumimoji="0" lang="en-US" sz="2800" b="0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6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 cycles/sec</a:t>
                      </a:r>
                      <a:endParaRPr kumimoji="0" lang="en-US" sz="2800" b="0" i="0" u="none" strike="noStrike" cap="none" normalizeH="0" baseline="-250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34" marB="45734" anchor="ctr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1058" name="Group 162">
            <a:extLst>
              <a:ext uri="{FF2B5EF4-FFF2-40B4-BE49-F238E27FC236}">
                <a16:creationId xmlns:a16="http://schemas.microsoft.com/office/drawing/2014/main" id="{38E3CEBC-03F3-DBDF-D336-8243DE5C9EBF}"/>
              </a:ext>
            </a:extLst>
          </p:cNvPr>
          <p:cNvGraphicFramePr>
            <a:graphicFrameLocks noGrp="1"/>
          </p:cNvGraphicFramePr>
          <p:nvPr>
            <p:ph sz="quarter" idx="4"/>
          </p:nvPr>
        </p:nvGraphicFramePr>
        <p:xfrm>
          <a:off x="792163" y="5408613"/>
          <a:ext cx="6696075" cy="1036637"/>
        </p:xfrm>
        <a:graphic>
          <a:graphicData uri="http://schemas.openxmlformats.org/drawingml/2006/table">
            <a:tbl>
              <a:tblPr/>
              <a:tblGrid>
                <a:gridCol w="2124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2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957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8319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CPU time</a:t>
                      </a:r>
                      <a:r>
                        <a:rPr kumimoji="0" lang="en-US" sz="28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B</a:t>
                      </a:r>
                    </a:p>
                  </a:txBody>
                  <a:tcPr marT="45734" marB="45734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=</a:t>
                      </a:r>
                    </a:p>
                  </a:txBody>
                  <a:tcPr marT="45734" marB="45734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1.2 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× 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CPU clock cycle</a:t>
                      </a:r>
                      <a:r>
                        <a:rPr kumimoji="0" lang="en-US" sz="28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A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  <a:endParaRPr kumimoji="0" lang="en-US" sz="2800" b="0" i="0" u="none" strike="noStrike" cap="none" normalizeH="0" baseline="-250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34" marB="45734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31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Clock </a:t>
                      </a: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rate</a:t>
                      </a:r>
                      <a:r>
                        <a:rPr kumimoji="0" lang="en-US" sz="2800" b="0" i="0" u="none" strike="noStrike" cap="none" normalizeH="0" baseline="-2500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B</a:t>
                      </a:r>
                      <a:endParaRPr kumimoji="0" lang="en-US" sz="2800" b="0" i="0" u="none" strike="noStrike" cap="none" normalizeH="0" baseline="-250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34" marB="45734" anchor="ctr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1033" name="Group 137">
            <a:extLst>
              <a:ext uri="{FF2B5EF4-FFF2-40B4-BE49-F238E27FC236}">
                <a16:creationId xmlns:a16="http://schemas.microsoft.com/office/drawing/2014/main" id="{DBCE2359-11B8-695C-9F35-C07BB0AA6F75}"/>
              </a:ext>
            </a:extLst>
          </p:cNvPr>
          <p:cNvGraphicFramePr>
            <a:graphicFrameLocks noGrp="1"/>
          </p:cNvGraphicFramePr>
          <p:nvPr/>
        </p:nvGraphicFramePr>
        <p:xfrm>
          <a:off x="971550" y="4329113"/>
          <a:ext cx="5688013" cy="1036637"/>
        </p:xfrm>
        <a:graphic>
          <a:graphicData uri="http://schemas.openxmlformats.org/drawingml/2006/table">
            <a:tbl>
              <a:tblPr/>
              <a:tblGrid>
                <a:gridCol w="1885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81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63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8319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CPU </a:t>
                      </a: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time</a:t>
                      </a:r>
                      <a:r>
                        <a:rPr kumimoji="0" lang="en-US" sz="2800" b="0" i="0" u="none" strike="noStrike" cap="none" normalizeH="0" baseline="-2500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B</a:t>
                      </a:r>
                      <a:endParaRPr kumimoji="0" lang="en-US" sz="2800" b="0" i="0" u="none" strike="noStrike" cap="none" normalizeH="0" baseline="-250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34" marB="45734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=</a:t>
                      </a:r>
                    </a:p>
                  </a:txBody>
                  <a:tcPr marT="45734" marB="45734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CPU clock </a:t>
                      </a: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cycle</a:t>
                      </a:r>
                      <a:r>
                        <a:rPr kumimoji="0" lang="en-US" sz="2800" b="0" i="0" u="none" strike="noStrike" cap="none" normalizeH="0" baseline="-2500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B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  <a:endParaRPr kumimoji="0" lang="en-US" sz="2800" b="0" i="0" u="none" strike="noStrike" cap="none" normalizeH="0" baseline="-250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34" marB="45734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31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Clock rate</a:t>
                      </a:r>
                      <a:r>
                        <a:rPr kumimoji="0" lang="en-US" sz="28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B</a:t>
                      </a:r>
                    </a:p>
                  </a:txBody>
                  <a:tcPr marT="45734" marB="45734" anchor="ctr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6653" name="Text Box 156">
            <a:extLst>
              <a:ext uri="{FF2B5EF4-FFF2-40B4-BE49-F238E27FC236}">
                <a16:creationId xmlns:a16="http://schemas.microsoft.com/office/drawing/2014/main" id="{E318B17C-4017-20F8-3F67-0DB0807771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9725" y="3789363"/>
            <a:ext cx="34925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800">
                <a:solidFill>
                  <a:srgbClr val="000000"/>
                </a:solidFill>
                <a:latin typeface="Tahoma" panose="020B0604030504040204" pitchFamily="34" charset="0"/>
              </a:rPr>
              <a:t>= 4000 × 10</a:t>
            </a:r>
            <a:r>
              <a:rPr lang="en-US" altLang="en-US" sz="2800" baseline="30000">
                <a:solidFill>
                  <a:srgbClr val="000000"/>
                </a:solidFill>
                <a:latin typeface="Tahoma" panose="020B0604030504040204" pitchFamily="34" charset="0"/>
              </a:rPr>
              <a:t>6</a:t>
            </a:r>
            <a:r>
              <a:rPr lang="en-US" altLang="en-US" sz="2800">
                <a:solidFill>
                  <a:srgbClr val="000000"/>
                </a:solidFill>
                <a:latin typeface="Tahoma" panose="020B0604030504040204" pitchFamily="34" charset="0"/>
              </a:rPr>
              <a:t> cycles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7824FD63-B924-890A-A511-61E441970E42}"/>
              </a:ext>
            </a:extLst>
          </p:cNvPr>
          <p:cNvSpPr>
            <a:spLocks noGrp="1" noChangeArrowheads="1"/>
          </p:cNvSpPr>
          <p:nvPr>
            <p:ph type="title" sz="quarter"/>
          </p:nvPr>
        </p:nvSpPr>
        <p:spPr>
          <a:xfrm>
            <a:off x="685800" y="152400"/>
            <a:ext cx="7739063" cy="1143000"/>
          </a:xfrm>
        </p:spPr>
        <p:txBody>
          <a:bodyPr/>
          <a:lstStyle/>
          <a:p>
            <a:pPr eaLnBrk="1" hangingPunct="1"/>
            <a:r>
              <a:rPr lang="en-US" altLang="en-US" b="1"/>
              <a:t>Improving Performance (Cont.)</a:t>
            </a:r>
          </a:p>
        </p:txBody>
      </p:sp>
      <p:graphicFrame>
        <p:nvGraphicFramePr>
          <p:cNvPr id="87043" name="Group 3">
            <a:extLst>
              <a:ext uri="{FF2B5EF4-FFF2-40B4-BE49-F238E27FC236}">
                <a16:creationId xmlns:a16="http://schemas.microsoft.com/office/drawing/2014/main" id="{3A2CF750-8819-57F3-DE21-72C0597BCF1D}"/>
              </a:ext>
            </a:extLst>
          </p:cNvPr>
          <p:cNvGraphicFramePr>
            <a:graphicFrameLocks noGrp="1"/>
          </p:cNvGraphicFramePr>
          <p:nvPr>
            <p:ph sz="quarter" idx="1"/>
          </p:nvPr>
        </p:nvGraphicFramePr>
        <p:xfrm>
          <a:off x="2193925" y="3357563"/>
          <a:ext cx="4933950" cy="517525"/>
        </p:xfrm>
        <a:graphic>
          <a:graphicData uri="http://schemas.openxmlformats.org/drawingml/2006/table">
            <a:tbl>
              <a:tblPr/>
              <a:tblGrid>
                <a:gridCol w="4933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= 800 MHz</a:t>
                      </a:r>
                    </a:p>
                  </a:txBody>
                  <a:tcPr marT="45664" marB="45664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7107" name="Group 67">
            <a:extLst>
              <a:ext uri="{FF2B5EF4-FFF2-40B4-BE49-F238E27FC236}">
                <a16:creationId xmlns:a16="http://schemas.microsoft.com/office/drawing/2014/main" id="{52A2F719-DFCC-E052-4A0F-1662833FE64B}"/>
              </a:ext>
            </a:extLst>
          </p:cNvPr>
          <p:cNvGraphicFramePr>
            <a:graphicFrameLocks noGrp="1"/>
          </p:cNvGraphicFramePr>
          <p:nvPr>
            <p:ph sz="quarter" idx="2"/>
          </p:nvPr>
        </p:nvGraphicFramePr>
        <p:xfrm>
          <a:off x="1116013" y="2205038"/>
          <a:ext cx="7380287" cy="1036637"/>
        </p:xfrm>
        <a:graphic>
          <a:graphicData uri="http://schemas.openxmlformats.org/drawingml/2006/table">
            <a:tbl>
              <a:tblPr/>
              <a:tblGrid>
                <a:gridCol w="2447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846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8319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Clock </a:t>
                      </a: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rate</a:t>
                      </a:r>
                      <a:r>
                        <a:rPr kumimoji="0" lang="en-US" sz="2800" b="0" i="0" u="none" strike="noStrike" cap="none" normalizeH="0" baseline="-2500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B</a:t>
                      </a:r>
                      <a:endParaRPr kumimoji="0" lang="en-US" sz="2800" b="0" i="0" u="none" strike="noStrike" cap="none" normalizeH="0" baseline="-250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34" marB="45734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=</a:t>
                      </a:r>
                    </a:p>
                  </a:txBody>
                  <a:tcPr marT="45734" marB="45734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1.2 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× 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4000 × 10</a:t>
                      </a:r>
                      <a:r>
                        <a:rPr kumimoji="0" lang="en-US" sz="2800" b="0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6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 cycles </a:t>
                      </a:r>
                    </a:p>
                  </a:txBody>
                  <a:tcPr marT="45734" marB="45734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31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6 seconds </a:t>
                      </a:r>
                      <a:endParaRPr kumimoji="0" lang="en-US" sz="2800" b="0" i="0" u="none" strike="noStrike" cap="none" normalizeH="0" baseline="-250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34" marB="45734" anchor="ctr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7659" name="Text Box 33">
            <a:extLst>
              <a:ext uri="{FF2B5EF4-FFF2-40B4-BE49-F238E27FC236}">
                <a16:creationId xmlns:a16="http://schemas.microsoft.com/office/drawing/2014/main" id="{5BFD1BFD-FF1F-441C-61EB-0772F81783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825" y="4329113"/>
            <a:ext cx="82804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000">
                <a:latin typeface="Tahoma" panose="020B0604030504040204" pitchFamily="34" charset="0"/>
              </a:rPr>
              <a:t>Machine B must therefore have twice the clock rate of A to run the program in 6 seconds.</a:t>
            </a:r>
          </a:p>
        </p:txBody>
      </p:sp>
      <p:graphicFrame>
        <p:nvGraphicFramePr>
          <p:cNvPr id="87102" name="Group 62">
            <a:extLst>
              <a:ext uri="{FF2B5EF4-FFF2-40B4-BE49-F238E27FC236}">
                <a16:creationId xmlns:a16="http://schemas.microsoft.com/office/drawing/2014/main" id="{5F5E3ED2-B427-059E-BF2B-6265E13832E6}"/>
              </a:ext>
            </a:extLst>
          </p:cNvPr>
          <p:cNvGraphicFramePr>
            <a:graphicFrameLocks noGrp="1"/>
          </p:cNvGraphicFramePr>
          <p:nvPr>
            <p:ph sz="quarter" idx="4"/>
          </p:nvPr>
        </p:nvGraphicFramePr>
        <p:xfrm>
          <a:off x="503238" y="1125538"/>
          <a:ext cx="8316912" cy="1036637"/>
        </p:xfrm>
        <a:graphic>
          <a:graphicData uri="http://schemas.openxmlformats.org/drawingml/2006/table">
            <a:tbl>
              <a:tblPr/>
              <a:tblGrid>
                <a:gridCol w="27574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72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8319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6 seconds</a:t>
                      </a:r>
                      <a:endParaRPr kumimoji="0" lang="en-US" sz="2800" b="0" i="0" u="none" strike="noStrike" cap="none" normalizeH="0" baseline="-250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34" marB="45734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=</a:t>
                      </a:r>
                    </a:p>
                  </a:txBody>
                  <a:tcPr marT="45734" marB="45734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1.2 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× 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4000 × 10</a:t>
                      </a:r>
                      <a:r>
                        <a:rPr kumimoji="0" lang="en-US" sz="2800" b="0" i="0" u="none" strike="noStrike" cap="none" normalizeH="0" baseline="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6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 cycles </a:t>
                      </a:r>
                    </a:p>
                  </a:txBody>
                  <a:tcPr marT="45734" marB="45734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31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Clock </a:t>
                      </a: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rate</a:t>
                      </a:r>
                      <a:r>
                        <a:rPr kumimoji="0" lang="en-US" sz="2800" b="0" i="0" u="none" strike="noStrike" cap="none" normalizeH="0" baseline="-2500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B</a:t>
                      </a:r>
                      <a:endParaRPr kumimoji="0" lang="en-US" sz="2800" b="0" i="0" u="none" strike="noStrike" cap="none" normalizeH="0" baseline="-250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34" marB="45734" anchor="ctr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ED9BD3D6-010C-211F-FDBE-5BD19511BB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b="1"/>
              <a:t>Hardware Software Interface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DFC167E5-37A2-EC21-7B11-89AE2B196537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68313" y="1304925"/>
            <a:ext cx="8424862" cy="4787900"/>
          </a:xfrm>
        </p:spPr>
        <p:txBody>
          <a:bodyPr/>
          <a:lstStyle/>
          <a:p>
            <a:pPr eaLnBrk="1" hangingPunct="1"/>
            <a:r>
              <a:rPr lang="en-US" altLang="en-US"/>
              <a:t>Since Machine had to execute the instructions to run the program, the execution time must depend on the number of instructions in a program.</a:t>
            </a:r>
          </a:p>
        </p:txBody>
      </p:sp>
      <p:graphicFrame>
        <p:nvGraphicFramePr>
          <p:cNvPr id="74828" name="Group 76">
            <a:extLst>
              <a:ext uri="{FF2B5EF4-FFF2-40B4-BE49-F238E27FC236}">
                <a16:creationId xmlns:a16="http://schemas.microsoft.com/office/drawing/2014/main" id="{22416301-53F7-06E6-DA29-02A0DA01ECC8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431800" y="3425825"/>
          <a:ext cx="8569325" cy="1371600"/>
        </p:xfrm>
        <a:graphic>
          <a:graphicData uri="http://schemas.openxmlformats.org/drawingml/2006/table">
            <a:tbl>
              <a:tblPr/>
              <a:tblGrid>
                <a:gridCol w="2771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73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733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295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CPU clock cycles (for a program)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=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Instructions for a program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×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Average clock cycles per instruction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682" name="Text Box 78">
            <a:extLst>
              <a:ext uri="{FF2B5EF4-FFF2-40B4-BE49-F238E27FC236}">
                <a16:creationId xmlns:a16="http://schemas.microsoft.com/office/drawing/2014/main" id="{6DB9A66B-F0E4-18B2-9B50-CB689F3FD8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4025" y="5481638"/>
            <a:ext cx="8636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200"/>
              <a:t>CPI</a:t>
            </a:r>
          </a:p>
        </p:txBody>
      </p:sp>
      <p:sp>
        <p:nvSpPr>
          <p:cNvPr id="28683" name="Line 79">
            <a:extLst>
              <a:ext uri="{FF2B5EF4-FFF2-40B4-BE49-F238E27FC236}">
                <a16:creationId xmlns:a16="http://schemas.microsoft.com/office/drawing/2014/main" id="{4434A388-3B86-4C2D-F7FB-0F60276CC3C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43775" y="4797425"/>
            <a:ext cx="215900" cy="755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81F4AD82-C95F-E0A2-846D-163566EA9B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162800" cy="1143000"/>
          </a:xfrm>
        </p:spPr>
        <p:txBody>
          <a:bodyPr/>
          <a:lstStyle/>
          <a:p>
            <a:pPr eaLnBrk="1" hangingPunct="1"/>
            <a:r>
              <a:rPr lang="en-US" altLang="en-US" sz="3200" b="1"/>
              <a:t>Using the Performance Equation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0C05EAD8-2EB4-81C5-0C2E-0BCC688AC7C9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68313" y="1304925"/>
            <a:ext cx="8424862" cy="4787900"/>
          </a:xfrm>
        </p:spPr>
        <p:txBody>
          <a:bodyPr/>
          <a:lstStyle/>
          <a:p>
            <a:pPr eaLnBrk="1" hangingPunct="1"/>
            <a:r>
              <a:rPr lang="en-US" altLang="en-US"/>
              <a:t>Suppose we have two implementations of the same instruction set architecture. Machine A has a clock cycle time of 1 ns and a CPI of 2.0 for some program, and machine B has a clock cycle time of 2 ns and a CPI of 1.2 for the same program. Which machine is faster for this program, and by how much?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5C22463C-B9F0-08E1-71E7-8519DACB0F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/>
              <a:t>Continuation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0A05312F-03FD-0136-0903-7BC43E49931C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0" y="1304925"/>
            <a:ext cx="8893175" cy="47879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800"/>
              <a:t>Let the number of instructions of the program be </a:t>
            </a:r>
            <a:r>
              <a:rPr lang="en-US" altLang="en-US" sz="2800" i="1"/>
              <a:t>I</a:t>
            </a:r>
            <a:endParaRPr lang="en-US" altLang="en-US" sz="2800"/>
          </a:p>
          <a:p>
            <a:pPr eaLnBrk="1" hangingPunct="1">
              <a:buFontTx/>
              <a:buNone/>
            </a:pPr>
            <a:r>
              <a:rPr lang="en-US" altLang="en-US" sz="2800"/>
              <a:t>CPU clock cycles</a:t>
            </a:r>
            <a:r>
              <a:rPr lang="en-US" altLang="en-US" sz="2800" baseline="-25000"/>
              <a:t>A</a:t>
            </a:r>
            <a:r>
              <a:rPr lang="en-US" altLang="en-US" sz="2800"/>
              <a:t> = </a:t>
            </a:r>
            <a:r>
              <a:rPr lang="en-US" altLang="en-US" sz="2800" i="1"/>
              <a:t>I</a:t>
            </a:r>
            <a:r>
              <a:rPr lang="en-US" altLang="en-US" sz="2800"/>
              <a:t> × 2.0</a:t>
            </a:r>
          </a:p>
          <a:p>
            <a:pPr eaLnBrk="1" hangingPunct="1">
              <a:buFontTx/>
              <a:buNone/>
            </a:pPr>
            <a:r>
              <a:rPr lang="en-US" altLang="en-US" sz="2800"/>
              <a:t>CPU clock cycles</a:t>
            </a:r>
            <a:r>
              <a:rPr lang="en-US" altLang="en-US" sz="2800" baseline="-25000"/>
              <a:t>B</a:t>
            </a:r>
            <a:r>
              <a:rPr lang="en-US" altLang="en-US" sz="2800"/>
              <a:t> = </a:t>
            </a:r>
            <a:r>
              <a:rPr lang="en-US" altLang="en-US" sz="2800" i="1"/>
              <a:t>I</a:t>
            </a:r>
            <a:r>
              <a:rPr lang="en-US" altLang="en-US" sz="2800"/>
              <a:t> × 1.2</a:t>
            </a:r>
          </a:p>
          <a:p>
            <a:pPr eaLnBrk="1" hangingPunct="1">
              <a:buFontTx/>
              <a:buNone/>
            </a:pPr>
            <a:r>
              <a:rPr lang="en-US" altLang="en-US" sz="2800"/>
              <a:t>CPU time</a:t>
            </a:r>
            <a:r>
              <a:rPr lang="en-US" altLang="en-US" sz="2800" baseline="-25000"/>
              <a:t>A</a:t>
            </a:r>
            <a:r>
              <a:rPr lang="en-US" altLang="en-US" sz="2800"/>
              <a:t> = CPU clock cycles</a:t>
            </a:r>
            <a:r>
              <a:rPr lang="en-US" altLang="en-US" sz="2800" baseline="-25000"/>
              <a:t>A</a:t>
            </a:r>
            <a:r>
              <a:rPr lang="en-US" altLang="en-US" sz="2800"/>
              <a:t> × Clock cycle time</a:t>
            </a:r>
            <a:r>
              <a:rPr lang="en-US" altLang="en-US" sz="2800" baseline="-25000"/>
              <a:t>A</a:t>
            </a:r>
          </a:p>
          <a:p>
            <a:pPr eaLnBrk="1" hangingPunct="1">
              <a:buFontTx/>
              <a:buNone/>
            </a:pPr>
            <a:r>
              <a:rPr lang="en-US" altLang="en-US" sz="2800"/>
              <a:t>		       = </a:t>
            </a:r>
            <a:r>
              <a:rPr lang="en-US" altLang="en-US" sz="2800" i="1"/>
              <a:t>I</a:t>
            </a:r>
            <a:r>
              <a:rPr lang="en-US" altLang="en-US" sz="2800"/>
              <a:t> × 2.0 × 1 ns = 2</a:t>
            </a:r>
            <a:r>
              <a:rPr lang="en-US" altLang="en-US" sz="2800" i="1"/>
              <a:t>I</a:t>
            </a:r>
            <a:r>
              <a:rPr lang="en-US" altLang="en-US" sz="2800"/>
              <a:t> ns</a:t>
            </a:r>
          </a:p>
          <a:p>
            <a:pPr eaLnBrk="1" hangingPunct="1">
              <a:buFontTx/>
              <a:buNone/>
            </a:pPr>
            <a:r>
              <a:rPr lang="en-US" altLang="en-US" sz="2800"/>
              <a:t>CPU time</a:t>
            </a:r>
            <a:r>
              <a:rPr lang="en-US" altLang="en-US" sz="2800" baseline="-25000"/>
              <a:t>B</a:t>
            </a:r>
            <a:r>
              <a:rPr lang="en-US" altLang="en-US" sz="2800"/>
              <a:t> = </a:t>
            </a:r>
            <a:r>
              <a:rPr lang="en-US" altLang="en-US" sz="2800" i="1"/>
              <a:t>I</a:t>
            </a:r>
            <a:r>
              <a:rPr lang="en-US" altLang="en-US" sz="2800"/>
              <a:t> × 1.2 × 2 ns = 2.4</a:t>
            </a:r>
            <a:r>
              <a:rPr lang="en-US" altLang="en-US" sz="2800" i="1"/>
              <a:t>I</a:t>
            </a:r>
            <a:r>
              <a:rPr lang="en-US" altLang="en-US" sz="2800"/>
              <a:t> ns</a:t>
            </a:r>
          </a:p>
        </p:txBody>
      </p:sp>
      <p:graphicFrame>
        <p:nvGraphicFramePr>
          <p:cNvPr id="96365" name="Group 109">
            <a:extLst>
              <a:ext uri="{FF2B5EF4-FFF2-40B4-BE49-F238E27FC236}">
                <a16:creationId xmlns:a16="http://schemas.microsoft.com/office/drawing/2014/main" id="{16FA0145-8243-F5E2-E642-2BADB5043376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179388" y="4833938"/>
          <a:ext cx="8893175" cy="1006475"/>
        </p:xfrm>
        <a:graphic>
          <a:graphicData uri="http://schemas.openxmlformats.org/drawingml/2006/table">
            <a:tbl>
              <a:tblPr/>
              <a:tblGrid>
                <a:gridCol w="2987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6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923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52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69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239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03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CPU performance</a:t>
                      </a:r>
                      <a:r>
                        <a:rPr kumimoji="0" lang="en-US" sz="27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A</a:t>
                      </a:r>
                    </a:p>
                  </a:txBody>
                  <a:tcPr marT="45749" marB="45749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=</a:t>
                      </a:r>
                    </a:p>
                  </a:txBody>
                  <a:tcPr marT="45749" marB="45749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Execution time</a:t>
                      </a:r>
                      <a:r>
                        <a:rPr kumimoji="0" lang="en-US" sz="27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B</a:t>
                      </a:r>
                    </a:p>
                  </a:txBody>
                  <a:tcPr marT="45749" marB="45749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×</a:t>
                      </a:r>
                    </a:p>
                  </a:txBody>
                  <a:tcPr marT="45749" marB="45749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2.4</a:t>
                      </a:r>
                      <a:r>
                        <a:rPr kumimoji="0" lang="en-US" sz="27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I</a:t>
                      </a:r>
                      <a:r>
                        <a:rPr kumimoji="0" lang="en-US" sz="2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 ns</a:t>
                      </a:r>
                    </a:p>
                  </a:txBody>
                  <a:tcPr marT="45749" marB="45749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= 1.2</a:t>
                      </a:r>
                    </a:p>
                  </a:txBody>
                  <a:tcPr marT="45749" marB="45749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3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CPU performance</a:t>
                      </a:r>
                      <a:r>
                        <a:rPr kumimoji="0" lang="en-US" sz="27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B</a:t>
                      </a:r>
                      <a:endParaRPr kumimoji="0" lang="en-US" sz="27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49" marB="45749"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Execution time</a:t>
                      </a:r>
                      <a:r>
                        <a:rPr kumimoji="0" lang="en-US" sz="27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A</a:t>
                      </a:r>
                    </a:p>
                  </a:txBody>
                  <a:tcPr marT="45749" marB="45749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  <a:r>
                        <a:rPr kumimoji="0" lang="en-US" sz="27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I</a:t>
                      </a:r>
                      <a:r>
                        <a:rPr kumimoji="0" lang="en-US" sz="2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 ns</a:t>
                      </a:r>
                    </a:p>
                  </a:txBody>
                  <a:tcPr marT="45749" marB="45749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0737" name="Text Box 103">
            <a:extLst>
              <a:ext uri="{FF2B5EF4-FFF2-40B4-BE49-F238E27FC236}">
                <a16:creationId xmlns:a16="http://schemas.microsoft.com/office/drawing/2014/main" id="{8611373E-B50F-058C-13A7-DADEAEFB04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5949950"/>
            <a:ext cx="47529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200"/>
              <a:t>A is 1.2 times faster than B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32E02745-8779-955C-BBF6-B5D5C90A4F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/>
              <a:t>Continuation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18DF77CA-1713-58AD-5C81-8D78C9D16E67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68313" y="1304925"/>
            <a:ext cx="8424862" cy="4787900"/>
          </a:xfrm>
        </p:spPr>
        <p:txBody>
          <a:bodyPr/>
          <a:lstStyle/>
          <a:p>
            <a:pPr eaLnBrk="1" hangingPunct="1"/>
            <a:r>
              <a:rPr lang="en-US" altLang="en-US"/>
              <a:t>Basic performance equation</a:t>
            </a:r>
          </a:p>
        </p:txBody>
      </p:sp>
      <p:graphicFrame>
        <p:nvGraphicFramePr>
          <p:cNvPr id="97355" name="Group 75">
            <a:extLst>
              <a:ext uri="{FF2B5EF4-FFF2-40B4-BE49-F238E27FC236}">
                <a16:creationId xmlns:a16="http://schemas.microsoft.com/office/drawing/2014/main" id="{F386B57D-84C6-D212-BD20-60F75843718F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827088" y="3141663"/>
          <a:ext cx="6445250" cy="1036637"/>
        </p:xfrm>
        <a:graphic>
          <a:graphicData uri="http://schemas.openxmlformats.org/drawingml/2006/table">
            <a:tbl>
              <a:tblPr/>
              <a:tblGrid>
                <a:gridCol w="17637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83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13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8319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CPU time</a:t>
                      </a:r>
                    </a:p>
                  </a:txBody>
                  <a:tcPr marT="45734" marB="45734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=</a:t>
                      </a:r>
                    </a:p>
                  </a:txBody>
                  <a:tcPr marT="45734" marB="45734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Instruction count × 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CPI</a:t>
                      </a:r>
                    </a:p>
                  </a:txBody>
                  <a:tcPr marT="45734" marB="45734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31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Clock rate</a:t>
                      </a:r>
                    </a:p>
                  </a:txBody>
                  <a:tcPr marT="45734" marB="45734" anchor="ctr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754" name="Text Box 22">
            <a:extLst>
              <a:ext uri="{FF2B5EF4-FFF2-40B4-BE49-F238E27FC236}">
                <a16:creationId xmlns:a16="http://schemas.microsoft.com/office/drawing/2014/main" id="{76F4DA8B-B7B2-5053-EC74-A7EAAA5D63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900" y="2276475"/>
            <a:ext cx="88566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800">
                <a:solidFill>
                  <a:srgbClr val="000000"/>
                </a:solidFill>
                <a:latin typeface="Tahoma" panose="020B0604030504040204" pitchFamily="34" charset="0"/>
              </a:rPr>
              <a:t>CPU time = Instruction count × CPI × clock cycle time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645D3AB1-D389-AD0E-EE87-4D80DAFEBC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2413" y="152400"/>
            <a:ext cx="8532812" cy="1143000"/>
          </a:xfrm>
        </p:spPr>
        <p:txBody>
          <a:bodyPr/>
          <a:lstStyle/>
          <a:p>
            <a:pPr eaLnBrk="1" hangingPunct="1"/>
            <a:r>
              <a:rPr lang="en-US" altLang="en-US" sz="2800" b="1"/>
              <a:t>Why examining performance is important?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DD947AE8-1FE7-AF42-02D7-389B804AA5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47700" y="1557338"/>
            <a:ext cx="7777163" cy="4541837"/>
          </a:xfrm>
        </p:spPr>
        <p:txBody>
          <a:bodyPr/>
          <a:lstStyle/>
          <a:p>
            <a:pPr eaLnBrk="1" hangingPunct="1"/>
            <a:r>
              <a:rPr lang="en-US" altLang="en-US"/>
              <a:t>Hardware performance is often key to the effectiveness of an entire system.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BA0A5943-358A-2444-F0A3-01CBE7A7A5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/>
              <a:t>Continuation</a:t>
            </a: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85F1552A-606F-7415-80DE-AA9AD034151B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68313" y="1304925"/>
            <a:ext cx="8424862" cy="4787900"/>
          </a:xfrm>
        </p:spPr>
        <p:txBody>
          <a:bodyPr/>
          <a:lstStyle/>
          <a:p>
            <a:pPr eaLnBrk="1" hangingPunct="1"/>
            <a:r>
              <a:rPr lang="en-US" altLang="en-US"/>
              <a:t>Sometimes it is possible to compute the CPU clock cycles by looking at the different types of instructions and using their individual clock cycle counts.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 sz="4000"/>
              <a:t>CPU clock cycle = </a:t>
            </a:r>
            <a:r>
              <a:rPr lang="en-US" altLang="en-US" sz="4000">
                <a:sym typeface="Symbol" panose="05050102010706020507" pitchFamily="18" charset="2"/>
              </a:rPr>
              <a:t> (CPI</a:t>
            </a:r>
            <a:r>
              <a:rPr lang="en-US" altLang="en-US" sz="4000" baseline="-25000">
                <a:sym typeface="Symbol" panose="05050102010706020507" pitchFamily="18" charset="2"/>
              </a:rPr>
              <a:t>i</a:t>
            </a:r>
            <a:r>
              <a:rPr lang="en-US" altLang="en-US" sz="4000">
                <a:sym typeface="Symbol" panose="05050102010706020507" pitchFamily="18" charset="2"/>
              </a:rPr>
              <a:t> </a:t>
            </a:r>
            <a:r>
              <a:rPr lang="en-US" altLang="en-US" sz="4000">
                <a:cs typeface="Tahoma" panose="020B0604030504040204" pitchFamily="34" charset="0"/>
                <a:sym typeface="Symbol" panose="05050102010706020507" pitchFamily="18" charset="2"/>
              </a:rPr>
              <a:t>× C</a:t>
            </a:r>
            <a:r>
              <a:rPr lang="en-US" altLang="en-US" sz="4000" baseline="-25000">
                <a:cs typeface="Tahoma" panose="020B0604030504040204" pitchFamily="34" charset="0"/>
                <a:sym typeface="Symbol" panose="05050102010706020507" pitchFamily="18" charset="2"/>
              </a:rPr>
              <a:t>i</a:t>
            </a:r>
            <a:r>
              <a:rPr lang="en-US" altLang="en-US" sz="4000">
                <a:cs typeface="Tahoma" panose="020B0604030504040204" pitchFamily="34" charset="0"/>
                <a:sym typeface="Symbol" panose="05050102010706020507" pitchFamily="18" charset="2"/>
              </a:rPr>
              <a:t>)</a:t>
            </a:r>
          </a:p>
          <a:p>
            <a:pPr eaLnBrk="1" hangingPunct="1"/>
            <a:r>
              <a:rPr lang="en-US" altLang="en-US">
                <a:cs typeface="Tahoma" panose="020B0604030504040204" pitchFamily="34" charset="0"/>
                <a:sym typeface="Symbol" panose="05050102010706020507" pitchFamily="18" charset="2"/>
              </a:rPr>
              <a:t>C</a:t>
            </a:r>
            <a:r>
              <a:rPr lang="en-US" altLang="en-US" baseline="-25000">
                <a:cs typeface="Tahoma" panose="020B0604030504040204" pitchFamily="34" charset="0"/>
                <a:sym typeface="Symbol" panose="05050102010706020507" pitchFamily="18" charset="2"/>
              </a:rPr>
              <a:t>i</a:t>
            </a:r>
            <a:r>
              <a:rPr lang="en-US" altLang="en-US">
                <a:cs typeface="Tahoma" panose="020B0604030504040204" pitchFamily="34" charset="0"/>
                <a:sym typeface="Symbol" panose="05050102010706020507" pitchFamily="18" charset="2"/>
              </a:rPr>
              <a:t> – No. of instructions of class i </a:t>
            </a:r>
          </a:p>
          <a:p>
            <a:pPr eaLnBrk="1" hangingPunct="1"/>
            <a:r>
              <a:rPr lang="en-US" altLang="en-US">
                <a:cs typeface="Tahoma" panose="020B0604030504040204" pitchFamily="34" charset="0"/>
                <a:sym typeface="Symbol" panose="05050102010706020507" pitchFamily="18" charset="2"/>
              </a:rPr>
              <a:t>CPI</a:t>
            </a:r>
            <a:r>
              <a:rPr lang="en-US" altLang="en-US" baseline="-25000">
                <a:cs typeface="Tahoma" panose="020B0604030504040204" pitchFamily="34" charset="0"/>
                <a:sym typeface="Symbol" panose="05050102010706020507" pitchFamily="18" charset="2"/>
              </a:rPr>
              <a:t>i</a:t>
            </a:r>
            <a:r>
              <a:rPr lang="en-US" altLang="en-US">
                <a:cs typeface="Tahoma" panose="020B0604030504040204" pitchFamily="34" charset="0"/>
                <a:sym typeface="Symbol" panose="05050102010706020507" pitchFamily="18" charset="2"/>
              </a:rPr>
              <a:t> – CPI for instruction class i</a:t>
            </a:r>
          </a:p>
        </p:txBody>
      </p:sp>
      <p:sp>
        <p:nvSpPr>
          <p:cNvPr id="32772" name="Text Box 21">
            <a:extLst>
              <a:ext uri="{FF2B5EF4-FFF2-40B4-BE49-F238E27FC236}">
                <a16:creationId xmlns:a16="http://schemas.microsoft.com/office/drawing/2014/main" id="{F33767CB-BDF8-B7FA-B6A5-91BD161EE5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9875" y="4422775"/>
            <a:ext cx="720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/>
              <a:t>i = 1</a:t>
            </a:r>
          </a:p>
        </p:txBody>
      </p:sp>
      <p:sp>
        <p:nvSpPr>
          <p:cNvPr id="32773" name="Text Box 22">
            <a:extLst>
              <a:ext uri="{FF2B5EF4-FFF2-40B4-BE49-F238E27FC236}">
                <a16:creationId xmlns:a16="http://schemas.microsoft.com/office/drawing/2014/main" id="{08DF9C31-33BA-6BE4-3289-3E9D1AE45A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2750" y="3810000"/>
            <a:ext cx="720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/>
              <a:t>n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A89EDE69-8F03-A6AB-14A6-4AD5DA3EE8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15888"/>
            <a:ext cx="6478588" cy="782637"/>
          </a:xfrm>
        </p:spPr>
        <p:txBody>
          <a:bodyPr/>
          <a:lstStyle/>
          <a:p>
            <a:pPr eaLnBrk="1" hangingPunct="1"/>
            <a:r>
              <a:rPr lang="en-US" altLang="en-US" sz="3200" b="1"/>
              <a:t>Comparing Code Segments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D2DE87CB-B8CB-82E6-D0A5-D6D9FE967589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23850" y="800100"/>
            <a:ext cx="8820150" cy="60579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800"/>
              <a:t>Example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/>
              <a:t>The hardware designer supplied:</a:t>
            </a:r>
          </a:p>
          <a:p>
            <a:pPr lvl="1" eaLnBrk="1" hangingPunct="1">
              <a:lnSpc>
                <a:spcPct val="80000"/>
              </a:lnSpc>
            </a:pPr>
            <a:endParaRPr lang="en-US" altLang="en-US" sz="2400"/>
          </a:p>
          <a:p>
            <a:pPr lvl="1" eaLnBrk="1" hangingPunct="1">
              <a:lnSpc>
                <a:spcPct val="80000"/>
              </a:lnSpc>
            </a:pPr>
            <a:endParaRPr lang="en-US" altLang="en-US" sz="2400"/>
          </a:p>
          <a:p>
            <a:pPr lvl="1" eaLnBrk="1" hangingPunct="1">
              <a:lnSpc>
                <a:spcPct val="80000"/>
              </a:lnSpc>
            </a:pPr>
            <a:endParaRPr lang="en-US" altLang="en-US" sz="2400"/>
          </a:p>
          <a:p>
            <a:pPr lvl="1" eaLnBrk="1" hangingPunct="1">
              <a:lnSpc>
                <a:spcPct val="80000"/>
              </a:lnSpc>
            </a:pPr>
            <a:endParaRPr lang="en-US" altLang="en-US" sz="2400"/>
          </a:p>
          <a:p>
            <a:pPr lvl="1" eaLnBrk="1" hangingPunct="1">
              <a:lnSpc>
                <a:spcPct val="80000"/>
              </a:lnSpc>
            </a:pPr>
            <a:endParaRPr lang="en-US" altLang="en-US" sz="2400"/>
          </a:p>
          <a:p>
            <a:pPr lvl="1" eaLnBrk="1" hangingPunct="1">
              <a:lnSpc>
                <a:spcPct val="80000"/>
              </a:lnSpc>
            </a:pPr>
            <a:r>
              <a:rPr lang="en-US" altLang="en-US" sz="2400"/>
              <a:t>Two code sequences requires the following:</a:t>
            </a:r>
          </a:p>
          <a:p>
            <a:pPr lvl="1" eaLnBrk="1" hangingPunct="1">
              <a:lnSpc>
                <a:spcPct val="80000"/>
              </a:lnSpc>
            </a:pPr>
            <a:endParaRPr lang="en-US" altLang="en-US" sz="2400"/>
          </a:p>
          <a:p>
            <a:pPr lvl="1" eaLnBrk="1" hangingPunct="1">
              <a:lnSpc>
                <a:spcPct val="80000"/>
              </a:lnSpc>
            </a:pPr>
            <a:endParaRPr lang="en-US" altLang="en-US" sz="2400"/>
          </a:p>
          <a:p>
            <a:pPr lvl="1" eaLnBrk="1" hangingPunct="1">
              <a:lnSpc>
                <a:spcPct val="80000"/>
              </a:lnSpc>
            </a:pPr>
            <a:endParaRPr lang="en-US" altLang="en-US" sz="2400"/>
          </a:p>
          <a:p>
            <a:pPr lvl="1" eaLnBrk="1" hangingPunct="1">
              <a:lnSpc>
                <a:spcPct val="80000"/>
              </a:lnSpc>
            </a:pPr>
            <a:endParaRPr lang="en-US" altLang="en-US" sz="2400"/>
          </a:p>
          <a:p>
            <a:pPr lvl="1" eaLnBrk="1" hangingPunct="1">
              <a:lnSpc>
                <a:spcPct val="80000"/>
              </a:lnSpc>
            </a:pPr>
            <a:endParaRPr lang="en-US" altLang="en-US" sz="2400"/>
          </a:p>
          <a:p>
            <a:pPr lvl="1" eaLnBrk="1" hangingPunct="1">
              <a:lnSpc>
                <a:spcPct val="80000"/>
              </a:lnSpc>
            </a:pPr>
            <a:r>
              <a:rPr lang="en-US" altLang="en-US" sz="2400"/>
              <a:t>Which code sequence executes the most instructions?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/>
              <a:t>Which will be faster?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/>
              <a:t>What is the CPI for each sequence?</a:t>
            </a:r>
          </a:p>
        </p:txBody>
      </p:sp>
      <p:graphicFrame>
        <p:nvGraphicFramePr>
          <p:cNvPr id="99364" name="Group 36">
            <a:extLst>
              <a:ext uri="{FF2B5EF4-FFF2-40B4-BE49-F238E27FC236}">
                <a16:creationId xmlns:a16="http://schemas.microsoft.com/office/drawing/2014/main" id="{D9A5010A-9127-6D3D-D702-7278CCC96F8E}"/>
              </a:ext>
            </a:extLst>
          </p:cNvPr>
          <p:cNvGraphicFramePr>
            <a:graphicFrameLocks noGrp="1"/>
          </p:cNvGraphicFramePr>
          <p:nvPr/>
        </p:nvGraphicFramePr>
        <p:xfrm>
          <a:off x="1208088" y="1614488"/>
          <a:ext cx="7019925" cy="1601787"/>
        </p:xfrm>
        <a:graphic>
          <a:graphicData uri="http://schemas.openxmlformats.org/drawingml/2006/table">
            <a:tbl>
              <a:tblPr/>
              <a:tblGrid>
                <a:gridCol w="3276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43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31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Instruction Class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CPI for this class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31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A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83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B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31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C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9401" name="Group 73">
            <a:extLst>
              <a:ext uri="{FF2B5EF4-FFF2-40B4-BE49-F238E27FC236}">
                <a16:creationId xmlns:a16="http://schemas.microsoft.com/office/drawing/2014/main" id="{1BDD8358-C52B-62F8-26B8-DC56265236C5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863600" y="3863975"/>
          <a:ext cx="7848600" cy="1584325"/>
        </p:xfrm>
        <a:graphic>
          <a:graphicData uri="http://schemas.openxmlformats.org/drawingml/2006/table">
            <a:tbl>
              <a:tblPr/>
              <a:tblGrid>
                <a:gridCol w="19446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5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9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796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081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Code Sequence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Instruction Counts for instruction class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8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A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B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C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4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11A83297-943A-7248-FA26-BB2481748C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8062913" cy="1143000"/>
          </a:xfrm>
        </p:spPr>
        <p:txBody>
          <a:bodyPr/>
          <a:lstStyle/>
          <a:p>
            <a:pPr eaLnBrk="1" hangingPunct="1"/>
            <a:r>
              <a:rPr lang="en-US" altLang="en-US"/>
              <a:t>Solution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D86C4F0C-8F0F-4853-3926-BDBA87B052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550988"/>
            <a:ext cx="8026400" cy="4541837"/>
          </a:xfrm>
        </p:spPr>
        <p:txBody>
          <a:bodyPr/>
          <a:lstStyle/>
          <a:p>
            <a:pPr eaLnBrk="1" hangingPunct="1"/>
            <a:r>
              <a:rPr lang="en-US" altLang="en-US"/>
              <a:t>Sequence 1 executes 2 + 1 + 2 = 5 instructions.</a:t>
            </a:r>
          </a:p>
          <a:p>
            <a:pPr eaLnBrk="1" hangingPunct="1"/>
            <a:r>
              <a:rPr lang="en-US" altLang="en-US"/>
              <a:t>Sequence 2 executes 4 + 1 + 1 = 6 instructions.</a:t>
            </a:r>
          </a:p>
          <a:p>
            <a:pPr eaLnBrk="1" hangingPunct="1"/>
            <a:r>
              <a:rPr lang="en-US" altLang="en-US"/>
              <a:t>So sequence 2 executes most instructions.</a:t>
            </a:r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CDD01482-3FB0-8281-8FCF-AA4450CE71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8062913" cy="1143000"/>
          </a:xfrm>
        </p:spPr>
        <p:txBody>
          <a:bodyPr/>
          <a:lstStyle/>
          <a:p>
            <a:pPr eaLnBrk="1" hangingPunct="1"/>
            <a:r>
              <a:rPr lang="en-US" altLang="en-US"/>
              <a:t>Solution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0CBDEAE9-EBAA-81BA-55DE-414A58E8F0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550988"/>
            <a:ext cx="8026400" cy="4541837"/>
          </a:xfrm>
        </p:spPr>
        <p:txBody>
          <a:bodyPr/>
          <a:lstStyle/>
          <a:p>
            <a:pPr eaLnBrk="1" hangingPunct="1"/>
            <a:r>
              <a:rPr lang="en-US" altLang="en-US"/>
              <a:t>CPU clock cycle = </a:t>
            </a:r>
            <a:r>
              <a:rPr lang="en-US" altLang="en-US">
                <a:sym typeface="Symbol" panose="05050102010706020507" pitchFamily="18" charset="2"/>
              </a:rPr>
              <a:t> (CPI</a:t>
            </a:r>
            <a:r>
              <a:rPr lang="en-US" altLang="en-US" baseline="-25000">
                <a:sym typeface="Symbol" panose="05050102010706020507" pitchFamily="18" charset="2"/>
              </a:rPr>
              <a:t>i</a:t>
            </a:r>
            <a:r>
              <a:rPr lang="en-US" altLang="en-US">
                <a:sym typeface="Symbol" panose="05050102010706020507" pitchFamily="18" charset="2"/>
              </a:rPr>
              <a:t> </a:t>
            </a:r>
            <a:r>
              <a:rPr lang="en-US" altLang="en-US">
                <a:cs typeface="Tahoma" panose="020B0604030504040204" pitchFamily="34" charset="0"/>
                <a:sym typeface="Symbol" panose="05050102010706020507" pitchFamily="18" charset="2"/>
              </a:rPr>
              <a:t>× C</a:t>
            </a:r>
            <a:r>
              <a:rPr lang="en-US" altLang="en-US" baseline="-25000">
                <a:cs typeface="Tahoma" panose="020B0604030504040204" pitchFamily="34" charset="0"/>
                <a:sym typeface="Symbol" panose="05050102010706020507" pitchFamily="18" charset="2"/>
              </a:rPr>
              <a:t>i</a:t>
            </a:r>
            <a:r>
              <a:rPr lang="en-US" altLang="en-US">
                <a:cs typeface="Tahoma" panose="020B0604030504040204" pitchFamily="34" charset="0"/>
                <a:sym typeface="Symbol" panose="05050102010706020507" pitchFamily="18" charset="2"/>
              </a:rPr>
              <a:t>)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CPU clock cycles</a:t>
            </a:r>
            <a:r>
              <a:rPr lang="en-US" altLang="en-US" baseline="-25000"/>
              <a:t>1</a:t>
            </a:r>
            <a:r>
              <a:rPr lang="en-US" altLang="en-US"/>
              <a:t> = (2</a:t>
            </a:r>
            <a:r>
              <a:rPr lang="en-US" altLang="en-US">
                <a:cs typeface="Tahoma" panose="020B0604030504040204" pitchFamily="34" charset="0"/>
              </a:rPr>
              <a:t>×1) + (1×2) + (2×3) = 2 + 2 + 6 = 10 cycles</a:t>
            </a:r>
          </a:p>
          <a:p>
            <a:pPr eaLnBrk="1" hangingPunct="1"/>
            <a:r>
              <a:rPr lang="en-US" altLang="en-US"/>
              <a:t>CPU clock cycles</a:t>
            </a:r>
            <a:r>
              <a:rPr lang="en-US" altLang="en-US" baseline="-25000"/>
              <a:t>2</a:t>
            </a:r>
            <a:r>
              <a:rPr lang="en-US" altLang="en-US"/>
              <a:t> = (4</a:t>
            </a:r>
            <a:r>
              <a:rPr lang="en-US" altLang="en-US">
                <a:cs typeface="Tahoma" panose="020B0604030504040204" pitchFamily="34" charset="0"/>
              </a:rPr>
              <a:t>×1) + (1×2) + (1×3) = 4 + 2 + 3 = 9 cycles</a:t>
            </a:r>
          </a:p>
          <a:p>
            <a:pPr eaLnBrk="1" hangingPunct="1"/>
            <a:r>
              <a:rPr lang="en-US" altLang="en-US">
                <a:cs typeface="Tahoma" panose="020B0604030504040204" pitchFamily="34" charset="0"/>
              </a:rPr>
              <a:t>So code sequence 2 is faster.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6D93AEED-EA1E-5E14-2084-51730E312E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Solution</a:t>
            </a:r>
          </a:p>
        </p:txBody>
      </p:sp>
      <p:graphicFrame>
        <p:nvGraphicFramePr>
          <p:cNvPr id="102585" name="Group 185">
            <a:extLst>
              <a:ext uri="{FF2B5EF4-FFF2-40B4-BE49-F238E27FC236}">
                <a16:creationId xmlns:a16="http://schemas.microsoft.com/office/drawing/2014/main" id="{65F70B8A-3073-0D55-64EF-714F99837F32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611188" y="1284288"/>
          <a:ext cx="8567737" cy="1036637"/>
        </p:xfrm>
        <a:graphic>
          <a:graphicData uri="http://schemas.openxmlformats.org/drawingml/2006/table">
            <a:tbl>
              <a:tblPr/>
              <a:tblGrid>
                <a:gridCol w="9305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21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018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21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49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24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6370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18319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CPI</a:t>
                      </a:r>
                      <a:r>
                        <a:rPr kumimoji="0" lang="en-US" sz="28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marL="91437" marR="91437" marT="45734" marB="45734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=</a:t>
                      </a:r>
                    </a:p>
                  </a:txBody>
                  <a:tcPr marL="91437" marR="91437" marT="45734" marB="45734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CPU clock cycles</a:t>
                      </a:r>
                      <a:r>
                        <a:rPr kumimoji="0" lang="en-US" sz="28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marL="91437" marR="91437" marT="45734" marB="45734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=</a:t>
                      </a:r>
                    </a:p>
                  </a:txBody>
                  <a:tcPr marL="91437" marR="91437" marT="45734" marB="45734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10</a:t>
                      </a:r>
                    </a:p>
                  </a:txBody>
                  <a:tcPr marL="91437" marR="91437" marT="45734" marB="45734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=</a:t>
                      </a:r>
                    </a:p>
                  </a:txBody>
                  <a:tcPr marL="91437" marR="91437" marT="45734" marB="45734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marL="91437" marR="91437" marT="45734" marB="45734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31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Instruction count</a:t>
                      </a:r>
                      <a:r>
                        <a:rPr kumimoji="0" lang="en-US" sz="28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marL="91437" marR="91437" marT="45734" marB="45734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5</a:t>
                      </a:r>
                    </a:p>
                  </a:txBody>
                  <a:tcPr marL="91437" marR="91437" marT="45734" marB="45734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2581" name="Group 181">
            <a:extLst>
              <a:ext uri="{FF2B5EF4-FFF2-40B4-BE49-F238E27FC236}">
                <a16:creationId xmlns:a16="http://schemas.microsoft.com/office/drawing/2014/main" id="{D7A756E2-7EA9-D4F7-35EC-A65FA4AD5AAE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646113" y="2630488"/>
          <a:ext cx="8497887" cy="1036637"/>
        </p:xfrm>
        <a:graphic>
          <a:graphicData uri="http://schemas.openxmlformats.org/drawingml/2006/table">
            <a:tbl>
              <a:tblPr/>
              <a:tblGrid>
                <a:gridCol w="8905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05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908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2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21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511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18319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CPI</a:t>
                      </a:r>
                      <a:r>
                        <a:rPr kumimoji="0" lang="en-US" sz="28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marT="45734" marB="45734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=</a:t>
                      </a:r>
                    </a:p>
                  </a:txBody>
                  <a:tcPr marT="45734" marB="45734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CPU clock cycles</a:t>
                      </a:r>
                      <a:r>
                        <a:rPr kumimoji="0" lang="en-US" sz="28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marT="45734" marB="45734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=</a:t>
                      </a:r>
                    </a:p>
                  </a:txBody>
                  <a:tcPr marT="45734" marB="45734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9</a:t>
                      </a:r>
                    </a:p>
                  </a:txBody>
                  <a:tcPr marT="45734" marB="45734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=</a:t>
                      </a:r>
                    </a:p>
                  </a:txBody>
                  <a:tcPr marT="45734" marB="45734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1.5</a:t>
                      </a:r>
                    </a:p>
                  </a:txBody>
                  <a:tcPr marT="45734" marB="45734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31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Instruction count</a:t>
                      </a:r>
                      <a:r>
                        <a:rPr kumimoji="0" lang="en-US" sz="28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marT="45734" marB="45734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6</a:t>
                      </a:r>
                    </a:p>
                  </a:txBody>
                  <a:tcPr marT="45734" marB="45734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6889" name="Text Box 186">
            <a:extLst>
              <a:ext uri="{FF2B5EF4-FFF2-40B4-BE49-F238E27FC236}">
                <a16:creationId xmlns:a16="http://schemas.microsoft.com/office/drawing/2014/main" id="{0F10F577-3D8C-6731-8649-3EA8369D40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775" y="4292600"/>
            <a:ext cx="8569325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800"/>
              <a:t>When comparing two machines, we must look at all three components, which combine to form execution time.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D1C57F90-EB7F-8BEE-368D-013625A64A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342188" cy="1143000"/>
          </a:xfrm>
        </p:spPr>
        <p:txBody>
          <a:bodyPr/>
          <a:lstStyle/>
          <a:p>
            <a:pPr eaLnBrk="1" hangingPunct="1"/>
            <a:r>
              <a:rPr lang="en-US" altLang="en-US" b="1"/>
              <a:t>MIPS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146E3BEB-4593-6CCB-D738-D0D0E73E92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/>
              <a:t>Million instruction per second</a:t>
            </a:r>
          </a:p>
          <a:p>
            <a:pPr eaLnBrk="1" hangingPunct="1">
              <a:buFontTx/>
              <a:buNone/>
            </a:pPr>
            <a:endParaRPr lang="en-US" altLang="en-US"/>
          </a:p>
        </p:txBody>
      </p:sp>
      <p:graphicFrame>
        <p:nvGraphicFramePr>
          <p:cNvPr id="4" name="Group 185">
            <a:extLst>
              <a:ext uri="{FF2B5EF4-FFF2-40B4-BE49-F238E27FC236}">
                <a16:creationId xmlns:a16="http://schemas.microsoft.com/office/drawing/2014/main" id="{1934EEB9-7F31-9CF7-74BA-BB08A23FAB90}"/>
              </a:ext>
            </a:extLst>
          </p:cNvPr>
          <p:cNvGraphicFramePr>
            <a:graphicFrameLocks/>
          </p:cNvGraphicFramePr>
          <p:nvPr/>
        </p:nvGraphicFramePr>
        <p:xfrm>
          <a:off x="250825" y="2636838"/>
          <a:ext cx="10117138" cy="1036637"/>
        </p:xfrm>
        <a:graphic>
          <a:graphicData uri="http://schemas.openxmlformats.org/drawingml/2006/table">
            <a:tbl>
              <a:tblPr/>
              <a:tblGrid>
                <a:gridCol w="10936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83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930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83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629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17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9560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18319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dirty="0"/>
                        <a:t>MIPS</a:t>
                      </a:r>
                      <a:endParaRPr kumimoji="0" lang="en-US" sz="2800" b="0" i="0" u="none" strike="noStrike" cap="none" normalizeH="0" baseline="-250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34" marB="45734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=</a:t>
                      </a:r>
                    </a:p>
                  </a:txBody>
                  <a:tcPr marT="45734" marB="45734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Instruction count</a:t>
                      </a:r>
                      <a:endParaRPr kumimoji="0" lang="en-US" sz="2800" b="0" i="0" u="none" strike="noStrike" cap="none" normalizeH="0" baseline="-250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34" marB="45734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34" marB="45734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34" marB="45734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34" marB="45734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34" marB="45734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31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Execution time x 10</a:t>
                      </a:r>
                      <a:r>
                        <a:rPr kumimoji="0" lang="en-US" sz="2800" b="0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6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  <a:endParaRPr kumimoji="0" lang="en-US" sz="2800" b="0" i="0" u="none" strike="noStrike" cap="none" normalizeH="0" baseline="-250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34" marB="45734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34" marB="45734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>
            <a:extLst>
              <a:ext uri="{FF2B5EF4-FFF2-40B4-BE49-F238E27FC236}">
                <a16:creationId xmlns:a16="http://schemas.microsoft.com/office/drawing/2014/main" id="{ED849C29-0820-E241-0ACC-ED3B3A280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400"/>
              <a:t>Example patterson 268 page</a:t>
            </a:r>
          </a:p>
        </p:txBody>
      </p:sp>
      <p:graphicFrame>
        <p:nvGraphicFramePr>
          <p:cNvPr id="6" name="Group 150">
            <a:extLst>
              <a:ext uri="{FF2B5EF4-FFF2-40B4-BE49-F238E27FC236}">
                <a16:creationId xmlns:a16="http://schemas.microsoft.com/office/drawing/2014/main" id="{CDDB2165-B4DD-71C1-AA7F-9AC7F50CD24D}"/>
              </a:ext>
            </a:extLst>
          </p:cNvPr>
          <p:cNvGraphicFramePr>
            <a:graphicFrameLocks/>
          </p:cNvGraphicFramePr>
          <p:nvPr/>
        </p:nvGraphicFramePr>
        <p:xfrm>
          <a:off x="900113" y="3573463"/>
          <a:ext cx="6084887" cy="1036637"/>
        </p:xfrm>
        <a:graphic>
          <a:graphicData uri="http://schemas.openxmlformats.org/drawingml/2006/table">
            <a:tbl>
              <a:tblPr/>
              <a:tblGrid>
                <a:gridCol w="20177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49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321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8319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Execution time</a:t>
                      </a:r>
                      <a:endParaRPr kumimoji="0" lang="en-US" sz="2800" b="0" i="0" u="none" strike="noStrike" cap="none" normalizeH="0" baseline="-250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34" marB="45734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=</a:t>
                      </a:r>
                    </a:p>
                  </a:txBody>
                  <a:tcPr marT="45734" marB="45734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CPU clock cycle</a:t>
                      </a:r>
                      <a:endParaRPr kumimoji="0" lang="en-US" sz="2800" b="0" i="0" u="none" strike="noStrike" cap="none" normalizeH="0" baseline="-250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34" marB="45734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31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Clock rate</a:t>
                      </a:r>
                      <a:endParaRPr kumimoji="0" lang="en-US" sz="2800" b="0" i="0" u="none" strike="noStrike" cap="none" normalizeH="0" baseline="-250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34" marB="45734" anchor="ctr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8921" name="Rectangle 6">
            <a:extLst>
              <a:ext uri="{FF2B5EF4-FFF2-40B4-BE49-F238E27FC236}">
                <a16:creationId xmlns:a16="http://schemas.microsoft.com/office/drawing/2014/main" id="{E47788E6-F9D5-7C3E-9ABD-668E7026C4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1300" y="2781300"/>
            <a:ext cx="47894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CPU clock cycle = </a:t>
            </a:r>
            <a:r>
              <a:rPr lang="en-US" altLang="en-US">
                <a:sym typeface="Symbol" panose="05050102010706020507" pitchFamily="18" charset="2"/>
              </a:rPr>
              <a:t> (CPI</a:t>
            </a:r>
            <a:r>
              <a:rPr lang="en-US" altLang="en-US" baseline="-25000">
                <a:sym typeface="Symbol" panose="05050102010706020507" pitchFamily="18" charset="2"/>
              </a:rPr>
              <a:t>i</a:t>
            </a:r>
            <a:r>
              <a:rPr lang="en-US" altLang="en-US">
                <a:sym typeface="Symbol" panose="05050102010706020507" pitchFamily="18" charset="2"/>
              </a:rPr>
              <a:t> </a:t>
            </a:r>
            <a:r>
              <a:rPr lang="en-US" altLang="en-US">
                <a:cs typeface="Tahoma" panose="020B0604030504040204" pitchFamily="34" charset="0"/>
                <a:sym typeface="Symbol" panose="05050102010706020507" pitchFamily="18" charset="2"/>
              </a:rPr>
              <a:t>× C</a:t>
            </a:r>
            <a:r>
              <a:rPr lang="en-US" altLang="en-US" baseline="-25000">
                <a:cs typeface="Tahoma" panose="020B0604030504040204" pitchFamily="34" charset="0"/>
                <a:sym typeface="Symbol" panose="05050102010706020507" pitchFamily="18" charset="2"/>
              </a:rPr>
              <a:t>i</a:t>
            </a:r>
            <a:r>
              <a:rPr lang="en-US" altLang="en-US">
                <a:cs typeface="Tahoma" panose="020B0604030504040204" pitchFamily="34" charset="0"/>
                <a:sym typeface="Symbol" panose="05050102010706020507" pitchFamily="18" charset="2"/>
              </a:rPr>
              <a:t>)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>
            <a:extLst>
              <a:ext uri="{FF2B5EF4-FFF2-40B4-BE49-F238E27FC236}">
                <a16:creationId xmlns:a16="http://schemas.microsoft.com/office/drawing/2014/main" id="{F17A16B0-1FF9-858E-C8DE-D3BB881A3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52400"/>
            <a:ext cx="7989888" cy="1143000"/>
          </a:xfrm>
        </p:spPr>
        <p:txBody>
          <a:bodyPr/>
          <a:lstStyle/>
          <a:p>
            <a:r>
              <a:rPr lang="en-US" altLang="en-US"/>
              <a:t>MIPS as performance measure</a:t>
            </a:r>
            <a:br>
              <a:rPr lang="en-US" altLang="en-US"/>
            </a:br>
            <a:r>
              <a:rPr lang="en-US" altLang="en-US"/>
              <a:t>Example</a:t>
            </a:r>
          </a:p>
        </p:txBody>
      </p:sp>
      <p:graphicFrame>
        <p:nvGraphicFramePr>
          <p:cNvPr id="4" name="Group 73">
            <a:extLst>
              <a:ext uri="{FF2B5EF4-FFF2-40B4-BE49-F238E27FC236}">
                <a16:creationId xmlns:a16="http://schemas.microsoft.com/office/drawing/2014/main" id="{0E7C13D3-186D-0E21-D571-A4CA011FD607}"/>
              </a:ext>
            </a:extLst>
          </p:cNvPr>
          <p:cNvGraphicFramePr>
            <a:graphicFrameLocks/>
          </p:cNvGraphicFramePr>
          <p:nvPr/>
        </p:nvGraphicFramePr>
        <p:xfrm>
          <a:off x="719138" y="1238250"/>
          <a:ext cx="7848600" cy="1584325"/>
        </p:xfrm>
        <a:graphic>
          <a:graphicData uri="http://schemas.openxmlformats.org/drawingml/2006/table">
            <a:tbl>
              <a:tblPr/>
              <a:tblGrid>
                <a:gridCol w="19446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5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9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796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081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Code  Form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Instruction Counts for instruction class(in billions)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8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A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B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C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Compiler 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5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Compiler 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10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" name="Group 36">
            <a:extLst>
              <a:ext uri="{FF2B5EF4-FFF2-40B4-BE49-F238E27FC236}">
                <a16:creationId xmlns:a16="http://schemas.microsoft.com/office/drawing/2014/main" id="{FF6C4D29-AD45-E6C4-5A7C-0C23F7D0915A}"/>
              </a:ext>
            </a:extLst>
          </p:cNvPr>
          <p:cNvGraphicFramePr>
            <a:graphicFrameLocks noGrp="1"/>
          </p:cNvGraphicFramePr>
          <p:nvPr/>
        </p:nvGraphicFramePr>
        <p:xfrm>
          <a:off x="792163" y="3027363"/>
          <a:ext cx="7019925" cy="1889125"/>
        </p:xfrm>
        <a:graphic>
          <a:graphicData uri="http://schemas.openxmlformats.org/drawingml/2006/table">
            <a:tbl>
              <a:tblPr/>
              <a:tblGrid>
                <a:gridCol w="3276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43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841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Instruction Class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CPI for this class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1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A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6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B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1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C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9980" name="Rectangle 8">
            <a:extLst>
              <a:ext uri="{FF2B5EF4-FFF2-40B4-BE49-F238E27FC236}">
                <a16:creationId xmlns:a16="http://schemas.microsoft.com/office/drawing/2014/main" id="{D5E4D7AE-3208-7E64-66C0-860B1EAC57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5035550"/>
            <a:ext cx="7345362" cy="182245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en-US" altLang="en-US" sz="2000"/>
          </a:p>
          <a:p>
            <a:r>
              <a:rPr lang="en-US" altLang="en-US" sz="2000"/>
              <a:t>Assume that the computer’s clock rate is 4 GHz. Which code sequence will execute faster according to MIPS? According to execution time? 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>
            <a:extLst>
              <a:ext uri="{FF2B5EF4-FFF2-40B4-BE49-F238E27FC236}">
                <a16:creationId xmlns:a16="http://schemas.microsoft.com/office/drawing/2014/main" id="{ED74F8B2-9CEC-815A-DD99-03B381B38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pic>
        <p:nvPicPr>
          <p:cNvPr id="40963" name="Picture 2">
            <a:extLst>
              <a:ext uri="{FF2B5EF4-FFF2-40B4-BE49-F238E27FC236}">
                <a16:creationId xmlns:a16="http://schemas.microsoft.com/office/drawing/2014/main" id="{A0170672-77D0-B288-0B88-CEDED1EAEA8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57263" y="179388"/>
            <a:ext cx="7302500" cy="5629275"/>
          </a:xfrm>
          <a:noFill/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2">
            <a:extLst>
              <a:ext uri="{FF2B5EF4-FFF2-40B4-BE49-F238E27FC236}">
                <a16:creationId xmlns:a16="http://schemas.microsoft.com/office/drawing/2014/main" id="{7772A0DF-ABE6-9C0C-60E0-A198CF3531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775" y="398463"/>
            <a:ext cx="7265988" cy="573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67676451-BF48-BA41-8F46-DAEAD5602E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7950" y="152400"/>
            <a:ext cx="8893175" cy="1143000"/>
          </a:xfrm>
        </p:spPr>
        <p:txBody>
          <a:bodyPr/>
          <a:lstStyle/>
          <a:p>
            <a:pPr eaLnBrk="1" hangingPunct="1"/>
            <a:r>
              <a:rPr lang="en-US" altLang="en-US" sz="2700" b="1"/>
              <a:t>Why assessing the performance is challenging?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A1B7DFCE-ADA4-4AB2-CAD4-7ACF5A286E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9388" y="1550988"/>
            <a:ext cx="8748712" cy="493871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/>
              <a:t>The scale and intricacy of modern software systems, together with the wide range of performance improvement techniques employed by hardware designers have made performance assessment much more difficult.</a:t>
            </a:r>
          </a:p>
          <a:p>
            <a:pPr eaLnBrk="1" hangingPunct="1">
              <a:lnSpc>
                <a:spcPct val="90000"/>
              </a:lnSpc>
            </a:pPr>
            <a:endParaRPr lang="en-US" altLang="en-US" sz="2800"/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For different types of applications, different performance metrics may be appropriate and different aspects of a computer system may be the most significant in determining overall performance.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>
            <a:extLst>
              <a:ext uri="{FF2B5EF4-FFF2-40B4-BE49-F238E27FC236}">
                <a16:creationId xmlns:a16="http://schemas.microsoft.com/office/drawing/2014/main" id="{A21433F4-4649-6EC6-FC18-57036ADE7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3011" name="Content Placeholder 2">
            <a:extLst>
              <a:ext uri="{FF2B5EF4-FFF2-40B4-BE49-F238E27FC236}">
                <a16:creationId xmlns:a16="http://schemas.microsoft.com/office/drawing/2014/main" id="{54878135-3355-A324-3855-7490BAE0A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97" name="WordArt 233">
            <a:extLst>
              <a:ext uri="{FF2B5EF4-FFF2-40B4-BE49-F238E27FC236}">
                <a16:creationId xmlns:a16="http://schemas.microsoft.com/office/drawing/2014/main" id="{6A381C93-48BC-1C9A-084F-67C3A91DEB21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2214563" y="1881188"/>
            <a:ext cx="644525" cy="6477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Arial Black" panose="020B0A04020102020204" pitchFamily="34" charset="0"/>
              </a:rPr>
              <a:t>$</a:t>
            </a:r>
          </a:p>
        </p:txBody>
      </p:sp>
      <p:sp>
        <p:nvSpPr>
          <p:cNvPr id="37098" name="WordArt 234">
            <a:extLst>
              <a:ext uri="{FF2B5EF4-FFF2-40B4-BE49-F238E27FC236}">
                <a16:creationId xmlns:a16="http://schemas.microsoft.com/office/drawing/2014/main" id="{20B2FD1E-CAA0-5C55-E746-577A5D9DCC13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2087563" y="3213100"/>
            <a:ext cx="1079500" cy="10795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8000"/>
                </a:solidFill>
                <a:latin typeface="Arial Black" panose="020B0A04020102020204" pitchFamily="34" charset="0"/>
              </a:rPr>
              <a:t>$</a:t>
            </a:r>
          </a:p>
        </p:txBody>
      </p:sp>
      <p:sp>
        <p:nvSpPr>
          <p:cNvPr id="37099" name="WordArt 235">
            <a:extLst>
              <a:ext uri="{FF2B5EF4-FFF2-40B4-BE49-F238E27FC236}">
                <a16:creationId xmlns:a16="http://schemas.microsoft.com/office/drawing/2014/main" id="{FC5459FB-85D5-535F-4E7B-8458899D7F07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5976938" y="3284538"/>
            <a:ext cx="1079500" cy="10795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8000"/>
                </a:solidFill>
                <a:latin typeface="Arial Black" panose="020B0A04020102020204" pitchFamily="34" charset="0"/>
              </a:rPr>
              <a:t>$</a:t>
            </a:r>
          </a:p>
        </p:txBody>
      </p:sp>
      <p:sp>
        <p:nvSpPr>
          <p:cNvPr id="37101" name="WordArt 237">
            <a:extLst>
              <a:ext uri="{FF2B5EF4-FFF2-40B4-BE49-F238E27FC236}">
                <a16:creationId xmlns:a16="http://schemas.microsoft.com/office/drawing/2014/main" id="{5B05F51A-D0F1-519A-8905-E425B9F0344F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6037263" y="1881188"/>
            <a:ext cx="644525" cy="6477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Arial Black" panose="020B0A04020102020204" pitchFamily="34" charset="0"/>
              </a:rPr>
              <a:t>$</a:t>
            </a:r>
          </a:p>
        </p:txBody>
      </p:sp>
      <p:sp>
        <p:nvSpPr>
          <p:cNvPr id="7174" name="Rectangle 5">
            <a:extLst>
              <a:ext uri="{FF2B5EF4-FFF2-40B4-BE49-F238E27FC236}">
                <a16:creationId xmlns:a16="http://schemas.microsoft.com/office/drawing/2014/main" id="{C3E89A61-9CA2-C0DB-0C53-4E6EE018BA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/>
              <a:t>Defining Performance</a:t>
            </a:r>
          </a:p>
        </p:txBody>
      </p:sp>
      <p:sp>
        <p:nvSpPr>
          <p:cNvPr id="7175" name="Rectangle 236">
            <a:extLst>
              <a:ext uri="{FF2B5EF4-FFF2-40B4-BE49-F238E27FC236}">
                <a16:creationId xmlns:a16="http://schemas.microsoft.com/office/drawing/2014/main" id="{4E32DCFC-C4CF-3DE5-246E-1438955D9C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25538"/>
            <a:ext cx="9144000" cy="1122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58000"/>
          <a:lstStyle>
            <a:lvl1pPr marL="342900" indent="-3429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hlink"/>
              </a:buClr>
            </a:pPr>
            <a:r>
              <a:rPr lang="en-US" altLang="en-US" sz="3000">
                <a:solidFill>
                  <a:srgbClr val="000000"/>
                </a:solidFill>
                <a:latin typeface="Tahoma" panose="020B0604030504040204" pitchFamily="34" charset="0"/>
              </a:rPr>
              <a:t>Running a program on two different workstations</a:t>
            </a:r>
          </a:p>
        </p:txBody>
      </p:sp>
      <p:pic>
        <p:nvPicPr>
          <p:cNvPr id="7176" name="Picture 7" descr="j0285750">
            <a:extLst>
              <a:ext uri="{FF2B5EF4-FFF2-40B4-BE49-F238E27FC236}">
                <a16:creationId xmlns:a16="http://schemas.microsoft.com/office/drawing/2014/main" id="{452B119C-8D9F-1631-0169-9FB56778CD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6863" y="3128963"/>
            <a:ext cx="2219325" cy="1363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7" name="Picture 231" descr="j0285750">
            <a:extLst>
              <a:ext uri="{FF2B5EF4-FFF2-40B4-BE49-F238E27FC236}">
                <a16:creationId xmlns:a16="http://schemas.microsoft.com/office/drawing/2014/main" id="{155FFBDF-F930-945C-A173-1DE844386DA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flipH="1">
            <a:off x="1439863" y="3068638"/>
            <a:ext cx="2152650" cy="1322387"/>
          </a:xfrm>
          <a:noFill/>
        </p:spPr>
      </p:pic>
      <p:sp>
        <p:nvSpPr>
          <p:cNvPr id="37102" name="Text Box 238">
            <a:extLst>
              <a:ext uri="{FF2B5EF4-FFF2-40B4-BE49-F238E27FC236}">
                <a16:creationId xmlns:a16="http://schemas.microsoft.com/office/drawing/2014/main" id="{A627F2D1-0A88-0C42-3776-21450417EB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338" y="4329113"/>
            <a:ext cx="183515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3000"/>
              <a:t>Better</a:t>
            </a:r>
          </a:p>
        </p:txBody>
      </p:sp>
      <p:sp>
        <p:nvSpPr>
          <p:cNvPr id="37103" name="Line 239">
            <a:extLst>
              <a:ext uri="{FF2B5EF4-FFF2-40B4-BE49-F238E27FC236}">
                <a16:creationId xmlns:a16="http://schemas.microsoft.com/office/drawing/2014/main" id="{EF8EEEEF-4761-2144-6A50-5635F7BED36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11300" y="4221163"/>
            <a:ext cx="288925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2.22222E-6 L -2.77778E-7 0.21528 " pathEditMode="relative" ptsTypes="AA">
                                      <p:cBhvr>
                                        <p:cTn id="6" dur="2000" fill="hold"/>
                                        <p:tgtEl>
                                          <p:spTgt spid="370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8 2.22222E-6 L 0.00018 0.21528 " pathEditMode="relative" ptsTypes="AA">
                                      <p:cBhvr>
                                        <p:cTn id="8" dur="2000" fill="hold"/>
                                        <p:tgtEl>
                                          <p:spTgt spid="37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5.92593E-6 L -0.00382 0.23102 " pathEditMode="relative" ptsTypes="AA">
                                      <p:cBhvr>
                                        <p:cTn id="11" dur="2000" fill="hold"/>
                                        <p:tgtEl>
                                          <p:spTgt spid="370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4.07407E-6 L -3.61111E-6 0.1051 " pathEditMode="relative" ptsTypes="AA">
                                      <p:cBhvr>
                                        <p:cTn id="13" dur="2000" fill="hold"/>
                                        <p:tgtEl>
                                          <p:spTgt spid="370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7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7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10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A8F13F79-055F-52E4-48A7-F100E71C28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/>
              <a:t>Defining Performance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1E3805AE-7278-FF86-D43A-5785A144EC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550988"/>
            <a:ext cx="7702550" cy="4541837"/>
          </a:xfrm>
        </p:spPr>
        <p:txBody>
          <a:bodyPr/>
          <a:lstStyle/>
          <a:p>
            <a:pPr eaLnBrk="1" hangingPunct="1"/>
            <a:r>
              <a:rPr lang="en-US" altLang="en-US">
                <a:solidFill>
                  <a:schemeClr val="tx1"/>
                </a:solidFill>
              </a:rPr>
              <a:t>Response Time / Execution Time :</a:t>
            </a:r>
            <a:r>
              <a:rPr lang="en-US" altLang="en-US"/>
              <a:t> the time between the start and completion of a task.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WordArt 2">
            <a:extLst>
              <a:ext uri="{FF2B5EF4-FFF2-40B4-BE49-F238E27FC236}">
                <a16:creationId xmlns:a16="http://schemas.microsoft.com/office/drawing/2014/main" id="{CC66C0E7-7A74-61DC-2E56-64F62DC1ACE3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2195513" y="3213100"/>
            <a:ext cx="1079500" cy="10795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8000"/>
                </a:solidFill>
                <a:latin typeface="Arial Black" panose="020B0A04020102020204" pitchFamily="34" charset="0"/>
              </a:rPr>
              <a:t>B</a:t>
            </a:r>
          </a:p>
        </p:txBody>
      </p:sp>
      <p:sp>
        <p:nvSpPr>
          <p:cNvPr id="89091" name="WordArt 3">
            <a:extLst>
              <a:ext uri="{FF2B5EF4-FFF2-40B4-BE49-F238E27FC236}">
                <a16:creationId xmlns:a16="http://schemas.microsoft.com/office/drawing/2014/main" id="{65312F6D-5489-57F7-DA66-2BAF704D9615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5940425" y="3179763"/>
            <a:ext cx="1079500" cy="10795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8000"/>
                </a:solidFill>
                <a:latin typeface="Arial Black" panose="020B0A04020102020204" pitchFamily="34" charset="0"/>
              </a:rPr>
              <a:t>A</a:t>
            </a:r>
          </a:p>
        </p:txBody>
      </p:sp>
      <p:sp>
        <p:nvSpPr>
          <p:cNvPr id="89092" name="WordArt 4">
            <a:extLst>
              <a:ext uri="{FF2B5EF4-FFF2-40B4-BE49-F238E27FC236}">
                <a16:creationId xmlns:a16="http://schemas.microsoft.com/office/drawing/2014/main" id="{51E35A8B-34BE-D6DF-1713-0CD3513C34AC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2159000" y="3214688"/>
            <a:ext cx="1079500" cy="10795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8000"/>
                </a:solidFill>
                <a:latin typeface="Arial Black" panose="020B0A04020102020204" pitchFamily="34" charset="0"/>
              </a:rPr>
              <a:t>N</a:t>
            </a:r>
          </a:p>
        </p:txBody>
      </p:sp>
      <p:sp>
        <p:nvSpPr>
          <p:cNvPr id="89093" name="WordArt 5">
            <a:extLst>
              <a:ext uri="{FF2B5EF4-FFF2-40B4-BE49-F238E27FC236}">
                <a16:creationId xmlns:a16="http://schemas.microsoft.com/office/drawing/2014/main" id="{1A84AD3B-EF69-7DEE-63D9-D1C58D623ACF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2322513" y="3198813"/>
            <a:ext cx="1079500" cy="10795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8000"/>
                </a:solidFill>
                <a:latin typeface="Arial Black" panose="020B0A04020102020204" pitchFamily="34" charset="0"/>
              </a:rPr>
              <a:t>L</a:t>
            </a:r>
          </a:p>
        </p:txBody>
      </p:sp>
      <p:sp>
        <p:nvSpPr>
          <p:cNvPr id="89094" name="WordArt 6">
            <a:extLst>
              <a:ext uri="{FF2B5EF4-FFF2-40B4-BE49-F238E27FC236}">
                <a16:creationId xmlns:a16="http://schemas.microsoft.com/office/drawing/2014/main" id="{451D6467-4B94-9045-1774-1D78017A6CDF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5867400" y="3213100"/>
            <a:ext cx="1079500" cy="10795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8000"/>
                </a:solidFill>
                <a:latin typeface="Arial Black" panose="020B0A04020102020204" pitchFamily="34" charset="0"/>
              </a:rPr>
              <a:t>G</a:t>
            </a:r>
          </a:p>
        </p:txBody>
      </p:sp>
      <p:sp>
        <p:nvSpPr>
          <p:cNvPr id="9223" name="Rectangle 7">
            <a:extLst>
              <a:ext uri="{FF2B5EF4-FFF2-40B4-BE49-F238E27FC236}">
                <a16:creationId xmlns:a16="http://schemas.microsoft.com/office/drawing/2014/main" id="{978D3BB5-AF04-371D-684A-615A2C10FE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/>
              <a:t>Defining Performance</a:t>
            </a:r>
          </a:p>
        </p:txBody>
      </p:sp>
      <p:sp>
        <p:nvSpPr>
          <p:cNvPr id="89096" name="WordArt 8">
            <a:extLst>
              <a:ext uri="{FF2B5EF4-FFF2-40B4-BE49-F238E27FC236}">
                <a16:creationId xmlns:a16="http://schemas.microsoft.com/office/drawing/2014/main" id="{2A096848-E9E3-3DB6-864A-F78E2A4F615D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4184650" y="1379538"/>
            <a:ext cx="644525" cy="6477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chemeClr val="tx2"/>
                </a:solidFill>
                <a:latin typeface="Arial Black" panose="020B0A04020102020204" pitchFamily="34" charset="0"/>
              </a:rPr>
              <a:t>B</a:t>
            </a:r>
          </a:p>
        </p:txBody>
      </p:sp>
      <p:sp>
        <p:nvSpPr>
          <p:cNvPr id="89097" name="Text Box 9">
            <a:extLst>
              <a:ext uri="{FF2B5EF4-FFF2-40B4-BE49-F238E27FC236}">
                <a16:creationId xmlns:a16="http://schemas.microsoft.com/office/drawing/2014/main" id="{BB4840F9-A712-1028-4C18-443D7FBB38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0450" y="3824288"/>
            <a:ext cx="1835150" cy="146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3000"/>
              <a:t>Time Shared Computer</a:t>
            </a:r>
          </a:p>
        </p:txBody>
      </p:sp>
      <p:sp>
        <p:nvSpPr>
          <p:cNvPr id="89098" name="AutoShape 10">
            <a:extLst>
              <a:ext uri="{FF2B5EF4-FFF2-40B4-BE49-F238E27FC236}">
                <a16:creationId xmlns:a16="http://schemas.microsoft.com/office/drawing/2014/main" id="{48C4E421-E41A-3E9F-C1E5-CFA14395A534}"/>
              </a:ext>
            </a:extLst>
          </p:cNvPr>
          <p:cNvSpPr>
            <a:spLocks noChangeArrowheads="1"/>
          </p:cNvSpPr>
          <p:nvPr/>
        </p:nvSpPr>
        <p:spPr bwMode="auto">
          <a:xfrm rot="-1923494">
            <a:off x="4500563" y="3249613"/>
            <a:ext cx="1031875" cy="334962"/>
          </a:xfrm>
          <a:prstGeom prst="curvedDownArrow">
            <a:avLst>
              <a:gd name="adj1" fmla="val 1826"/>
              <a:gd name="adj2" fmla="val 63437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9227" name="AutoShape 11">
            <a:extLst>
              <a:ext uri="{FF2B5EF4-FFF2-40B4-BE49-F238E27FC236}">
                <a16:creationId xmlns:a16="http://schemas.microsoft.com/office/drawing/2014/main" id="{3D931D89-FDE8-76B4-D139-6EB0BBC29A0F}"/>
              </a:ext>
            </a:extLst>
          </p:cNvPr>
          <p:cNvSpPr>
            <a:spLocks noChangeArrowheads="1"/>
          </p:cNvSpPr>
          <p:nvPr/>
        </p:nvSpPr>
        <p:spPr bwMode="auto">
          <a:xfrm rot="12852287" flipV="1">
            <a:off x="3419475" y="3214688"/>
            <a:ext cx="1031875" cy="338137"/>
          </a:xfrm>
          <a:prstGeom prst="curvedDownArrow">
            <a:avLst>
              <a:gd name="adj1" fmla="val 1808"/>
              <a:gd name="adj2" fmla="val 62841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89100" name="AutoShape 12">
            <a:extLst>
              <a:ext uri="{FF2B5EF4-FFF2-40B4-BE49-F238E27FC236}">
                <a16:creationId xmlns:a16="http://schemas.microsoft.com/office/drawing/2014/main" id="{B6BC0D93-F1F6-91DE-DB89-965C57B5D2C6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5980907" y="-835819"/>
            <a:ext cx="863600" cy="5040313"/>
          </a:xfrm>
          <a:prstGeom prst="can">
            <a:avLst>
              <a:gd name="adj" fmla="val 97598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89101" name="WordArt 13">
            <a:extLst>
              <a:ext uri="{FF2B5EF4-FFF2-40B4-BE49-F238E27FC236}">
                <a16:creationId xmlns:a16="http://schemas.microsoft.com/office/drawing/2014/main" id="{98BFBC9A-309D-26A0-25F6-1EE1A3450058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4908550" y="1363663"/>
            <a:ext cx="644525" cy="6477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chemeClr val="tx2"/>
                </a:solidFill>
                <a:latin typeface="Arial Black" panose="020B0A04020102020204" pitchFamily="34" charset="0"/>
              </a:rPr>
              <a:t>A</a:t>
            </a:r>
          </a:p>
        </p:txBody>
      </p:sp>
      <p:sp>
        <p:nvSpPr>
          <p:cNvPr id="89102" name="WordArt 14">
            <a:extLst>
              <a:ext uri="{FF2B5EF4-FFF2-40B4-BE49-F238E27FC236}">
                <a16:creationId xmlns:a16="http://schemas.microsoft.com/office/drawing/2014/main" id="{2478BFE6-5833-0AF1-F385-E2A2F0CD3DF5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5661025" y="1363663"/>
            <a:ext cx="644525" cy="6477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chemeClr val="tx2"/>
                </a:solidFill>
                <a:latin typeface="Arial Black" panose="020B0A04020102020204" pitchFamily="34" charset="0"/>
              </a:rPr>
              <a:t>N</a:t>
            </a:r>
          </a:p>
        </p:txBody>
      </p:sp>
      <p:sp>
        <p:nvSpPr>
          <p:cNvPr id="89103" name="WordArt 15">
            <a:extLst>
              <a:ext uri="{FF2B5EF4-FFF2-40B4-BE49-F238E27FC236}">
                <a16:creationId xmlns:a16="http://schemas.microsoft.com/office/drawing/2014/main" id="{1705B61F-237E-B75C-ABCF-B799D684D50C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6453188" y="1363663"/>
            <a:ext cx="644525" cy="6477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chemeClr val="tx2"/>
                </a:solidFill>
                <a:latin typeface="Arial Black" panose="020B0A04020102020204" pitchFamily="34" charset="0"/>
              </a:rPr>
              <a:t>G</a:t>
            </a:r>
          </a:p>
        </p:txBody>
      </p:sp>
      <p:sp>
        <p:nvSpPr>
          <p:cNvPr id="89104" name="WordArt 16">
            <a:extLst>
              <a:ext uri="{FF2B5EF4-FFF2-40B4-BE49-F238E27FC236}">
                <a16:creationId xmlns:a16="http://schemas.microsoft.com/office/drawing/2014/main" id="{A3A6F700-5268-9F18-8A97-CB045A1494C5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7208838" y="1363663"/>
            <a:ext cx="644525" cy="6477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chemeClr val="tx2"/>
                </a:solidFill>
                <a:latin typeface="Arial Black" panose="020B0A04020102020204" pitchFamily="34" charset="0"/>
              </a:rPr>
              <a:t>L</a:t>
            </a:r>
          </a:p>
        </p:txBody>
      </p:sp>
      <p:sp>
        <p:nvSpPr>
          <p:cNvPr id="89105" name="WordArt 17">
            <a:extLst>
              <a:ext uri="{FF2B5EF4-FFF2-40B4-BE49-F238E27FC236}">
                <a16:creationId xmlns:a16="http://schemas.microsoft.com/office/drawing/2014/main" id="{077A3D81-2004-A2A2-A1E9-2CA559F36AD9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7964488" y="1362075"/>
            <a:ext cx="644525" cy="6477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chemeClr val="tx2"/>
                </a:solidFill>
                <a:latin typeface="Arial Black" panose="020B0A04020102020204" pitchFamily="34" charset="0"/>
              </a:rPr>
              <a:t>A</a:t>
            </a:r>
          </a:p>
        </p:txBody>
      </p:sp>
      <p:sp>
        <p:nvSpPr>
          <p:cNvPr id="89106" name="Text Box 18">
            <a:extLst>
              <a:ext uri="{FF2B5EF4-FFF2-40B4-BE49-F238E27FC236}">
                <a16:creationId xmlns:a16="http://schemas.microsoft.com/office/drawing/2014/main" id="{CDD6650A-2F87-9C2F-DBBF-73EAEDCA90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3995738"/>
            <a:ext cx="1476375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000"/>
              <a:t>1 sec/op</a:t>
            </a:r>
          </a:p>
        </p:txBody>
      </p:sp>
      <p:sp>
        <p:nvSpPr>
          <p:cNvPr id="89107" name="Text Box 19">
            <a:extLst>
              <a:ext uri="{FF2B5EF4-FFF2-40B4-BE49-F238E27FC236}">
                <a16:creationId xmlns:a16="http://schemas.microsoft.com/office/drawing/2014/main" id="{1C0AA849-0ED3-70F5-0129-1FC0E25BB2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56438" y="4105275"/>
            <a:ext cx="2087562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000"/>
              <a:t>1 sec/op (V)</a:t>
            </a:r>
          </a:p>
        </p:txBody>
      </p:sp>
      <p:sp>
        <p:nvSpPr>
          <p:cNvPr id="89108" name="Text Box 20">
            <a:extLst>
              <a:ext uri="{FF2B5EF4-FFF2-40B4-BE49-F238E27FC236}">
                <a16:creationId xmlns:a16="http://schemas.microsoft.com/office/drawing/2014/main" id="{0BEB9C99-2717-A617-CC19-B650AA691B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56438" y="4535488"/>
            <a:ext cx="2087562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000"/>
              <a:t>2 sec/op (C)</a:t>
            </a:r>
          </a:p>
        </p:txBody>
      </p:sp>
      <p:pic>
        <p:nvPicPr>
          <p:cNvPr id="9237" name="Picture 21" descr="j0285750">
            <a:extLst>
              <a:ext uri="{FF2B5EF4-FFF2-40B4-BE49-F238E27FC236}">
                <a16:creationId xmlns:a16="http://schemas.microsoft.com/office/drawing/2014/main" id="{C9A60726-3088-98AC-BA92-63C1D76814B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flipH="1">
            <a:off x="1511300" y="3086100"/>
            <a:ext cx="2232025" cy="1371600"/>
          </a:xfrm>
          <a:noFill/>
        </p:spPr>
      </p:pic>
      <p:pic>
        <p:nvPicPr>
          <p:cNvPr id="9238" name="Picture 22" descr="j0285750">
            <a:extLst>
              <a:ext uri="{FF2B5EF4-FFF2-40B4-BE49-F238E27FC236}">
                <a16:creationId xmlns:a16="http://schemas.microsoft.com/office/drawing/2014/main" id="{CDC1B8F1-9D1B-C810-4402-D68E01CB25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6863" y="3109913"/>
            <a:ext cx="2219325" cy="1363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9111" name="Text Box 23">
            <a:extLst>
              <a:ext uri="{FF2B5EF4-FFF2-40B4-BE49-F238E27FC236}">
                <a16:creationId xmlns:a16="http://schemas.microsoft.com/office/drawing/2014/main" id="{8C201118-9324-B0F4-EC75-D1C12E2472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4088" y="3789363"/>
            <a:ext cx="183515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3000"/>
              <a:t>Better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2.59259E-6 C -0.03975 0.00672 -0.07951 0.01343 -0.10833 0.02778 C -0.13715 0.04213 -0.15798 0.06574 -0.17291 0.08611 C -0.18784 0.10648 -0.19288 0.12824 -0.19791 0.15 " pathEditMode="relative" ptsTypes="aaaA">
                                      <p:cBhvr>
                                        <p:cTn id="6" dur="2000" fill="hold"/>
                                        <p:tgtEl>
                                          <p:spTgt spid="890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0.00023 C -0.05399 -0.00092 -0.10799 -0.00138 -0.14583 0.00463 C -0.18368 0.01088 -0.21285 0.02084 -0.22708 0.03681 C -0.24132 0.05278 -0.23785 0.08565 -0.23125 0.10093 C -0.22465 0.11621 -0.22431 0.11991 -0.1875 0.12825 C -0.1507 0.13635 -0.0632 0.14676 -0.01042 0.15047 C 0.04236 0.15417 0.08576 0.15232 0.12917 0.15047 " pathEditMode="relative" rAng="0" ptsTypes="aaaaaaA">
                                      <p:cBhvr>
                                        <p:cTn id="9" dur="2000" fill="hold"/>
                                        <p:tgtEl>
                                          <p:spTgt spid="89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608" y="76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1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4.81481E-6 C -0.09965 -0.00208 -0.19826 -0.00578 -0.25833 0.00278 C -0.3184 0.01135 -0.33924 0.04121 -0.36059 0.05116 " pathEditMode="relative" rAng="0" ptsTypes="aaa">
                                      <p:cBhvr>
                                        <p:cTn id="12" dur="2000" fill="hold"/>
                                        <p:tgtEl>
                                          <p:spTgt spid="891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038" y="22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1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4.81481E-6 C -0.14288 -0.00486 -0.28576 -0.00972 -0.35208 0.00278 C -0.4184 0.01528 -0.40972 0.05602 -0.39791 0.075 C -0.38611 0.09399 -0.32569 0.11343 -0.28125 0.11667 C -0.2368 0.11991 -0.17031 0.10625 -0.13125 0.09445 C -0.09219 0.08264 -0.06475 0.05579 -0.04722 0.04561 " pathEditMode="relative" rAng="0" ptsTypes="aaaaaa">
                                      <p:cBhvr>
                                        <p:cTn id="15" dur="2000" fill="hold"/>
                                        <p:tgtEl>
                                          <p:spTgt spid="89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920" y="55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17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4.81481E-6 C -0.17656 0.00695 -0.35087 0.01459 -0.43958 0.00556 C -0.5283 -0.00347 -0.51267 -0.04189 -0.53194 -0.05439 " pathEditMode="relative" rAng="0" ptsTypes="aaa">
                                      <p:cBhvr>
                                        <p:cTn id="18" dur="2000" fill="hold"/>
                                        <p:tgtEl>
                                          <p:spTgt spid="891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597" y="-19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2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1.11111E-6 C -0.21094 -0.00717 -0.42187 -0.01435 -0.5125 0.00278 C -0.60312 0.01991 -0.56042 0.07824 -0.54375 0.10278 C -0.52708 0.12732 -0.46771 0.17685 -0.4125 0.15 C -0.35729 0.12315 -0.2849 0.03241 -0.2125 -0.05833 " pathEditMode="relative" ptsTypes="aaaaA">
                                      <p:cBhvr>
                                        <p:cTn id="21" dur="2000" fill="hold"/>
                                        <p:tgtEl>
                                          <p:spTgt spid="891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2000"/>
                                        <p:tgtEl>
                                          <p:spTgt spid="89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9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9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9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9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9792 0.14999 L -0.19792 0.29166 " pathEditMode="relative" ptsTypes="AA">
                                      <p:cBhvr>
                                        <p:cTn id="39" dur="2000" fill="hold"/>
                                        <p:tgtEl>
                                          <p:spTgt spid="890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917 0.15046 L 0.12917 0.30787 " pathEditMode="relative" ptsTypes="AA">
                                      <p:cBhvr>
                                        <p:cTn id="41" dur="2000" fill="hold"/>
                                        <p:tgtEl>
                                          <p:spTgt spid="89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3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2.22222E-6 C 0.01545 0.06389 0.0309 0.12778 1.94444E-6 0.18334 C -0.0309 0.23889 -0.10816 0.28611 -0.18542 0.33334 " pathEditMode="relative" ptsTypes="aaA">
                                      <p:cBhvr>
                                        <p:cTn id="44" dur="2000" fill="hold"/>
                                        <p:tgtEl>
                                          <p:spTgt spid="890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1.11111E-6 C 0.00521 0.06806 0.01042 0.13611 -0.00208 0.18611 C -0.01458 0.23611 0.00521 0.27523 -0.075 0.3 C -0.15521 0.32477 -0.39861 0.32801 -0.48368 0.33542 " pathEditMode="relative" rAng="0" ptsTypes="aaaa">
                                      <p:cBhvr>
                                        <p:cTn id="46" dur="2000" fill="hold"/>
                                        <p:tgtEl>
                                          <p:spTgt spid="890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663" y="167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6059 0.05116 L -0.36059 0.30857 " pathEditMode="relative" ptsTypes="AA">
                                      <p:cBhvr>
                                        <p:cTn id="50" dur="2000" fill="hold"/>
                                        <p:tgtEl>
                                          <p:spTgt spid="891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722 0.04561 L -0.04722 0.29237 " pathEditMode="relative" ptsTypes="AA">
                                      <p:cBhvr>
                                        <p:cTn id="52" dur="2000" fill="hold"/>
                                        <p:tgtEl>
                                          <p:spTgt spid="89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3.7037E-6 C -0.00208 0.07639 -0.0092 0.15324 1.11111E-6 0.20834 C 0.0092 0.26343 0.0434 0.30486 0.05486 0.33033 " pathEditMode="relative" rAng="0" ptsTypes="aaa">
                                      <p:cBhvr>
                                        <p:cTn id="55" dur="2000" fill="hold"/>
                                        <p:tgtEl>
                                          <p:spTgt spid="890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74" y="16505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2.22222E-6 C -0.00017 0.01945 -0.00052 0.09236 -0.00069 0.11667 " pathEditMode="relative" rAng="0" ptsTypes="aa">
                                      <p:cBhvr>
                                        <p:cTn id="57" dur="2000" fill="hold"/>
                                        <p:tgtEl>
                                          <p:spTgt spid="890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" y="58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3194 -0.05439 L -0.53194 0.30255 " pathEditMode="relative" ptsTypes="AA">
                                      <p:cBhvr>
                                        <p:cTn id="61" dur="2000" fill="hold"/>
                                        <p:tgtEl>
                                          <p:spTgt spid="891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125 -0.05833 L -0.2125 0.29329 " pathEditMode="relative" ptsTypes="AA">
                                      <p:cBhvr>
                                        <p:cTn id="63" dur="2000" fill="hold"/>
                                        <p:tgtEl>
                                          <p:spTgt spid="891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4" presetID="0" presetClass="path" presetSubtype="0" accel="50000" decel="5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8.33333E-7 1.11111E-6 C 0.00035 0.08518 0.0007 0.17037 0.02083 0.21944 C 0.04097 0.26852 0.07622 0.27616 0.12083 0.29444 C 0.16545 0.31273 0.25399 0.32245 0.28906 0.32986 " pathEditMode="relative" rAng="0" ptsTypes="aaaa">
                                      <p:cBhvr>
                                        <p:cTn id="65" dur="2000" fill="hold"/>
                                        <p:tgtEl>
                                          <p:spTgt spid="890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444" y="16481"/>
                                    </p:animMotion>
                                  </p:childTnLst>
                                </p:cTn>
                              </p:par>
                              <p:par>
                                <p:cTn id="66" presetID="0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00069 0.11389 C -0.00798 0.13472 -0.02083 0.20463 -0.04444 0.23611 C -0.06805 0.26759 -0.11215 0.28704 -0.14236 0.30278 C -0.17256 0.31852 -0.20833 0.32477 -0.22569 0.33056 " pathEditMode="relative" rAng="0" ptsTypes="aaaa">
                                      <p:cBhvr>
                                        <p:cTn id="67" dur="3000" fill="hold"/>
                                        <p:tgtEl>
                                          <p:spTgt spid="890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250" y="108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69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1000"/>
                                        <p:tgtEl>
                                          <p:spTgt spid="890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9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1000"/>
                                        <p:tgtEl>
                                          <p:spTgt spid="890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9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7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89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7" grpId="0"/>
      <p:bldP spid="89098" grpId="0" animBg="1"/>
      <p:bldP spid="89100" grpId="0" animBg="1"/>
      <p:bldP spid="89106" grpId="0"/>
      <p:bldP spid="89107" grpId="0"/>
      <p:bldP spid="89108" grpId="0"/>
      <p:bldP spid="891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D14BFA9D-E1E7-139D-9590-279D4842C1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/>
              <a:t>Defining Performance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D297B0C8-08A4-EFC0-C3D3-FE5ECDD105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550988"/>
            <a:ext cx="7702550" cy="4541837"/>
          </a:xfrm>
        </p:spPr>
        <p:txBody>
          <a:bodyPr/>
          <a:lstStyle/>
          <a:p>
            <a:pPr eaLnBrk="1" hangingPunct="1"/>
            <a:r>
              <a:rPr lang="en-US" altLang="en-US">
                <a:solidFill>
                  <a:schemeClr val="tx1"/>
                </a:solidFill>
              </a:rPr>
              <a:t>Response Time / Execution Time :</a:t>
            </a:r>
            <a:r>
              <a:rPr lang="en-US" altLang="en-US"/>
              <a:t> the time between the start and completion of a task.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>
                <a:solidFill>
                  <a:schemeClr val="tx1"/>
                </a:solidFill>
              </a:rPr>
              <a:t>Throughput :</a:t>
            </a:r>
            <a:r>
              <a:rPr lang="en-US" altLang="en-US"/>
              <a:t> the total amount of work done in a given time.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D5BE40A3-166A-F110-DE4E-33228760BE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089775" cy="1143000"/>
          </a:xfrm>
        </p:spPr>
        <p:txBody>
          <a:bodyPr/>
          <a:lstStyle/>
          <a:p>
            <a:pPr eaLnBrk="1" hangingPunct="1"/>
            <a:r>
              <a:rPr lang="en-US" altLang="en-US" sz="3200" b="1"/>
              <a:t>Throughput and Response Time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C6E353CE-0E46-F35F-DB4F-612C63BB80F3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58775" y="1270000"/>
            <a:ext cx="8569325" cy="5003800"/>
          </a:xfrm>
        </p:spPr>
        <p:txBody>
          <a:bodyPr/>
          <a:lstStyle/>
          <a:p>
            <a:pPr eaLnBrk="1" hangingPunct="1"/>
            <a:r>
              <a:rPr lang="en-US" altLang="en-US" sz="3000"/>
              <a:t>Do the following changes to a computer system increase throughput, decrease response time, or both?</a:t>
            </a:r>
          </a:p>
          <a:p>
            <a:pPr lvl="1" eaLnBrk="1" hangingPunct="1"/>
            <a:endParaRPr lang="en-US" altLang="en-US" sz="2600"/>
          </a:p>
          <a:p>
            <a:pPr lvl="1" eaLnBrk="1" hangingPunct="1"/>
            <a:r>
              <a:rPr lang="en-US" altLang="en-US"/>
              <a:t>Replacing the processor in a computer with a faster version – both.</a:t>
            </a:r>
          </a:p>
          <a:p>
            <a:pPr lvl="1" eaLnBrk="1" hangingPunct="1"/>
            <a:endParaRPr lang="en-US" altLang="en-US"/>
          </a:p>
          <a:p>
            <a:pPr lvl="1" eaLnBrk="1" hangingPunct="1"/>
            <a:r>
              <a:rPr lang="en-US" altLang="en-US"/>
              <a:t>Adding additional processors to a system that uses processors for separate tasks – throughput (also response time).</a:t>
            </a:r>
          </a:p>
        </p:txBody>
      </p:sp>
      <p:sp>
        <p:nvSpPr>
          <p:cNvPr id="42002" name="Text Box 18">
            <a:extLst>
              <a:ext uri="{FF2B5EF4-FFF2-40B4-BE49-F238E27FC236}">
                <a16:creationId xmlns:a16="http://schemas.microsoft.com/office/drawing/2014/main" id="{8383B336-6973-9153-0B02-1F3D2F953D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6011863"/>
            <a:ext cx="8101012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000"/>
              <a:t>Changing either R.T. or T.P. often affect the other.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2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02" grpId="0"/>
    </p:bldLst>
  </p:timing>
</p:sld>
</file>

<file path=ppt/theme/theme1.xml><?xml version="1.0" encoding="utf-8"?>
<a:theme xmlns:a="http://schemas.openxmlformats.org/drawingml/2006/main" name="Blank Presentation">
  <a:themeElements>
    <a:clrScheme name="Blank Presentation 16">
      <a:dk1>
        <a:srgbClr val="3300CC"/>
      </a:dk1>
      <a:lt1>
        <a:srgbClr val="FFFFFF"/>
      </a:lt1>
      <a:dk2>
        <a:srgbClr val="3300CD"/>
      </a:dk2>
      <a:lt2>
        <a:srgbClr val="808080"/>
      </a:lt2>
      <a:accent1>
        <a:srgbClr val="FFDE4B"/>
      </a:accent1>
      <a:accent2>
        <a:srgbClr val="CE739C"/>
      </a:accent2>
      <a:accent3>
        <a:srgbClr val="FFFFFF"/>
      </a:accent3>
      <a:accent4>
        <a:srgbClr val="2A00AE"/>
      </a:accent4>
      <a:accent5>
        <a:srgbClr val="FFECB1"/>
      </a:accent5>
      <a:accent6>
        <a:srgbClr val="BA688D"/>
      </a:accent6>
      <a:hlink>
        <a:srgbClr val="F77352"/>
      </a:hlink>
      <a:folHlink>
        <a:srgbClr val="7A7ABC"/>
      </a:folHlink>
    </a:clrScheme>
    <a:fontScheme name="Blank Presentation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3">
        <a:dk1>
          <a:srgbClr val="3300CC"/>
        </a:dk1>
        <a:lt1>
          <a:srgbClr val="FFFFFF"/>
        </a:lt1>
        <a:dk2>
          <a:srgbClr val="3300CD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2A00AE"/>
        </a:accent4>
        <a:accent5>
          <a:srgbClr val="DAEDEF"/>
        </a:accent5>
        <a:accent6>
          <a:srgbClr val="2D2D8A"/>
        </a:accent6>
        <a:hlink>
          <a:srgbClr val="333366"/>
        </a:hlink>
        <a:folHlink>
          <a:srgbClr val="99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14">
        <a:dk1>
          <a:srgbClr val="3300CC"/>
        </a:dk1>
        <a:lt1>
          <a:srgbClr val="FFFFFF"/>
        </a:lt1>
        <a:dk2>
          <a:srgbClr val="3300CD"/>
        </a:dk2>
        <a:lt2>
          <a:srgbClr val="808080"/>
        </a:lt2>
        <a:accent1>
          <a:srgbClr val="BBE0E3"/>
        </a:accent1>
        <a:accent2>
          <a:srgbClr val="CE739C"/>
        </a:accent2>
        <a:accent3>
          <a:srgbClr val="FFFFFF"/>
        </a:accent3>
        <a:accent4>
          <a:srgbClr val="2A00AE"/>
        </a:accent4>
        <a:accent5>
          <a:srgbClr val="DAEDEF"/>
        </a:accent5>
        <a:accent6>
          <a:srgbClr val="BA688D"/>
        </a:accent6>
        <a:hlink>
          <a:srgbClr val="F77352"/>
        </a:hlink>
        <a:folHlink>
          <a:srgbClr val="99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15">
        <a:dk1>
          <a:srgbClr val="3300CC"/>
        </a:dk1>
        <a:lt1>
          <a:srgbClr val="FFFFFF"/>
        </a:lt1>
        <a:dk2>
          <a:srgbClr val="3300CD"/>
        </a:dk2>
        <a:lt2>
          <a:srgbClr val="808080"/>
        </a:lt2>
        <a:accent1>
          <a:srgbClr val="BBE0E3"/>
        </a:accent1>
        <a:accent2>
          <a:srgbClr val="CE739C"/>
        </a:accent2>
        <a:accent3>
          <a:srgbClr val="FFFFFF"/>
        </a:accent3>
        <a:accent4>
          <a:srgbClr val="2A00AE"/>
        </a:accent4>
        <a:accent5>
          <a:srgbClr val="DAEDEF"/>
        </a:accent5>
        <a:accent6>
          <a:srgbClr val="BA688D"/>
        </a:accent6>
        <a:hlink>
          <a:srgbClr val="F77352"/>
        </a:hlink>
        <a:folHlink>
          <a:srgbClr val="7A7AB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16">
        <a:dk1>
          <a:srgbClr val="3300CC"/>
        </a:dk1>
        <a:lt1>
          <a:srgbClr val="FFFFFF"/>
        </a:lt1>
        <a:dk2>
          <a:srgbClr val="3300CD"/>
        </a:dk2>
        <a:lt2>
          <a:srgbClr val="808080"/>
        </a:lt2>
        <a:accent1>
          <a:srgbClr val="FFDE4B"/>
        </a:accent1>
        <a:accent2>
          <a:srgbClr val="CE739C"/>
        </a:accent2>
        <a:accent3>
          <a:srgbClr val="FFFFFF"/>
        </a:accent3>
        <a:accent4>
          <a:srgbClr val="2A00AE"/>
        </a:accent4>
        <a:accent5>
          <a:srgbClr val="FFECB1"/>
        </a:accent5>
        <a:accent6>
          <a:srgbClr val="BA688D"/>
        </a:accent6>
        <a:hlink>
          <a:srgbClr val="F77352"/>
        </a:hlink>
        <a:folHlink>
          <a:srgbClr val="7A7AB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3282</TotalTime>
  <Words>1541</Words>
  <Application>Microsoft Office PowerPoint</Application>
  <PresentationFormat>On-screen Show (4:3)</PresentationFormat>
  <Paragraphs>348</Paragraphs>
  <Slides>40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Blank Presentation</vt:lpstr>
      <vt:lpstr>The Role of Performance</vt:lpstr>
      <vt:lpstr>Chapter - 2</vt:lpstr>
      <vt:lpstr>Why examining performance is important?</vt:lpstr>
      <vt:lpstr>Why assessing the performance is challenging?</vt:lpstr>
      <vt:lpstr>Defining Performance</vt:lpstr>
      <vt:lpstr>Defining Performance</vt:lpstr>
      <vt:lpstr>Defining Performance</vt:lpstr>
      <vt:lpstr>Defining Performance</vt:lpstr>
      <vt:lpstr>Throughput and Response Time</vt:lpstr>
      <vt:lpstr>Throughput and Response Time</vt:lpstr>
      <vt:lpstr>Throughput and Response Time</vt:lpstr>
      <vt:lpstr>Relative performance</vt:lpstr>
      <vt:lpstr>Relative performance</vt:lpstr>
      <vt:lpstr>Measuring Performance</vt:lpstr>
      <vt:lpstr>Measuring Performance</vt:lpstr>
      <vt:lpstr>Measuring Performance</vt:lpstr>
      <vt:lpstr>Measuring Performance</vt:lpstr>
      <vt:lpstr>Measuring Performance</vt:lpstr>
      <vt:lpstr>Measuring Performance</vt:lpstr>
      <vt:lpstr>Measuring Performance</vt:lpstr>
      <vt:lpstr>Relating the Metrics</vt:lpstr>
      <vt:lpstr>PowerPoint Presentation</vt:lpstr>
      <vt:lpstr>PowerPoint Presentation</vt:lpstr>
      <vt:lpstr>Improving Performance (Cont.)</vt:lpstr>
      <vt:lpstr>Improving Performance (Cont.)</vt:lpstr>
      <vt:lpstr>Hardware Software Interface</vt:lpstr>
      <vt:lpstr>Using the Performance Equation</vt:lpstr>
      <vt:lpstr>Continuation</vt:lpstr>
      <vt:lpstr>Continuation</vt:lpstr>
      <vt:lpstr>Continuation</vt:lpstr>
      <vt:lpstr>Comparing Code Segments</vt:lpstr>
      <vt:lpstr>Solution</vt:lpstr>
      <vt:lpstr>Solution</vt:lpstr>
      <vt:lpstr>Solution</vt:lpstr>
      <vt:lpstr>MIPS</vt:lpstr>
      <vt:lpstr>Example patterson 268 page</vt:lpstr>
      <vt:lpstr>MIPS as performance measure Example</vt:lpstr>
      <vt:lpstr>PowerPoint Presentation</vt:lpstr>
      <vt:lpstr>PowerPoint Presentation</vt:lpstr>
      <vt:lpstr>PowerPoint Presentation</vt:lpstr>
    </vt:vector>
  </TitlesOfParts>
  <Company>_x0008_ᖤ]水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Hands Template</dc:title>
  <dc:creator>Presentation Helper</dc:creator>
  <cp:lastModifiedBy>ssharmin114@gmail.com</cp:lastModifiedBy>
  <cp:revision>183</cp:revision>
  <dcterms:created xsi:type="dcterms:W3CDTF">2006-02-12T12:45:36Z</dcterms:created>
  <dcterms:modified xsi:type="dcterms:W3CDTF">2024-01-12T18:25:54Z</dcterms:modified>
</cp:coreProperties>
</file>