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Source Sans Pro Bold" charset="1" panose="020B0703030403020204"/>
      <p:regular r:id="rId13"/>
    </p:embeddedFont>
    <p:embeddedFont>
      <p:font typeface="Dynamo Medium" charset="1" panose="020B060402020A080404"/>
      <p:regular r:id="rId14"/>
    </p:embeddedFont>
    <p:embeddedFont>
      <p:font typeface="Canva Sans Bold" charset="1" panose="020B0803030501040103"/>
      <p:regular r:id="rId15"/>
    </p:embeddedFont>
    <p:embeddedFont>
      <p:font typeface="Source Sans Pro" charset="1" panose="020B05030304030202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E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0846849" y="-754555"/>
            <a:ext cx="11434572" cy="11434527"/>
            <a:chOff x="0" y="0"/>
            <a:chExt cx="6350000" cy="6349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72413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2882778" y="6273927"/>
            <a:ext cx="6991711" cy="1481489"/>
            <a:chOff x="0" y="0"/>
            <a:chExt cx="1329302" cy="28166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9615" y="0"/>
              <a:ext cx="1310072" cy="281669"/>
            </a:xfrm>
            <a:custGeom>
              <a:avLst/>
              <a:gdLst/>
              <a:ahLst/>
              <a:cxnLst/>
              <a:rect r="r" b="b" t="t" l="l"/>
              <a:pathLst>
                <a:path h="281669" w="1310072">
                  <a:moveTo>
                    <a:pt x="214624" y="0"/>
                  </a:moveTo>
                  <a:lnTo>
                    <a:pt x="1298648" y="0"/>
                  </a:lnTo>
                  <a:cubicBezTo>
                    <a:pt x="1302690" y="0"/>
                    <a:pt x="1306391" y="2264"/>
                    <a:pt x="1308231" y="5861"/>
                  </a:cubicBezTo>
                  <a:cubicBezTo>
                    <a:pt x="1310072" y="9459"/>
                    <a:pt x="1309743" y="13785"/>
                    <a:pt x="1307378" y="17062"/>
                  </a:cubicBezTo>
                  <a:lnTo>
                    <a:pt x="1128796" y="264607"/>
                  </a:lnTo>
                  <a:cubicBezTo>
                    <a:pt x="1121067" y="275321"/>
                    <a:pt x="1108660" y="281669"/>
                    <a:pt x="1095448" y="281669"/>
                  </a:cubicBezTo>
                  <a:lnTo>
                    <a:pt x="11424" y="281669"/>
                  </a:lnTo>
                  <a:cubicBezTo>
                    <a:pt x="7382" y="281669"/>
                    <a:pt x="3682" y="279405"/>
                    <a:pt x="1841" y="275807"/>
                  </a:cubicBezTo>
                  <a:cubicBezTo>
                    <a:pt x="0" y="272210"/>
                    <a:pt x="329" y="267884"/>
                    <a:pt x="2694" y="264607"/>
                  </a:cubicBezTo>
                  <a:lnTo>
                    <a:pt x="181276" y="17062"/>
                  </a:lnTo>
                  <a:cubicBezTo>
                    <a:pt x="189006" y="6348"/>
                    <a:pt x="201412" y="0"/>
                    <a:pt x="214624" y="0"/>
                  </a:cubicBezTo>
                  <a:close/>
                </a:path>
              </a:pathLst>
            </a:custGeom>
            <a:solidFill>
              <a:srgbClr val="3275C5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01600" y="19050"/>
              <a:ext cx="1126102" cy="262619"/>
            </a:xfrm>
            <a:prstGeom prst="rect">
              <a:avLst/>
            </a:prstGeom>
          </p:spPr>
          <p:txBody>
            <a:bodyPr anchor="ctr" rtlCol="false" tIns="81107" lIns="81107" bIns="81107" rIns="81107"/>
            <a:lstStyle/>
            <a:p>
              <a:pPr algn="ctr">
                <a:lnSpc>
                  <a:spcPts val="1993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909240" y="1005824"/>
            <a:ext cx="4593733" cy="4593733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CFE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2498" lIns="52498" bIns="52498" rIns="52498"/>
            <a:lstStyle/>
            <a:p>
              <a:pPr algn="ctr">
                <a:lnSpc>
                  <a:spcPts val="1993"/>
                </a:lnSpc>
              </a:pPr>
            </a:p>
          </p:txBody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9046583" y="1150177"/>
            <a:ext cx="4305044" cy="4305027"/>
            <a:chOff x="0" y="0"/>
            <a:chExt cx="6350000" cy="634997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13036" t="-39114" r="-24956" b="-37241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5808836">
            <a:off x="-6914419" y="655315"/>
            <a:ext cx="12716270" cy="6635581"/>
          </a:xfrm>
          <a:custGeom>
            <a:avLst/>
            <a:gdLst/>
            <a:ahLst/>
            <a:cxnLst/>
            <a:rect r="r" b="b" t="t" l="l"/>
            <a:pathLst>
              <a:path h="6635581" w="12716270">
                <a:moveTo>
                  <a:pt x="0" y="0"/>
                </a:moveTo>
                <a:lnTo>
                  <a:pt x="12716270" y="0"/>
                </a:lnTo>
                <a:lnTo>
                  <a:pt x="12716270" y="6635580"/>
                </a:lnTo>
                <a:lnTo>
                  <a:pt x="0" y="66355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true" flipV="true" rot="8289110">
            <a:off x="-5329435" y="255850"/>
            <a:ext cx="12716270" cy="6635581"/>
          </a:xfrm>
          <a:custGeom>
            <a:avLst/>
            <a:gdLst/>
            <a:ahLst/>
            <a:cxnLst/>
            <a:rect r="r" b="b" t="t" l="l"/>
            <a:pathLst>
              <a:path h="6635581" w="12716270">
                <a:moveTo>
                  <a:pt x="12716270" y="6635581"/>
                </a:moveTo>
                <a:lnTo>
                  <a:pt x="0" y="6635581"/>
                </a:lnTo>
                <a:lnTo>
                  <a:pt x="0" y="0"/>
                </a:lnTo>
                <a:lnTo>
                  <a:pt x="12716270" y="0"/>
                </a:lnTo>
                <a:lnTo>
                  <a:pt x="12716270" y="6635581"/>
                </a:lnTo>
                <a:close/>
              </a:path>
            </a:pathLst>
          </a:custGeom>
          <a:blipFill>
            <a:blip r:embed="rId6">
              <a:alphaModFix amt="87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4" id="14"/>
          <p:cNvSpPr txBox="true"/>
          <p:nvPr/>
        </p:nvSpPr>
        <p:spPr>
          <a:xfrm rot="0">
            <a:off x="2344444" y="2962495"/>
            <a:ext cx="3961268" cy="494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5"/>
              </a:lnSpc>
            </a:pPr>
            <a:r>
              <a:rPr lang="en-US" sz="3447" b="true">
                <a:solidFill>
                  <a:srgbClr val="3275C5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LINES IN THE PLANE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876533" y="5618607"/>
            <a:ext cx="2752431" cy="436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0"/>
              </a:lnSpc>
            </a:pPr>
            <a:r>
              <a:rPr lang="en-US" sz="3000">
                <a:solidFill>
                  <a:srgbClr val="64CAF4"/>
                </a:solidFill>
                <a:latin typeface="Dynamo Medium"/>
                <a:ea typeface="Dynamo Medium"/>
                <a:cs typeface="Dynamo Medium"/>
                <a:sym typeface="Dynamo Medium"/>
              </a:rPr>
              <a:t>Presented by: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76533" y="6520271"/>
            <a:ext cx="5646829" cy="1235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6"/>
              </a:lnSpc>
            </a:pPr>
            <a:r>
              <a:rPr lang="en-US" sz="3050" b="true">
                <a:solidFill>
                  <a:srgbClr val="FCFE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42230100543 - Rakibul Islam</a:t>
            </a:r>
          </a:p>
          <a:p>
            <a:pPr algn="l">
              <a:lnSpc>
                <a:spcPts val="3446"/>
              </a:lnSpc>
            </a:pPr>
            <a:r>
              <a:rPr lang="en-US" sz="3050" b="true">
                <a:solidFill>
                  <a:srgbClr val="FCFE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42230100544 - Shamim mia</a:t>
            </a:r>
          </a:p>
          <a:p>
            <a:pPr algn="l">
              <a:lnSpc>
                <a:spcPts val="3028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2344444" y="3614311"/>
            <a:ext cx="6441191" cy="941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 b="true">
                <a:solidFill>
                  <a:srgbClr val="64CAF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</a:t>
            </a:r>
            <a:r>
              <a:rPr lang="en-US" sz="2700" b="true">
                <a:solidFill>
                  <a:srgbClr val="64CAF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aximum Number of Regions Formed by n Lines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E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88275" y="2695448"/>
            <a:ext cx="12112793" cy="6638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4431" indent="-407215" lvl="1">
              <a:lnSpc>
                <a:spcPts val="5281"/>
              </a:lnSpc>
              <a:buFont typeface="Arial"/>
              <a:buChar char="•"/>
            </a:pPr>
            <a:r>
              <a:rPr lang="en-US" b="true" sz="3772" spc="15">
                <a:solidFill>
                  <a:srgbClr val="3275C5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Definition:</a:t>
            </a:r>
            <a:r>
              <a:rPr lang="en-US" sz="3772" spc="15">
                <a:solidFill>
                  <a:srgbClr val="3275C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Main memory is the primary storage used by a computer to store data that is actively being used or processed by the CPU.</a:t>
            </a:r>
          </a:p>
          <a:p>
            <a:pPr algn="l" marL="814431" indent="-407215" lvl="1">
              <a:lnSpc>
                <a:spcPts val="5281"/>
              </a:lnSpc>
              <a:buFont typeface="Arial"/>
              <a:buChar char="•"/>
            </a:pPr>
            <a:r>
              <a:rPr lang="en-US" b="true" sz="3772" spc="15">
                <a:solidFill>
                  <a:srgbClr val="3275C5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Importa</a:t>
            </a:r>
            <a:r>
              <a:rPr lang="en-US" b="true" sz="3772" spc="15">
                <a:solidFill>
                  <a:srgbClr val="3275C5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nce:</a:t>
            </a:r>
            <a:r>
              <a:rPr lang="en-US" sz="3772" spc="15">
                <a:solidFill>
                  <a:srgbClr val="3275C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It allows fast data access and plays a crucial role in the overall performance of the system.</a:t>
            </a:r>
          </a:p>
          <a:p>
            <a:pPr algn="l" marL="814431" indent="-407215" lvl="1">
              <a:lnSpc>
                <a:spcPts val="5281"/>
              </a:lnSpc>
              <a:buFont typeface="Arial"/>
              <a:buChar char="•"/>
            </a:pPr>
            <a:r>
              <a:rPr lang="en-US" b="true" sz="3772" spc="15">
                <a:solidFill>
                  <a:srgbClr val="3275C5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Difference:</a:t>
            </a:r>
            <a:r>
              <a:rPr lang="en-US" sz="3772" spc="15">
                <a:solidFill>
                  <a:srgbClr val="3275C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Unlike secondary storage (HDD, SSD), which is slower and used for long-term data storage, main memory is faster but temporary.</a:t>
            </a:r>
          </a:p>
          <a:p>
            <a:pPr algn="l">
              <a:lnSpc>
                <a:spcPts val="5281"/>
              </a:lnSpc>
            </a:pPr>
          </a:p>
          <a:p>
            <a:pPr algn="l">
              <a:lnSpc>
                <a:spcPts val="5281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true" flipV="true" rot="8289110">
            <a:off x="-5329435" y="501268"/>
            <a:ext cx="12716270" cy="6635581"/>
          </a:xfrm>
          <a:custGeom>
            <a:avLst/>
            <a:gdLst/>
            <a:ahLst/>
            <a:cxnLst/>
            <a:rect r="r" b="b" t="t" l="l"/>
            <a:pathLst>
              <a:path h="6635581" w="12716270">
                <a:moveTo>
                  <a:pt x="12716270" y="6635581"/>
                </a:moveTo>
                <a:lnTo>
                  <a:pt x="0" y="6635581"/>
                </a:lnTo>
                <a:lnTo>
                  <a:pt x="0" y="0"/>
                </a:lnTo>
                <a:lnTo>
                  <a:pt x="12716270" y="0"/>
                </a:lnTo>
                <a:lnTo>
                  <a:pt x="12716270" y="6635581"/>
                </a:lnTo>
                <a:close/>
              </a:path>
            </a:pathLst>
          </a:custGeom>
          <a:blipFill>
            <a:blip r:embed="rId2">
              <a:alphaModFix amt="8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8289110">
            <a:off x="10504334" y="3395569"/>
            <a:ext cx="12716270" cy="6635581"/>
          </a:xfrm>
          <a:custGeom>
            <a:avLst/>
            <a:gdLst/>
            <a:ahLst/>
            <a:cxnLst/>
            <a:rect r="r" b="b" t="t" l="l"/>
            <a:pathLst>
              <a:path h="6635581" w="12716270">
                <a:moveTo>
                  <a:pt x="0" y="0"/>
                </a:moveTo>
                <a:lnTo>
                  <a:pt x="12716270" y="0"/>
                </a:lnTo>
                <a:lnTo>
                  <a:pt x="12716270" y="6635581"/>
                </a:lnTo>
                <a:lnTo>
                  <a:pt x="0" y="66355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2604212" y="1427089"/>
            <a:ext cx="12296856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sz="6600" b="true">
                <a:solidFill>
                  <a:srgbClr val="56AAF0"/>
                </a:solidFill>
                <a:latin typeface="Dynamo Medium"/>
                <a:ea typeface="Dynamo Medium"/>
                <a:cs typeface="Dynamo Medium"/>
                <a:sym typeface="Dynamo Medium"/>
              </a:rPr>
              <a:t> INTRODUCTION TO MAIN MEMORY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E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2592738" y="-611740"/>
            <a:ext cx="5871820" cy="3280879"/>
          </a:xfrm>
          <a:custGeom>
            <a:avLst/>
            <a:gdLst/>
            <a:ahLst/>
            <a:cxnLst/>
            <a:rect r="r" b="b" t="t" l="l"/>
            <a:pathLst>
              <a:path h="3280879" w="5871820">
                <a:moveTo>
                  <a:pt x="0" y="0"/>
                </a:moveTo>
                <a:lnTo>
                  <a:pt x="5871820" y="0"/>
                </a:lnTo>
                <a:lnTo>
                  <a:pt x="5871820" y="3280880"/>
                </a:lnTo>
                <a:lnTo>
                  <a:pt x="0" y="32808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10800000">
            <a:off x="-203655" y="7617860"/>
            <a:ext cx="5871820" cy="3280879"/>
          </a:xfrm>
          <a:custGeom>
            <a:avLst/>
            <a:gdLst/>
            <a:ahLst/>
            <a:cxnLst/>
            <a:rect r="r" b="b" t="t" l="l"/>
            <a:pathLst>
              <a:path h="3280879" w="5871820">
                <a:moveTo>
                  <a:pt x="5871820" y="3280880"/>
                </a:moveTo>
                <a:lnTo>
                  <a:pt x="0" y="3280880"/>
                </a:lnTo>
                <a:lnTo>
                  <a:pt x="0" y="0"/>
                </a:lnTo>
                <a:lnTo>
                  <a:pt x="5871820" y="0"/>
                </a:lnTo>
                <a:lnTo>
                  <a:pt x="5871820" y="3280880"/>
                </a:lnTo>
                <a:close/>
              </a:path>
            </a:pathLst>
          </a:custGeom>
          <a:blipFill>
            <a:blip r:embed="rId2">
              <a:alphaModFix amt="69000"/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004878" y="3947814"/>
            <a:ext cx="2971665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spc="250">
                <a:solidFill>
                  <a:srgbClr val="FCFEFF"/>
                </a:solidFill>
                <a:latin typeface="Dynamo Medium"/>
                <a:ea typeface="Dynamo Medium"/>
                <a:cs typeface="Dynamo Medium"/>
                <a:sym typeface="Dynamo Medium"/>
              </a:rPr>
              <a:t>MISSION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35024" y="729927"/>
            <a:ext cx="12296856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sz="6600" b="true">
                <a:solidFill>
                  <a:srgbClr val="56AAF0"/>
                </a:solidFill>
                <a:latin typeface="Dynamo Medium"/>
                <a:ea typeface="Dynamo Medium"/>
                <a:cs typeface="Dynamo Medium"/>
                <a:sym typeface="Dynamo Medium"/>
              </a:rPr>
              <a:t>TYPES</a:t>
            </a:r>
            <a:r>
              <a:rPr lang="en-US" sz="6600" b="true">
                <a:solidFill>
                  <a:srgbClr val="56AAF0"/>
                </a:solidFill>
                <a:latin typeface="Dynamo Medium"/>
                <a:ea typeface="Dynamo Medium"/>
                <a:cs typeface="Dynamo Medium"/>
                <a:sym typeface="Dynamo Medium"/>
              </a:rPr>
              <a:t> OF MAIN MEMORY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2374654"/>
            <a:ext cx="18016006" cy="5970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1690" indent="-405845" lvl="1">
              <a:lnSpc>
                <a:spcPts val="5263"/>
              </a:lnSpc>
              <a:buFont typeface="Arial"/>
              <a:buChar char="•"/>
            </a:pPr>
            <a:r>
              <a:rPr lang="en-US" b="true" sz="3759" spc="15">
                <a:solidFill>
                  <a:srgbClr val="3275C5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RAM (Random Access Memory): </a:t>
            </a:r>
            <a:r>
              <a:rPr lang="en-US" sz="3759" spc="15">
                <a:solidFill>
                  <a:srgbClr val="3275C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Temporary storage that stores data and instructions needed by the CPU.</a:t>
            </a:r>
          </a:p>
          <a:p>
            <a:pPr algn="l">
              <a:lnSpc>
                <a:spcPts val="5300"/>
              </a:lnSpc>
            </a:pPr>
            <a:r>
              <a:rPr lang="en-US" sz="3786" spc="15">
                <a:solidFill>
                  <a:srgbClr val="3275C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1. </a:t>
            </a:r>
            <a:r>
              <a:rPr lang="en-US" sz="3786" spc="15">
                <a:solidFill>
                  <a:srgbClr val="3275C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DRAM (Dynamic RAM): Needs to be refreshed constantly, cheaper but slower.</a:t>
            </a:r>
          </a:p>
          <a:p>
            <a:pPr algn="l">
              <a:lnSpc>
                <a:spcPts val="5300"/>
              </a:lnSpc>
            </a:pPr>
            <a:r>
              <a:rPr lang="en-US" sz="3786" spc="15">
                <a:solidFill>
                  <a:srgbClr val="3275C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2.</a:t>
            </a:r>
            <a:r>
              <a:rPr lang="en-US" sz="3786" spc="15">
                <a:solidFill>
                  <a:srgbClr val="3275C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SRAM (Static RAM): Faster, reliable, but more expensive and consumes more power.</a:t>
            </a:r>
          </a:p>
          <a:p>
            <a:pPr algn="l" marL="811690" indent="-405845" lvl="1">
              <a:lnSpc>
                <a:spcPts val="5263"/>
              </a:lnSpc>
              <a:buFont typeface="Arial"/>
              <a:buChar char="•"/>
            </a:pPr>
            <a:r>
              <a:rPr lang="en-US" b="true" sz="3759" spc="15">
                <a:solidFill>
                  <a:srgbClr val="3275C5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C</a:t>
            </a:r>
            <a:r>
              <a:rPr lang="en-US" b="true" sz="3759" spc="15">
                <a:solidFill>
                  <a:srgbClr val="3275C5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a</a:t>
            </a:r>
            <a:r>
              <a:rPr lang="en-US" b="true" sz="3759" spc="15">
                <a:solidFill>
                  <a:srgbClr val="3275C5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che Memory:</a:t>
            </a:r>
            <a:r>
              <a:rPr lang="en-US" sz="3759" spc="15">
                <a:solidFill>
                  <a:srgbClr val="3275C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High-speed storage located close to the CPU to store frequently accessed data.</a:t>
            </a:r>
          </a:p>
          <a:p>
            <a:pPr algn="l">
              <a:lnSpc>
                <a:spcPts val="5288"/>
              </a:lnSpc>
            </a:pPr>
            <a:r>
              <a:rPr lang="en-US" sz="3777" spc="15">
                <a:solidFill>
                  <a:srgbClr val="3275C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</a:t>
            </a:r>
          </a:p>
          <a:p>
            <a:pPr algn="l">
              <a:lnSpc>
                <a:spcPts val="5263"/>
              </a:lnSpc>
            </a:pPr>
          </a:p>
          <a:p>
            <a:pPr algn="l">
              <a:lnSpc>
                <a:spcPts val="5263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E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45154" y="1178545"/>
            <a:ext cx="14237821" cy="1074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2"/>
              </a:lnSpc>
            </a:pPr>
            <a:r>
              <a:rPr lang="en-US" sz="6237" b="true">
                <a:solidFill>
                  <a:srgbClr val="56AAF0"/>
                </a:solidFill>
                <a:latin typeface="Dynamo Medium"/>
                <a:ea typeface="Dynamo Medium"/>
                <a:cs typeface="Dynamo Medium"/>
                <a:sym typeface="Dynamo Medium"/>
              </a:rPr>
              <a:t>LOGICAL VS. PHYSICAL ADDRESS SPACE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85958" y="2433803"/>
            <a:ext cx="14597017" cy="1304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3944" indent="-406972" lvl="1">
              <a:lnSpc>
                <a:spcPts val="5278"/>
              </a:lnSpc>
              <a:buFont typeface="Arial"/>
              <a:buChar char="•"/>
            </a:pPr>
            <a:r>
              <a:rPr lang="en-US" sz="3770" spc="15">
                <a:solidFill>
                  <a:srgbClr val="3275C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concept of a logical address space that is bound to a separate physical address space is central to proper memory management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65983" y="3928719"/>
            <a:ext cx="14556034" cy="1819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5126" indent="-362563" lvl="1">
              <a:lnSpc>
                <a:spcPts val="4702"/>
              </a:lnSpc>
              <a:buAutoNum type="arabicPeriod" startAt="1"/>
            </a:pPr>
            <a:r>
              <a:rPr lang="en-US" sz="3358" spc="13">
                <a:solidFill>
                  <a:srgbClr val="3275C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Logical address – generated by the CPU; also referred to as virtual address</a:t>
            </a:r>
          </a:p>
          <a:p>
            <a:pPr algn="l" marL="813944" indent="-406972" lvl="1">
              <a:lnSpc>
                <a:spcPts val="5278"/>
              </a:lnSpc>
              <a:buAutoNum type="arabicPeriod" startAt="1"/>
            </a:pPr>
            <a:r>
              <a:rPr lang="en-US" sz="3770" spc="15">
                <a:solidFill>
                  <a:srgbClr val="3275C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Physical address – address seen by the memory unit</a:t>
            </a:r>
          </a:p>
          <a:p>
            <a:pPr algn="l">
              <a:lnSpc>
                <a:spcPts val="4702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9048843">
            <a:off x="10671200" y="3981665"/>
            <a:ext cx="12716270" cy="6635581"/>
          </a:xfrm>
          <a:custGeom>
            <a:avLst/>
            <a:gdLst/>
            <a:ahLst/>
            <a:cxnLst/>
            <a:rect r="r" b="b" t="t" l="l"/>
            <a:pathLst>
              <a:path h="6635581" w="12716270">
                <a:moveTo>
                  <a:pt x="0" y="0"/>
                </a:moveTo>
                <a:lnTo>
                  <a:pt x="12716270" y="0"/>
                </a:lnTo>
                <a:lnTo>
                  <a:pt x="12716270" y="6635581"/>
                </a:lnTo>
                <a:lnTo>
                  <a:pt x="0" y="66355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true" flipV="true" rot="9048843">
            <a:off x="-6146085" y="-114507"/>
            <a:ext cx="12716270" cy="6635581"/>
          </a:xfrm>
          <a:custGeom>
            <a:avLst/>
            <a:gdLst/>
            <a:ahLst/>
            <a:cxnLst/>
            <a:rect r="r" b="b" t="t" l="l"/>
            <a:pathLst>
              <a:path h="6635581" w="12716270">
                <a:moveTo>
                  <a:pt x="12716269" y="6635581"/>
                </a:moveTo>
                <a:lnTo>
                  <a:pt x="0" y="6635581"/>
                </a:lnTo>
                <a:lnTo>
                  <a:pt x="0" y="0"/>
                </a:lnTo>
                <a:lnTo>
                  <a:pt x="12716269" y="0"/>
                </a:lnTo>
                <a:lnTo>
                  <a:pt x="12716269" y="6635581"/>
                </a:lnTo>
                <a:close/>
              </a:path>
            </a:pathLst>
          </a:custGeom>
          <a:blipFill>
            <a:blip r:embed="rId2">
              <a:alphaModFix amt="8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1285958" y="6489032"/>
            <a:ext cx="14597017" cy="2637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3944" indent="-406972" lvl="1">
              <a:lnSpc>
                <a:spcPts val="5278"/>
              </a:lnSpc>
              <a:buFont typeface="Arial"/>
              <a:buChar char="•"/>
            </a:pPr>
            <a:r>
              <a:rPr lang="en-US" sz="3770" spc="15">
                <a:solidFill>
                  <a:srgbClr val="3275C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Hardware device that maps virtual to physical address</a:t>
            </a:r>
          </a:p>
          <a:p>
            <a:pPr algn="l" marL="813944" indent="-406972" lvl="1">
              <a:lnSpc>
                <a:spcPts val="5278"/>
              </a:lnSpc>
              <a:buFont typeface="Arial"/>
              <a:buChar char="•"/>
            </a:pPr>
            <a:r>
              <a:rPr lang="en-US" sz="3770" spc="15">
                <a:solidFill>
                  <a:srgbClr val="3275C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MMU scheme, the value in the relocation register is added to every address generated by a user process at the time it is sent to memory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45154" y="5481322"/>
            <a:ext cx="14237821" cy="1074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2"/>
              </a:lnSpc>
            </a:pPr>
            <a:r>
              <a:rPr lang="en-US" sz="6237" b="true">
                <a:solidFill>
                  <a:srgbClr val="56AAF0"/>
                </a:solidFill>
                <a:latin typeface="Dynamo Medium"/>
                <a:ea typeface="Dynamo Medium"/>
                <a:cs typeface="Dynamo Medium"/>
                <a:sym typeface="Dynamo Medium"/>
              </a:rPr>
              <a:t>MEM</a:t>
            </a:r>
            <a:r>
              <a:rPr lang="en-US" sz="6237" b="true">
                <a:solidFill>
                  <a:srgbClr val="56AAF0"/>
                </a:solidFill>
                <a:latin typeface="Dynamo Medium"/>
                <a:ea typeface="Dynamo Medium"/>
                <a:cs typeface="Dynamo Medium"/>
                <a:sym typeface="Dynamo Medium"/>
              </a:rPr>
              <a:t>ORY-MANAGEMENT UNIT (MMU)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E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65556" y="1178545"/>
            <a:ext cx="14237821" cy="1074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2"/>
              </a:lnSpc>
            </a:pPr>
            <a:r>
              <a:rPr lang="en-US" sz="6237" b="true">
                <a:solidFill>
                  <a:srgbClr val="56AAF0"/>
                </a:solidFill>
                <a:latin typeface="Dynamo Medium"/>
                <a:ea typeface="Dynamo Medium"/>
                <a:cs typeface="Dynamo Medium"/>
                <a:sym typeface="Dynamo Medium"/>
              </a:rPr>
              <a:t>C</a:t>
            </a:r>
            <a:r>
              <a:rPr lang="en-US" sz="6237" b="true">
                <a:solidFill>
                  <a:srgbClr val="56AAF0"/>
                </a:solidFill>
                <a:latin typeface="Dynamo Medium"/>
                <a:ea typeface="Dynamo Medium"/>
                <a:cs typeface="Dynamo Medium"/>
                <a:sym typeface="Dynamo Medium"/>
              </a:rPr>
              <a:t>ONTIGUOUS ALLOCATION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08298" y="2492197"/>
            <a:ext cx="14597017" cy="637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3944" indent="-406972" lvl="1">
              <a:lnSpc>
                <a:spcPts val="5278"/>
              </a:lnSpc>
              <a:buFont typeface="Arial"/>
              <a:buChar char="•"/>
            </a:pPr>
            <a:r>
              <a:rPr lang="en-US" sz="3770" spc="15">
                <a:solidFill>
                  <a:srgbClr val="3275C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 memory usually into two partitions: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15771" y="3063189"/>
            <a:ext cx="14405819" cy="1763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7922" indent="-348961" lvl="1">
              <a:lnSpc>
                <a:spcPts val="4525"/>
              </a:lnSpc>
              <a:buAutoNum type="arabicPeriod" startAt="1"/>
            </a:pPr>
            <a:r>
              <a:rPr lang="en-US" sz="3232" spc="12">
                <a:solidFill>
                  <a:srgbClr val="3275C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Resident operating system, usually held in low memory</a:t>
            </a:r>
          </a:p>
          <a:p>
            <a:pPr algn="l" marL="783407" indent="-391704" lvl="1">
              <a:lnSpc>
                <a:spcPts val="5079"/>
              </a:lnSpc>
              <a:buAutoNum type="arabicPeriod" startAt="1"/>
            </a:pPr>
            <a:r>
              <a:rPr lang="en-US" sz="3628" spc="14">
                <a:solidFill>
                  <a:srgbClr val="3275C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</a:t>
            </a:r>
            <a:r>
              <a:rPr lang="en-US" sz="3628" spc="14">
                <a:solidFill>
                  <a:srgbClr val="3275C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ser processes then held in high memory</a:t>
            </a:r>
          </a:p>
          <a:p>
            <a:pPr algn="l">
              <a:lnSpc>
                <a:spcPts val="4525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9048843">
            <a:off x="10671200" y="3981665"/>
            <a:ext cx="12716270" cy="6635581"/>
          </a:xfrm>
          <a:custGeom>
            <a:avLst/>
            <a:gdLst/>
            <a:ahLst/>
            <a:cxnLst/>
            <a:rect r="r" b="b" t="t" l="l"/>
            <a:pathLst>
              <a:path h="6635581" w="12716270">
                <a:moveTo>
                  <a:pt x="0" y="0"/>
                </a:moveTo>
                <a:lnTo>
                  <a:pt x="12716270" y="0"/>
                </a:lnTo>
                <a:lnTo>
                  <a:pt x="12716270" y="6635581"/>
                </a:lnTo>
                <a:lnTo>
                  <a:pt x="0" y="66355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true" flipV="true" rot="9048843">
            <a:off x="-6146085" y="-187927"/>
            <a:ext cx="12716270" cy="6635581"/>
          </a:xfrm>
          <a:custGeom>
            <a:avLst/>
            <a:gdLst/>
            <a:ahLst/>
            <a:cxnLst/>
            <a:rect r="r" b="b" t="t" l="l"/>
            <a:pathLst>
              <a:path h="6635581" w="12716270">
                <a:moveTo>
                  <a:pt x="12716269" y="6635581"/>
                </a:moveTo>
                <a:lnTo>
                  <a:pt x="0" y="6635581"/>
                </a:lnTo>
                <a:lnTo>
                  <a:pt x="0" y="0"/>
                </a:lnTo>
                <a:lnTo>
                  <a:pt x="12716269" y="0"/>
                </a:lnTo>
                <a:lnTo>
                  <a:pt x="12716269" y="6635581"/>
                </a:lnTo>
                <a:close/>
              </a:path>
            </a:pathLst>
          </a:custGeom>
          <a:blipFill>
            <a:blip r:embed="rId2">
              <a:alphaModFix amt="8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1028700" y="4457954"/>
            <a:ext cx="14597017" cy="1304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3944" indent="-406972" lvl="1">
              <a:lnSpc>
                <a:spcPts val="5278"/>
              </a:lnSpc>
              <a:buFont typeface="Arial"/>
              <a:buChar char="•"/>
            </a:pPr>
            <a:r>
              <a:rPr lang="en-US" sz="3770" spc="15">
                <a:solidFill>
                  <a:srgbClr val="3275C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Relocation registers used to protect user processes from each other, and from changing operating-system code and data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65556" y="6000496"/>
            <a:ext cx="14556034" cy="2566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3944" indent="-406972" lvl="1">
              <a:lnSpc>
                <a:spcPts val="5278"/>
              </a:lnSpc>
              <a:buAutoNum type="arabicPeriod" startAt="1"/>
            </a:pPr>
            <a:r>
              <a:rPr lang="en-US" sz="3770" spc="15">
                <a:solidFill>
                  <a:srgbClr val="3275C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Base register contains value of smallest physical address</a:t>
            </a:r>
          </a:p>
          <a:p>
            <a:pPr algn="l" marL="813944" indent="-406972" lvl="1">
              <a:lnSpc>
                <a:spcPts val="5278"/>
              </a:lnSpc>
              <a:buAutoNum type="arabicPeriod" startAt="1"/>
            </a:pPr>
            <a:r>
              <a:rPr lang="en-US" sz="3770" spc="15">
                <a:solidFill>
                  <a:srgbClr val="3275C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Limit regi</a:t>
            </a:r>
            <a:r>
              <a:rPr lang="en-US" sz="3770" spc="15">
                <a:solidFill>
                  <a:srgbClr val="3275C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ster contains range of logical addresses – each logical address must be less than the limit register</a:t>
            </a:r>
          </a:p>
          <a:p>
            <a:pPr algn="l">
              <a:lnSpc>
                <a:spcPts val="4702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E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65556" y="1178545"/>
            <a:ext cx="14237821" cy="1074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2"/>
              </a:lnSpc>
            </a:pPr>
            <a:r>
              <a:rPr lang="en-US" sz="6237" b="true">
                <a:solidFill>
                  <a:srgbClr val="56AAF0"/>
                </a:solidFill>
                <a:latin typeface="Dynamo Medium"/>
                <a:ea typeface="Dynamo Medium"/>
                <a:cs typeface="Dynamo Medium"/>
                <a:sym typeface="Dynamo Medium"/>
              </a:rPr>
              <a:t>BASE A</a:t>
            </a:r>
            <a:r>
              <a:rPr lang="en-US" sz="6237" b="true">
                <a:solidFill>
                  <a:srgbClr val="56AAF0"/>
                </a:solidFill>
                <a:latin typeface="Dynamo Medium"/>
                <a:ea typeface="Dynamo Medium"/>
                <a:cs typeface="Dynamo Medium"/>
                <a:sym typeface="Dynamo Medium"/>
              </a:rPr>
              <a:t>ND LIMIT REGISTERS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06360" y="2492197"/>
            <a:ext cx="14597017" cy="637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3944" indent="-406972" lvl="1">
              <a:lnSpc>
                <a:spcPts val="5278"/>
              </a:lnSpc>
              <a:buFont typeface="Arial"/>
              <a:buChar char="•"/>
            </a:pPr>
            <a:r>
              <a:rPr lang="en-US" sz="3770" spc="15">
                <a:solidFill>
                  <a:srgbClr val="3275C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pair of base and limit registers define the logical address space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9048843">
            <a:off x="10671200" y="3981665"/>
            <a:ext cx="12716270" cy="6635581"/>
          </a:xfrm>
          <a:custGeom>
            <a:avLst/>
            <a:gdLst/>
            <a:ahLst/>
            <a:cxnLst/>
            <a:rect r="r" b="b" t="t" l="l"/>
            <a:pathLst>
              <a:path h="6635581" w="12716270">
                <a:moveTo>
                  <a:pt x="0" y="0"/>
                </a:moveTo>
                <a:lnTo>
                  <a:pt x="12716270" y="0"/>
                </a:lnTo>
                <a:lnTo>
                  <a:pt x="12716270" y="6635581"/>
                </a:lnTo>
                <a:lnTo>
                  <a:pt x="0" y="66355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9048843">
            <a:off x="-6194523" y="-187927"/>
            <a:ext cx="12716270" cy="6635581"/>
          </a:xfrm>
          <a:custGeom>
            <a:avLst/>
            <a:gdLst/>
            <a:ahLst/>
            <a:cxnLst/>
            <a:rect r="r" b="b" t="t" l="l"/>
            <a:pathLst>
              <a:path h="6635581" w="12716270">
                <a:moveTo>
                  <a:pt x="12716270" y="6635581"/>
                </a:moveTo>
                <a:lnTo>
                  <a:pt x="0" y="6635581"/>
                </a:lnTo>
                <a:lnTo>
                  <a:pt x="0" y="0"/>
                </a:lnTo>
                <a:lnTo>
                  <a:pt x="12716270" y="0"/>
                </a:lnTo>
                <a:lnTo>
                  <a:pt x="12716270" y="6635581"/>
                </a:lnTo>
                <a:close/>
              </a:path>
            </a:pathLst>
          </a:custGeom>
          <a:blipFill>
            <a:blip r:embed="rId2">
              <a:alphaModFix amt="8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3357106" y="3293476"/>
            <a:ext cx="8353914" cy="6869562"/>
            <a:chOff x="0" y="0"/>
            <a:chExt cx="4188460" cy="34442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38100" y="38100"/>
              <a:ext cx="4105910" cy="3368040"/>
            </a:xfrm>
            <a:custGeom>
              <a:avLst/>
              <a:gdLst/>
              <a:ahLst/>
              <a:cxnLst/>
              <a:rect r="r" b="b" t="t" l="l"/>
              <a:pathLst>
                <a:path h="3368040" w="4105910">
                  <a:moveTo>
                    <a:pt x="0" y="0"/>
                  </a:moveTo>
                  <a:lnTo>
                    <a:pt x="4105910" y="0"/>
                  </a:lnTo>
                  <a:lnTo>
                    <a:pt x="4105910" y="3368040"/>
                  </a:lnTo>
                  <a:lnTo>
                    <a:pt x="0" y="3368040"/>
                  </a:lnTo>
                  <a:close/>
                </a:path>
              </a:pathLst>
            </a:custGeom>
            <a:blipFill>
              <a:blip r:embed="rId4"/>
              <a:stretch>
                <a:fillRect l="0" t="-5856" r="0" b="-5856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350" y="6350"/>
              <a:ext cx="4175760" cy="3431540"/>
            </a:xfrm>
            <a:custGeom>
              <a:avLst/>
              <a:gdLst/>
              <a:ahLst/>
              <a:cxnLst/>
              <a:rect r="r" b="b" t="t" l="l"/>
              <a:pathLst>
                <a:path h="3431540" w="4175760">
                  <a:moveTo>
                    <a:pt x="0" y="0"/>
                  </a:moveTo>
                  <a:lnTo>
                    <a:pt x="63500" y="0"/>
                  </a:lnTo>
                  <a:lnTo>
                    <a:pt x="63500" y="63500"/>
                  </a:lnTo>
                  <a:lnTo>
                    <a:pt x="0" y="63500"/>
                  </a:lnTo>
                  <a:lnTo>
                    <a:pt x="0" y="0"/>
                  </a:lnTo>
                  <a:close/>
                  <a:moveTo>
                    <a:pt x="4112260" y="0"/>
                  </a:moveTo>
                  <a:lnTo>
                    <a:pt x="4112260" y="63500"/>
                  </a:lnTo>
                  <a:lnTo>
                    <a:pt x="4175760" y="63500"/>
                  </a:lnTo>
                  <a:lnTo>
                    <a:pt x="4175760" y="0"/>
                  </a:lnTo>
                  <a:lnTo>
                    <a:pt x="4112260" y="0"/>
                  </a:lnTo>
                  <a:close/>
                  <a:moveTo>
                    <a:pt x="2056130" y="63500"/>
                  </a:moveTo>
                  <a:lnTo>
                    <a:pt x="2119630" y="63500"/>
                  </a:lnTo>
                  <a:lnTo>
                    <a:pt x="2119630" y="0"/>
                  </a:lnTo>
                  <a:lnTo>
                    <a:pt x="2056130" y="0"/>
                  </a:lnTo>
                  <a:lnTo>
                    <a:pt x="2056130" y="63500"/>
                  </a:lnTo>
                  <a:close/>
                  <a:moveTo>
                    <a:pt x="0" y="3431540"/>
                  </a:moveTo>
                  <a:lnTo>
                    <a:pt x="63500" y="3431540"/>
                  </a:lnTo>
                  <a:lnTo>
                    <a:pt x="63500" y="3368040"/>
                  </a:lnTo>
                  <a:lnTo>
                    <a:pt x="0" y="3368040"/>
                  </a:lnTo>
                  <a:lnTo>
                    <a:pt x="0" y="3431540"/>
                  </a:lnTo>
                  <a:close/>
                  <a:moveTo>
                    <a:pt x="4112260" y="3431540"/>
                  </a:moveTo>
                  <a:lnTo>
                    <a:pt x="4175760" y="3431540"/>
                  </a:lnTo>
                  <a:lnTo>
                    <a:pt x="4175760" y="3368040"/>
                  </a:lnTo>
                  <a:lnTo>
                    <a:pt x="4112260" y="3368040"/>
                  </a:lnTo>
                  <a:lnTo>
                    <a:pt x="4112260" y="3431540"/>
                  </a:lnTo>
                  <a:close/>
                  <a:moveTo>
                    <a:pt x="2056130" y="3431540"/>
                  </a:moveTo>
                  <a:lnTo>
                    <a:pt x="2119630" y="3431540"/>
                  </a:lnTo>
                  <a:lnTo>
                    <a:pt x="2119630" y="3368040"/>
                  </a:lnTo>
                  <a:lnTo>
                    <a:pt x="2056130" y="3368040"/>
                  </a:lnTo>
                  <a:lnTo>
                    <a:pt x="2056130" y="3431540"/>
                  </a:lnTo>
                  <a:close/>
                  <a:moveTo>
                    <a:pt x="4112260" y="1684020"/>
                  </a:moveTo>
                  <a:lnTo>
                    <a:pt x="4112260" y="1747520"/>
                  </a:lnTo>
                  <a:lnTo>
                    <a:pt x="4175760" y="1747520"/>
                  </a:lnTo>
                  <a:lnTo>
                    <a:pt x="4175760" y="1684020"/>
                  </a:lnTo>
                  <a:lnTo>
                    <a:pt x="4141470" y="1684020"/>
                  </a:lnTo>
                  <a:lnTo>
                    <a:pt x="4112260" y="1684020"/>
                  </a:lnTo>
                  <a:close/>
                  <a:moveTo>
                    <a:pt x="0" y="1747520"/>
                  </a:moveTo>
                  <a:lnTo>
                    <a:pt x="63500" y="1747520"/>
                  </a:lnTo>
                  <a:lnTo>
                    <a:pt x="63500" y="1684020"/>
                  </a:lnTo>
                  <a:lnTo>
                    <a:pt x="0" y="1684020"/>
                  </a:lnTo>
                  <a:lnTo>
                    <a:pt x="0" y="1747520"/>
                  </a:lnTo>
                  <a:close/>
                </a:path>
              </a:pathLst>
            </a:custGeom>
            <a:solidFill>
              <a:srgbClr val="3275C5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188460" cy="3444240"/>
            </a:xfrm>
            <a:custGeom>
              <a:avLst/>
              <a:gdLst/>
              <a:ahLst/>
              <a:cxnLst/>
              <a:rect r="r" b="b" t="t" l="l"/>
              <a:pathLst>
                <a:path h="3444240" w="4188460">
                  <a:moveTo>
                    <a:pt x="4188460" y="76200"/>
                  </a:moveTo>
                  <a:lnTo>
                    <a:pt x="4188460" y="0"/>
                  </a:lnTo>
                  <a:lnTo>
                    <a:pt x="4112260" y="0"/>
                  </a:lnTo>
                  <a:lnTo>
                    <a:pt x="4112260" y="31750"/>
                  </a:lnTo>
                  <a:lnTo>
                    <a:pt x="2132330" y="31750"/>
                  </a:lnTo>
                  <a:lnTo>
                    <a:pt x="2132330" y="0"/>
                  </a:lnTo>
                  <a:lnTo>
                    <a:pt x="2056130" y="0"/>
                  </a:lnTo>
                  <a:lnTo>
                    <a:pt x="2056130" y="31750"/>
                  </a:lnTo>
                  <a:lnTo>
                    <a:pt x="76200" y="31750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1684020"/>
                  </a:lnTo>
                  <a:lnTo>
                    <a:pt x="0" y="1684020"/>
                  </a:lnTo>
                  <a:lnTo>
                    <a:pt x="0" y="1760220"/>
                  </a:lnTo>
                  <a:lnTo>
                    <a:pt x="31750" y="1760220"/>
                  </a:lnTo>
                  <a:lnTo>
                    <a:pt x="31750" y="3368040"/>
                  </a:lnTo>
                  <a:lnTo>
                    <a:pt x="0" y="3368040"/>
                  </a:lnTo>
                  <a:lnTo>
                    <a:pt x="0" y="3444240"/>
                  </a:lnTo>
                  <a:lnTo>
                    <a:pt x="76200" y="3444240"/>
                  </a:lnTo>
                  <a:lnTo>
                    <a:pt x="76200" y="3412490"/>
                  </a:lnTo>
                  <a:lnTo>
                    <a:pt x="2056130" y="3412490"/>
                  </a:lnTo>
                  <a:lnTo>
                    <a:pt x="2056130" y="3444240"/>
                  </a:lnTo>
                  <a:lnTo>
                    <a:pt x="2132330" y="3444240"/>
                  </a:lnTo>
                  <a:lnTo>
                    <a:pt x="2132330" y="3412490"/>
                  </a:lnTo>
                  <a:lnTo>
                    <a:pt x="4112260" y="3412490"/>
                  </a:lnTo>
                  <a:lnTo>
                    <a:pt x="4112260" y="3444240"/>
                  </a:lnTo>
                  <a:lnTo>
                    <a:pt x="4188460" y="3444240"/>
                  </a:lnTo>
                  <a:lnTo>
                    <a:pt x="4188460" y="3368040"/>
                  </a:lnTo>
                  <a:lnTo>
                    <a:pt x="4156710" y="3368040"/>
                  </a:lnTo>
                  <a:lnTo>
                    <a:pt x="4156710" y="1760220"/>
                  </a:lnTo>
                  <a:lnTo>
                    <a:pt x="4188460" y="1760220"/>
                  </a:lnTo>
                  <a:lnTo>
                    <a:pt x="4188460" y="1684020"/>
                  </a:lnTo>
                  <a:lnTo>
                    <a:pt x="4156710" y="1684020"/>
                  </a:lnTo>
                  <a:lnTo>
                    <a:pt x="4156710" y="76200"/>
                  </a:lnTo>
                  <a:lnTo>
                    <a:pt x="4188460" y="76200"/>
                  </a:lnTo>
                  <a:close/>
                  <a:moveTo>
                    <a:pt x="4124960" y="12700"/>
                  </a:moveTo>
                  <a:lnTo>
                    <a:pt x="4175760" y="12700"/>
                  </a:lnTo>
                  <a:lnTo>
                    <a:pt x="4175760" y="63500"/>
                  </a:lnTo>
                  <a:lnTo>
                    <a:pt x="4124960" y="63500"/>
                  </a:lnTo>
                  <a:lnTo>
                    <a:pt x="4124960" y="12700"/>
                  </a:lnTo>
                  <a:close/>
                  <a:moveTo>
                    <a:pt x="2068830" y="12700"/>
                  </a:moveTo>
                  <a:lnTo>
                    <a:pt x="2119630" y="12700"/>
                  </a:lnTo>
                  <a:lnTo>
                    <a:pt x="2119630" y="63500"/>
                  </a:lnTo>
                  <a:lnTo>
                    <a:pt x="2068830" y="63500"/>
                  </a:lnTo>
                  <a:lnTo>
                    <a:pt x="2068830" y="12700"/>
                  </a:lnTo>
                  <a:close/>
                  <a:moveTo>
                    <a:pt x="12700" y="63500"/>
                  </a:moveTo>
                  <a:lnTo>
                    <a:pt x="12700" y="12700"/>
                  </a:lnTo>
                  <a:lnTo>
                    <a:pt x="63500" y="12700"/>
                  </a:lnTo>
                  <a:lnTo>
                    <a:pt x="63500" y="63500"/>
                  </a:lnTo>
                  <a:lnTo>
                    <a:pt x="12700" y="63500"/>
                  </a:lnTo>
                  <a:close/>
                  <a:moveTo>
                    <a:pt x="12700" y="1747520"/>
                  </a:moveTo>
                  <a:lnTo>
                    <a:pt x="12700" y="1696720"/>
                  </a:lnTo>
                  <a:lnTo>
                    <a:pt x="63500" y="1696720"/>
                  </a:lnTo>
                  <a:lnTo>
                    <a:pt x="63500" y="1747520"/>
                  </a:lnTo>
                  <a:lnTo>
                    <a:pt x="12700" y="1747520"/>
                  </a:lnTo>
                  <a:close/>
                  <a:moveTo>
                    <a:pt x="63500" y="3431540"/>
                  </a:moveTo>
                  <a:lnTo>
                    <a:pt x="12700" y="3431540"/>
                  </a:lnTo>
                  <a:lnTo>
                    <a:pt x="12700" y="3380740"/>
                  </a:lnTo>
                  <a:lnTo>
                    <a:pt x="63500" y="3380740"/>
                  </a:lnTo>
                  <a:lnTo>
                    <a:pt x="63500" y="3431540"/>
                  </a:lnTo>
                  <a:close/>
                  <a:moveTo>
                    <a:pt x="2119630" y="3431540"/>
                  </a:moveTo>
                  <a:lnTo>
                    <a:pt x="2068830" y="3431540"/>
                  </a:lnTo>
                  <a:lnTo>
                    <a:pt x="2068830" y="3380740"/>
                  </a:lnTo>
                  <a:lnTo>
                    <a:pt x="2119630" y="3380740"/>
                  </a:lnTo>
                  <a:lnTo>
                    <a:pt x="2119630" y="3431540"/>
                  </a:lnTo>
                  <a:close/>
                  <a:moveTo>
                    <a:pt x="4175760" y="3380740"/>
                  </a:moveTo>
                  <a:lnTo>
                    <a:pt x="4175760" y="3431540"/>
                  </a:lnTo>
                  <a:lnTo>
                    <a:pt x="4124960" y="3431540"/>
                  </a:lnTo>
                  <a:lnTo>
                    <a:pt x="4124960" y="3380740"/>
                  </a:lnTo>
                  <a:lnTo>
                    <a:pt x="4175760" y="3380740"/>
                  </a:lnTo>
                  <a:close/>
                  <a:moveTo>
                    <a:pt x="4175760" y="1747520"/>
                  </a:moveTo>
                  <a:lnTo>
                    <a:pt x="4124960" y="1747520"/>
                  </a:lnTo>
                  <a:lnTo>
                    <a:pt x="4124960" y="1696720"/>
                  </a:lnTo>
                  <a:lnTo>
                    <a:pt x="4175760" y="1696720"/>
                  </a:lnTo>
                  <a:lnTo>
                    <a:pt x="4175760" y="1747520"/>
                  </a:lnTo>
                  <a:close/>
                  <a:moveTo>
                    <a:pt x="4144010" y="1684020"/>
                  </a:moveTo>
                  <a:lnTo>
                    <a:pt x="4112260" y="1684020"/>
                  </a:lnTo>
                  <a:lnTo>
                    <a:pt x="4112260" y="1760220"/>
                  </a:lnTo>
                  <a:lnTo>
                    <a:pt x="4144010" y="1760220"/>
                  </a:lnTo>
                  <a:lnTo>
                    <a:pt x="4144010" y="3368040"/>
                  </a:lnTo>
                  <a:lnTo>
                    <a:pt x="4112260" y="3368040"/>
                  </a:lnTo>
                  <a:lnTo>
                    <a:pt x="4112260" y="3399790"/>
                  </a:lnTo>
                  <a:lnTo>
                    <a:pt x="2132330" y="3399790"/>
                  </a:lnTo>
                  <a:lnTo>
                    <a:pt x="2132330" y="3368040"/>
                  </a:lnTo>
                  <a:lnTo>
                    <a:pt x="2056130" y="3368040"/>
                  </a:lnTo>
                  <a:lnTo>
                    <a:pt x="2056130" y="3399790"/>
                  </a:lnTo>
                  <a:lnTo>
                    <a:pt x="76200" y="3399790"/>
                  </a:lnTo>
                  <a:lnTo>
                    <a:pt x="76200" y="3368040"/>
                  </a:lnTo>
                  <a:lnTo>
                    <a:pt x="44450" y="3368040"/>
                  </a:lnTo>
                  <a:lnTo>
                    <a:pt x="44450" y="1760220"/>
                  </a:lnTo>
                  <a:lnTo>
                    <a:pt x="76200" y="1760220"/>
                  </a:lnTo>
                  <a:lnTo>
                    <a:pt x="76200" y="1684020"/>
                  </a:lnTo>
                  <a:lnTo>
                    <a:pt x="44450" y="168402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2056130" y="44450"/>
                  </a:lnTo>
                  <a:lnTo>
                    <a:pt x="2056130" y="76200"/>
                  </a:lnTo>
                  <a:lnTo>
                    <a:pt x="2132330" y="76200"/>
                  </a:lnTo>
                  <a:lnTo>
                    <a:pt x="2132330" y="44450"/>
                  </a:lnTo>
                  <a:lnTo>
                    <a:pt x="4112260" y="44450"/>
                  </a:lnTo>
                  <a:lnTo>
                    <a:pt x="4112260" y="76200"/>
                  </a:lnTo>
                  <a:lnTo>
                    <a:pt x="4144010" y="76200"/>
                  </a:lnTo>
                  <a:lnTo>
                    <a:pt x="4144010" y="1684020"/>
                  </a:lnTo>
                  <a:close/>
                </a:path>
              </a:pathLst>
            </a:custGeom>
            <a:solidFill>
              <a:srgbClr val="56AAF0"/>
            </a:solid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E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4262586" y="-573763"/>
            <a:ext cx="11434572" cy="11434527"/>
            <a:chOff x="0" y="0"/>
            <a:chExt cx="6350000" cy="6349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0" t="0" r="-72248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7883098" y="7497900"/>
            <a:ext cx="7009358" cy="1398154"/>
            <a:chOff x="0" y="0"/>
            <a:chExt cx="9345810" cy="1864205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9345810" cy="1546271"/>
              <a:chOff x="0" y="0"/>
              <a:chExt cx="1250766" cy="20694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18844" y="0"/>
                <a:ext cx="1213078" cy="206940"/>
              </a:xfrm>
              <a:custGeom>
                <a:avLst/>
                <a:gdLst/>
                <a:ahLst/>
                <a:cxnLst/>
                <a:rect r="r" b="b" t="t" l="l"/>
                <a:pathLst>
                  <a:path h="206940" w="1213078">
                    <a:moveTo>
                      <a:pt x="218760" y="0"/>
                    </a:moveTo>
                    <a:lnTo>
                      <a:pt x="1197518" y="0"/>
                    </a:lnTo>
                    <a:cubicBezTo>
                      <a:pt x="1203332" y="0"/>
                      <a:pt x="1208579" y="3488"/>
                      <a:pt x="1210829" y="8850"/>
                    </a:cubicBezTo>
                    <a:cubicBezTo>
                      <a:pt x="1213078" y="14212"/>
                      <a:pt x="1211891" y="20399"/>
                      <a:pt x="1207817" y="24548"/>
                    </a:cubicBezTo>
                    <a:lnTo>
                      <a:pt x="1052827" y="182392"/>
                    </a:lnTo>
                    <a:cubicBezTo>
                      <a:pt x="1037408" y="198094"/>
                      <a:pt x="1016325" y="206940"/>
                      <a:pt x="994318" y="206940"/>
                    </a:cubicBezTo>
                    <a:lnTo>
                      <a:pt x="15560" y="206940"/>
                    </a:lnTo>
                    <a:cubicBezTo>
                      <a:pt x="9746" y="206940"/>
                      <a:pt x="4499" y="203452"/>
                      <a:pt x="2249" y="198090"/>
                    </a:cubicBezTo>
                    <a:cubicBezTo>
                      <a:pt x="0" y="192728"/>
                      <a:pt x="1187" y="186541"/>
                      <a:pt x="5261" y="182392"/>
                    </a:cubicBezTo>
                    <a:lnTo>
                      <a:pt x="160251" y="24548"/>
                    </a:lnTo>
                    <a:cubicBezTo>
                      <a:pt x="175670" y="8846"/>
                      <a:pt x="196753" y="0"/>
                      <a:pt x="218760" y="0"/>
                    </a:cubicBezTo>
                    <a:close/>
                  </a:path>
                </a:pathLst>
              </a:custGeom>
              <a:solidFill>
                <a:srgbClr val="3275C5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101600" y="19050"/>
                <a:ext cx="1047566" cy="18789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93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4451974" y="1170495"/>
              <a:ext cx="4192850" cy="693710"/>
              <a:chOff x="0" y="0"/>
              <a:chExt cx="1250766" cy="20694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22107" y="0"/>
                <a:ext cx="1206553" cy="206940"/>
              </a:xfrm>
              <a:custGeom>
                <a:avLst/>
                <a:gdLst/>
                <a:ahLst/>
                <a:cxnLst/>
                <a:rect r="r" b="b" t="t" l="l"/>
                <a:pathLst>
                  <a:path h="206940" w="1206553">
                    <a:moveTo>
                      <a:pt x="221454" y="0"/>
                    </a:moveTo>
                    <a:lnTo>
                      <a:pt x="1188298" y="0"/>
                    </a:lnTo>
                    <a:cubicBezTo>
                      <a:pt x="1195119" y="0"/>
                      <a:pt x="1201274" y="4093"/>
                      <a:pt x="1203913" y="10382"/>
                    </a:cubicBezTo>
                    <a:cubicBezTo>
                      <a:pt x="1206552" y="16672"/>
                      <a:pt x="1205160" y="23932"/>
                      <a:pt x="1200381" y="28799"/>
                    </a:cubicBezTo>
                    <a:lnTo>
                      <a:pt x="1053737" y="178141"/>
                    </a:lnTo>
                    <a:cubicBezTo>
                      <a:pt x="1035649" y="196563"/>
                      <a:pt x="1010915" y="206940"/>
                      <a:pt x="985098" y="206940"/>
                    </a:cubicBezTo>
                    <a:lnTo>
                      <a:pt x="18254" y="206940"/>
                    </a:lnTo>
                    <a:cubicBezTo>
                      <a:pt x="11433" y="206940"/>
                      <a:pt x="5278" y="202848"/>
                      <a:pt x="2639" y="196558"/>
                    </a:cubicBezTo>
                    <a:cubicBezTo>
                      <a:pt x="0" y="190268"/>
                      <a:pt x="1392" y="183008"/>
                      <a:pt x="6171" y="178141"/>
                    </a:cubicBezTo>
                    <a:lnTo>
                      <a:pt x="152815" y="28799"/>
                    </a:lnTo>
                    <a:cubicBezTo>
                      <a:pt x="170903" y="10377"/>
                      <a:pt x="195637" y="0"/>
                      <a:pt x="221454" y="0"/>
                    </a:cubicBezTo>
                    <a:close/>
                  </a:path>
                </a:pathLst>
              </a:custGeom>
              <a:solidFill>
                <a:srgbClr val="64CAF4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101600" y="19050"/>
                <a:ext cx="1047566" cy="18789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93"/>
                  </a:lnSpc>
                </a:pPr>
              </a:p>
            </p:txBody>
          </p:sp>
        </p:grpSp>
      </p:grpSp>
      <p:sp>
        <p:nvSpPr>
          <p:cNvPr name="TextBox 11" id="11"/>
          <p:cNvSpPr txBox="true"/>
          <p:nvPr/>
        </p:nvSpPr>
        <p:spPr>
          <a:xfrm rot="0">
            <a:off x="8205127" y="2313993"/>
            <a:ext cx="7004506" cy="205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9"/>
              </a:lnSpc>
            </a:pPr>
            <a:r>
              <a:rPr lang="en-US" sz="11999" b="true">
                <a:solidFill>
                  <a:srgbClr val="3275C5"/>
                </a:solidFill>
                <a:latin typeface="Dynamo Medium"/>
                <a:ea typeface="Dynamo Medium"/>
                <a:cs typeface="Dynamo Medium"/>
                <a:sym typeface="Dynamo Medium"/>
              </a:rPr>
              <a:t>THANK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205127" y="4394026"/>
            <a:ext cx="7004506" cy="1410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80"/>
              </a:lnSpc>
            </a:pPr>
            <a:r>
              <a:rPr lang="en-US" sz="8200" b="true">
                <a:solidFill>
                  <a:srgbClr val="3275C5"/>
                </a:solidFill>
                <a:latin typeface="Dynamo Medium"/>
                <a:ea typeface="Dynamo Medium"/>
                <a:cs typeface="Dynamo Medium"/>
                <a:sym typeface="Dynamo Medium"/>
              </a:rPr>
              <a:t>FOR WATCHING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780927" y="2313993"/>
            <a:ext cx="3440472" cy="205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9"/>
              </a:lnSpc>
            </a:pPr>
            <a:r>
              <a:rPr lang="en-US" b="true" sz="11999" spc="47">
                <a:solidFill>
                  <a:srgbClr val="56AAF0"/>
                </a:solidFill>
                <a:latin typeface="Dynamo Medium"/>
                <a:ea typeface="Dynamo Medium"/>
                <a:cs typeface="Dynamo Medium"/>
                <a:sym typeface="Dynamo Medium"/>
              </a:rPr>
              <a:t>YOU</a:t>
            </a:r>
          </a:p>
        </p:txBody>
      </p:sp>
      <p:sp>
        <p:nvSpPr>
          <p:cNvPr name="Freeform 14" id="14"/>
          <p:cNvSpPr/>
          <p:nvPr/>
        </p:nvSpPr>
        <p:spPr>
          <a:xfrm flipH="false" flipV="true" rot="5256964">
            <a:off x="12399459" y="1053603"/>
            <a:ext cx="12716270" cy="6635581"/>
          </a:xfrm>
          <a:custGeom>
            <a:avLst/>
            <a:gdLst/>
            <a:ahLst/>
            <a:cxnLst/>
            <a:rect r="r" b="b" t="t" l="l"/>
            <a:pathLst>
              <a:path h="6635581" w="12716270">
                <a:moveTo>
                  <a:pt x="0" y="6635581"/>
                </a:moveTo>
                <a:lnTo>
                  <a:pt x="12716270" y="6635581"/>
                </a:lnTo>
                <a:lnTo>
                  <a:pt x="12716270" y="0"/>
                </a:lnTo>
                <a:lnTo>
                  <a:pt x="0" y="0"/>
                </a:lnTo>
                <a:lnTo>
                  <a:pt x="0" y="6635581"/>
                </a:lnTo>
                <a:close/>
              </a:path>
            </a:pathLst>
          </a:custGeom>
          <a:blipFill>
            <a:blip r:embed="rId3">
              <a:alphaModFix amt="8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4556641">
            <a:off x="9863264" y="-772850"/>
            <a:ext cx="12716270" cy="6635581"/>
          </a:xfrm>
          <a:custGeom>
            <a:avLst/>
            <a:gdLst/>
            <a:ahLst/>
            <a:cxnLst/>
            <a:rect r="r" b="b" t="t" l="l"/>
            <a:pathLst>
              <a:path h="6635581" w="12716270">
                <a:moveTo>
                  <a:pt x="0" y="0"/>
                </a:moveTo>
                <a:lnTo>
                  <a:pt x="12716269" y="0"/>
                </a:lnTo>
                <a:lnTo>
                  <a:pt x="12716269" y="6635581"/>
                </a:lnTo>
                <a:lnTo>
                  <a:pt x="0" y="66355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7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9271632" y="7665970"/>
            <a:ext cx="4622964" cy="588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9"/>
              </a:lnSpc>
            </a:pPr>
            <a:r>
              <a:rPr lang="en-US" sz="3999" b="true">
                <a:solidFill>
                  <a:srgbClr val="FCFE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NUB ECSE (6B)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DAGwD9EtqaI</dc:identifier>
  <dcterms:modified xsi:type="dcterms:W3CDTF">2011-08-01T06:04:30Z</dcterms:modified>
  <cp:revision>1</cp:revision>
  <dc:title>White Blue Modern Minimalist Business Proposal Presentation</dc:title>
</cp:coreProperties>
</file>