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70" r:id="rId7"/>
    <p:sldId id="262" r:id="rId8"/>
    <p:sldId id="271" r:id="rId9"/>
    <p:sldId id="263" r:id="rId10"/>
    <p:sldId id="272" r:id="rId11"/>
    <p:sldId id="265" r:id="rId12"/>
    <p:sldId id="273" r:id="rId13"/>
    <p:sldId id="268" r:id="rId14"/>
    <p:sldId id="267" r:id="rId15"/>
    <p:sldId id="274" r:id="rId16"/>
    <p:sldId id="27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4"/>
    <a:srgbClr val="FFB119"/>
    <a:srgbClr val="262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3FE0-3B55-46D6-B6C6-9EC66CE0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EA119-FB26-4320-9C7C-B4A68DC9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FC40-7147-4EF5-9CB5-FCB2B124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74CE-A3DA-42BF-ABA4-1B4B835B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8E52-1301-4D65-A8D1-10901C62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560-EEA3-4B2A-B0CB-9E37D891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8902-8EFF-485F-A70B-27390A4EE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79AA-FC61-4E77-97D2-A851F6E1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64C0-4BD3-4705-8D00-12CF3BF7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57EE-078E-4486-86F0-25C5BF6E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696AB-0699-4B10-9A91-770F1CBB2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C8133-B414-460E-8E26-DBE2B4EB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5ADA-47E4-4A47-9607-FF9B632A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5A50-B706-4FC6-A0FC-E7DDE7C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B344-B549-41B6-9EF2-238BF58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C557-5D28-4717-AAA7-CD65D74D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64B1-C655-4D57-B0D4-20D88A9E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0BAB-C7FC-43B8-8B0B-4D2D8859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AE08-0B4A-44B3-A45E-3AF10474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6B7E-6FEA-4913-8CDE-86B87877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E44A-A15D-48E7-8696-881BAA21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9E4A-62F9-4E0C-8EA6-7C08D384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0AE4-EFD8-4727-BB9A-24818874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FD6C-2A00-47CD-824A-D6B635B7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E22A-3ABB-48BE-8277-27E141FD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E0BC-6862-4E55-A295-9334B3C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5B3A-78A4-45EA-A695-9ABBBE52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98C7A-85EC-4630-8FF4-108AF10D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3B8F-7A68-4BDB-A4C6-A4AA5E10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4351-727D-46E5-94BF-62D6B9A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29E2-FA7D-4054-A909-4AE2F91E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85D2-BEA7-4D0C-8980-7632B2B6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CA04-BA41-40FF-8F24-92E60812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7E99F-29CE-4778-BDAB-EF07152CD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1C8DC-B7D9-40FB-A12F-3046A2C59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B2CD6-6C99-4910-89B9-A9FF12798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27F92-7016-4480-BB6D-BEC1732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D6D9A-526D-4666-859F-A290809F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0CE6B-AC93-4311-A4C9-ED066E1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0D22-2BA2-4AB3-816A-CD553911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D7E72-A753-4BEE-9AD4-CAE6A8F1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0E656-9AC6-4749-B91F-2328A39C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C8458-4CCD-41D0-A14F-D5C9F20D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10120-2375-4C4E-9B7D-657063D4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05159-97E4-46B3-A732-E294A120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2F11-A121-439C-9D48-41497E7B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C57A-7C9B-419B-9185-F21A8A62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214B-8BFA-40B1-935D-2FC37E4E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127B9-9BC0-457E-A4EC-7963C318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9759-6A4D-4262-8600-635894DB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CEC2E-6E16-4352-BA99-FC8A9639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703D4-97EB-4965-B281-0D50F4A6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EBFD-72EA-478E-9F17-E669AFBF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596E4-7104-46BE-A069-2BA4FF9D6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C4658-7D05-435B-B8CB-C15D5C68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51184-8220-4B16-83C1-A76CD23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5E73-1B48-49F7-98F8-1EB092A7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99D7-D0A1-48B0-8231-A195B1AC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47C62-D7A6-4BC5-9E8E-2A854517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5DF2-F450-4334-908D-95A3CCA86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5383-1417-4176-A988-2B2EECD79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4F8B-E337-40BC-BEEE-3A17F22F8CA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BC74-B3C9-4CB2-9CE4-1183C1A8C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D169-0B57-4A75-A77E-29535E0DB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5856-A478-435A-BB77-EC74D0389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096775" cy="3679854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4666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 টাইপ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কোন তথ্যের ধরন বা বিভাগকে বুঝি।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কম্পিউটার প্রোগ্রামিংয়ে, প্রতিটি ডাটা একটি নির্দিষ্ট ফরম্যাটে থাকে।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ফরম্যাটই ডাটা টাইপ নির্ধারণ করে।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উদাহরণ হিসেবে, আপনি যদি কোন কিছুর বয়স সংরক্ষণ করতে চান, তাহলে আপনি কোন ডাটা টাইপ ব্যবহার করবেন?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ক্ষেত্রে আপনি সম্ভবত একটা </a:t>
            </a:r>
            <a:r>
              <a:rPr lang="as-IN" sz="2000" b="1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পূর্ণসংখ্যা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ডাটা ব্যবহার করবেন।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কারণ বয়স কোন দশমিক সংখ্যা নয়।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অন্যদিকে, যদি আপনি কোন কিছুর গড় হিসাব করতে চান, তাহলে আপনি হয়তো একটা </a:t>
            </a:r>
            <a:r>
              <a:rPr lang="as-IN" sz="2000" b="1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দশমিক সংখ্যা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ডাটা ব্যবহার করবেন।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কারণ গড় একটি দশমিক মান হতে পারে।</a:t>
            </a:r>
          </a:p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প্রোগ্রামিং ভাষাতেই বিভিন্ন ধরনের ডাটা টাইপ থাকে।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ডাটা টাইপগুলো কম্পিউটারকে বলে দেয় কোন নির্দিষ্ট ডাটার জন্য কতটা মেমোরি বরাদ্দ রাখতে হবে এবং সেই ডাটাটির সাথে কিভাবে কাজ করতে হবে।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Undefiined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A91B6-4067-41D5-8533-5CAAC0E4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8" y="4362450"/>
            <a:ext cx="4068292" cy="183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20C4B-D6A7-4570-BFE7-8052B9FC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612" y="4293855"/>
            <a:ext cx="3944021" cy="19755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25A442-90F6-425F-8BB5-A241EC82524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073430" y="5281612"/>
            <a:ext cx="875182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এমন এক ধরনের ডাটাকে বুঝায় যেটা 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করে না।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এ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টি একটি ইচ্ছাকৃতভাবে সেট করা মান, যা নির্দেশ করে যে ভেরিয়েবলের কোন মান নেই।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801880"/>
            <a:ext cx="8989375" cy="4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801B0-6337-4A5B-87D2-04BA3AB2326F}"/>
              </a:ext>
            </a:extLst>
          </p:cNvPr>
          <p:cNvSpPr txBox="1"/>
          <p:nvPr/>
        </p:nvSpPr>
        <p:spPr>
          <a:xfrm>
            <a:off x="3102929" y="5348604"/>
            <a:ext cx="1838965" cy="46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x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null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3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5B5F-5D64-4FDB-85CF-3C1F38BD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4242170"/>
            <a:ext cx="3857625" cy="188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9B652-D0C0-4F0E-AE35-A69C3C8B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786" y="4160195"/>
            <a:ext cx="3908194" cy="19646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01E250-4476-46D9-A490-AA9E0065E50C}"/>
              </a:ext>
            </a:extLst>
          </p:cNvPr>
          <p:cNvCxnSpPr>
            <a:cxnSpLocks/>
          </p:cNvCxnSpPr>
          <p:nvPr/>
        </p:nvCxnSpPr>
        <p:spPr>
          <a:xfrm>
            <a:off x="7073430" y="5281612"/>
            <a:ext cx="707935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011512" y="3279097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অবজেক্ট হল একটি কম্পোজিট ডেটা টাইপ যা </a:t>
            </a:r>
            <a:r>
              <a:rPr lang="as-IN" dirty="0">
                <a:solidFill>
                  <a:schemeClr val="accent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প্রপার্টি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এবং </a:t>
            </a:r>
            <a:r>
              <a:rPr lang="as-IN" dirty="0">
                <a:solidFill>
                  <a:schemeClr val="accent4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ধারণ করে।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 বাস্তব জগতের বিভিন্ন জিনিসের মতো তথ্যকে গুচ্ছ করে রাখতে সাহায্য করে।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7448122" y="4067696"/>
            <a:ext cx="4541628" cy="2281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person =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name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‘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rakib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’,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age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32,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father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	name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‘name of 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fathername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US" sz="12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nid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121112333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      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DB528-8753-4B54-87A8-965AA50F6856}"/>
              </a:ext>
            </a:extLst>
          </p:cNvPr>
          <p:cNvSpPr txBox="1"/>
          <p:nvPr/>
        </p:nvSpPr>
        <p:spPr>
          <a:xfrm>
            <a:off x="2131732" y="4451873"/>
            <a:ext cx="3722221" cy="172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{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1E390-3B18-415D-AF9E-E802AB900F0B}"/>
              </a:ext>
            </a:extLst>
          </p:cNvPr>
          <p:cNvSpPr txBox="1"/>
          <p:nvPr/>
        </p:nvSpPr>
        <p:spPr>
          <a:xfrm>
            <a:off x="3253068" y="4955813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Property_name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8DD725-0881-4731-8451-5609C79322D3}"/>
              </a:ext>
            </a:extLst>
          </p:cNvPr>
          <p:cNvSpPr txBox="1"/>
          <p:nvPr/>
        </p:nvSpPr>
        <p:spPr>
          <a:xfrm>
            <a:off x="4859041" y="495581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A6651-591A-46A9-B6C8-9AB10C65A2EA}"/>
              </a:ext>
            </a:extLst>
          </p:cNvPr>
          <p:cNvSpPr txBox="1"/>
          <p:nvPr/>
        </p:nvSpPr>
        <p:spPr>
          <a:xfrm>
            <a:off x="5052699" y="495293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1CC00-4474-4528-8E91-AF2F622A1EE2}"/>
              </a:ext>
            </a:extLst>
          </p:cNvPr>
          <p:cNvSpPr txBox="1"/>
          <p:nvPr/>
        </p:nvSpPr>
        <p:spPr>
          <a:xfrm>
            <a:off x="5651836" y="49529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31676-EFFB-4082-8BBD-5DCC36FC8353}"/>
              </a:ext>
            </a:extLst>
          </p:cNvPr>
          <p:cNvSpPr txBox="1"/>
          <p:nvPr/>
        </p:nvSpPr>
        <p:spPr>
          <a:xfrm>
            <a:off x="3253070" y="5260615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Property_name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C596DA-0196-4040-8F42-3E70828F8880}"/>
              </a:ext>
            </a:extLst>
          </p:cNvPr>
          <p:cNvSpPr txBox="1"/>
          <p:nvPr/>
        </p:nvSpPr>
        <p:spPr>
          <a:xfrm>
            <a:off x="4859043" y="526061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1BD3D-D9AA-46C7-871C-C609584A574C}"/>
              </a:ext>
            </a:extLst>
          </p:cNvPr>
          <p:cNvSpPr txBox="1"/>
          <p:nvPr/>
        </p:nvSpPr>
        <p:spPr>
          <a:xfrm>
            <a:off x="5052701" y="5257735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25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14" grpId="0"/>
      <p:bldP spid="12" grpId="0"/>
      <p:bldP spid="3" grpId="0"/>
      <p:bldP spid="15" grpId="0"/>
      <p:bldP spid="17" grpId="0"/>
      <p:bldP spid="18" grpId="0"/>
      <p:bldP spid="19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011512" y="3279097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অ্যারে হলো এমন এক ধরনের ডাটা স্ট্রাকচার যা একই ধরনের ডাটার একাধিক এলিমেন্টকে ( উপাদানকে) ক্রমান্বয়ে স্টোর করে রাখতে পারে। একে সহজ ভাষায় "কক্ষ" বা "সারি" হিসাবে কল্পনা করা যায়।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যেমন, আপনি যদি ১০০ জনের বয়স একটা প্রোগ্রামে রাখতে চান, তাহলে আপনি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টাইপের ১০০ এলিমেন্টের একটি অ্যারে ডিক্লেয়ার করতে পারেন।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অ্যারেটিতে সুবিন্যস্তভাবে ১০০ টি পূর্ণ সংখ্যা (বয়স) রাখা যাবে।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1D7E-9B23-4C38-9D31-AD5A8DA2C436}"/>
              </a:ext>
            </a:extLst>
          </p:cNvPr>
          <p:cNvSpPr txBox="1"/>
          <p:nvPr/>
        </p:nvSpPr>
        <p:spPr>
          <a:xfrm>
            <a:off x="3532094" y="52264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[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E8D84-3284-4268-A775-F4B78E506C81}"/>
              </a:ext>
            </a:extLst>
          </p:cNvPr>
          <p:cNvSpPr txBox="1"/>
          <p:nvPr/>
        </p:nvSpPr>
        <p:spPr>
          <a:xfrm>
            <a:off x="9299377" y="52264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5B61C-B4D9-4E28-8645-D1B86A8C6C16}"/>
              </a:ext>
            </a:extLst>
          </p:cNvPr>
          <p:cNvSpPr txBox="1"/>
          <p:nvPr/>
        </p:nvSpPr>
        <p:spPr>
          <a:xfrm>
            <a:off x="3928356" y="5414683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45A84-9910-431B-803B-E2E1283BA0F5}"/>
              </a:ext>
            </a:extLst>
          </p:cNvPr>
          <p:cNvSpPr txBox="1"/>
          <p:nvPr/>
        </p:nvSpPr>
        <p:spPr>
          <a:xfrm>
            <a:off x="5147362" y="5414683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35CE0-4241-478E-8BD5-CD58D66D10C0}"/>
              </a:ext>
            </a:extLst>
          </p:cNvPr>
          <p:cNvSpPr txBox="1"/>
          <p:nvPr/>
        </p:nvSpPr>
        <p:spPr>
          <a:xfrm>
            <a:off x="5299960" y="5414679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B803B-05FC-4774-9438-17A5816C9F1E}"/>
              </a:ext>
            </a:extLst>
          </p:cNvPr>
          <p:cNvSpPr txBox="1"/>
          <p:nvPr/>
        </p:nvSpPr>
        <p:spPr>
          <a:xfrm>
            <a:off x="6518966" y="5414679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C7594-F533-4A65-8BDB-C711B48FFC10}"/>
              </a:ext>
            </a:extLst>
          </p:cNvPr>
          <p:cNvSpPr txBox="1"/>
          <p:nvPr/>
        </p:nvSpPr>
        <p:spPr>
          <a:xfrm>
            <a:off x="6752243" y="5387784"/>
            <a:ext cx="1284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value3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7707F-2383-40D9-BCEF-E8B6ADB31184}"/>
              </a:ext>
            </a:extLst>
          </p:cNvPr>
          <p:cNvSpPr txBox="1"/>
          <p:nvPr/>
        </p:nvSpPr>
        <p:spPr>
          <a:xfrm>
            <a:off x="7971249" y="5387784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F3F3F-23E4-4F2E-B0F4-8841C3F05D38}"/>
              </a:ext>
            </a:extLst>
          </p:cNvPr>
          <p:cNvSpPr txBox="1"/>
          <p:nvPr/>
        </p:nvSpPr>
        <p:spPr>
          <a:xfrm>
            <a:off x="8123847" y="5387783"/>
            <a:ext cx="106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33321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3" grpId="0"/>
      <p:bldP spid="15" grpId="0"/>
      <p:bldP spid="4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2CB53-7052-4F75-AD31-CD064BFC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3480628"/>
            <a:ext cx="4324746" cy="2144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2AC41-7C1C-4BA7-934C-49611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29" y="5825249"/>
            <a:ext cx="5524500" cy="8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864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265803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যৌগিক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অর্থা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ৎ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উভয়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ধরনের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F54B4-1BDC-424F-82BB-5D002917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3347636"/>
            <a:ext cx="2341961" cy="3429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7FA5A2-F3A2-45C4-91DB-18B794A3D4ED}"/>
              </a:ext>
            </a:extLst>
          </p:cNvPr>
          <p:cNvGrpSpPr/>
          <p:nvPr/>
        </p:nvGrpSpPr>
        <p:grpSpPr>
          <a:xfrm>
            <a:off x="5444890" y="3653645"/>
            <a:ext cx="2978191" cy="348944"/>
            <a:chOff x="5444890" y="3550778"/>
            <a:chExt cx="2978191" cy="3489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D77D-DAA7-4A4A-B479-96286635F475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1</a:t>
              </a:r>
              <a:endParaRPr lang="en-US" sz="2400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20C170-472A-4AEE-9F15-304068A91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1B8289-63E2-474E-A9F1-EA043215D6D5}"/>
              </a:ext>
            </a:extLst>
          </p:cNvPr>
          <p:cNvGrpSpPr/>
          <p:nvPr/>
        </p:nvGrpSpPr>
        <p:grpSpPr>
          <a:xfrm>
            <a:off x="5444890" y="4357890"/>
            <a:ext cx="2978191" cy="348944"/>
            <a:chOff x="5444890" y="3550778"/>
            <a:chExt cx="2978191" cy="3489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05CD6D-8137-4AA5-9FD7-133C28DA59A8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2</a:t>
              </a:r>
              <a:endParaRPr lang="en-US" sz="2400" b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53CB58-D3A1-42F7-928A-8052FC63B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C10F93-9389-4D90-BFC1-334E1730E907}"/>
              </a:ext>
            </a:extLst>
          </p:cNvPr>
          <p:cNvGrpSpPr/>
          <p:nvPr/>
        </p:nvGrpSpPr>
        <p:grpSpPr>
          <a:xfrm>
            <a:off x="5444890" y="5062136"/>
            <a:ext cx="2978191" cy="348944"/>
            <a:chOff x="5444890" y="3550778"/>
            <a:chExt cx="2978191" cy="34894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798E9-DCB2-4152-90F8-74CDE9294ACE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3</a:t>
              </a:r>
              <a:endParaRPr lang="en-US" sz="2400" b="1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A705DA-D892-4B8D-B910-150FAF78B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81FE6D-64AC-4262-86C0-2FF569C6DFEB}"/>
              </a:ext>
            </a:extLst>
          </p:cNvPr>
          <p:cNvGrpSpPr/>
          <p:nvPr/>
        </p:nvGrpSpPr>
        <p:grpSpPr>
          <a:xfrm>
            <a:off x="5504331" y="5845744"/>
            <a:ext cx="2978191" cy="348944"/>
            <a:chOff x="5444890" y="3550778"/>
            <a:chExt cx="2978191" cy="3489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4F025A-5946-4028-BE4D-E7BD880C2EEA}"/>
                </a:ext>
              </a:extLst>
            </p:cNvPr>
            <p:cNvSpPr/>
            <p:nvPr/>
          </p:nvSpPr>
          <p:spPr>
            <a:xfrm>
              <a:off x="7150620" y="3550778"/>
              <a:ext cx="1272461" cy="348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4</a:t>
              </a:r>
              <a:endParaRPr lang="en-US" sz="24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040ABD1-0C8B-4CDF-B2D3-3259500C4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890" y="3725250"/>
              <a:ext cx="1717910" cy="0"/>
            </a:xfrm>
            <a:prstGeom prst="straightConnector1">
              <a:avLst/>
            </a:prstGeom>
            <a:ln w="76200">
              <a:solidFill>
                <a:srgbClr val="FFB1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2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89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VS NULL </a:t>
            </a:r>
            <a:r>
              <a:rPr lang="en-US" sz="4000" b="1" dirty="0" err="1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এর</a:t>
            </a:r>
            <a:r>
              <a:rPr lang="en-US" sz="40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ব্যবহার</a:t>
            </a:r>
            <a:endParaRPr lang="en-US" sz="4000" b="1" dirty="0">
              <a:solidFill>
                <a:srgbClr val="FFB1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20B405-A087-41C2-9D10-F6B860F5F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73363"/>
              </p:ext>
            </p:extLst>
          </p:nvPr>
        </p:nvGraphicFramePr>
        <p:xfrm>
          <a:off x="3124200" y="1079575"/>
          <a:ext cx="8747877" cy="5560124"/>
        </p:xfrm>
        <a:graphic>
          <a:graphicData uri="http://schemas.openxmlformats.org/drawingml/2006/table">
            <a:tbl>
              <a:tblPr/>
              <a:tblGrid>
                <a:gridCol w="1091799">
                  <a:extLst>
                    <a:ext uri="{9D8B030D-6E8A-4147-A177-3AD203B41FA5}">
                      <a16:colId xmlns:a16="http://schemas.microsoft.com/office/drawing/2014/main" val="1443678895"/>
                    </a:ext>
                  </a:extLst>
                </a:gridCol>
                <a:gridCol w="3118251">
                  <a:extLst>
                    <a:ext uri="{9D8B030D-6E8A-4147-A177-3AD203B41FA5}">
                      <a16:colId xmlns:a16="http://schemas.microsoft.com/office/drawing/2014/main" val="3222291209"/>
                    </a:ext>
                  </a:extLst>
                </a:gridCol>
                <a:gridCol w="4537827">
                  <a:extLst>
                    <a:ext uri="{9D8B030D-6E8A-4147-A177-3AD203B41FA5}">
                      <a16:colId xmlns:a16="http://schemas.microsoft.com/office/drawing/2014/main" val="463965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বৈশিষ্ট্য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4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উদ্দেশ্য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ইচ্ছাকৃতভাবে নির্ধারিত অনুপস্থিতি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 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একটি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Data type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যেটি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মূলত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একটি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 object । </a:t>
                      </a:r>
                      <a:endParaRPr lang="as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অনির্ধারিত অনুপস্থিতি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73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ধরন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ব্যবহার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 মান নেই তা নির্দেশ করার জন্য</a:t>
                      </a:r>
                      <a:endParaRPr lang="en-US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as-IN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একটি ফাংশন যা কোনো মান রিটার্ন করে না।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তখন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নাল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রিটার্ন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অবজেক্ট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প্রপার্টিজ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ভ্যালুতে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প্রাথমিক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অবস্থায়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ব্যবহার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</a:t>
                      </a:r>
                      <a:endParaRPr lang="en-US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ডিক্লেয়ার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হয়েছে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কিন্তু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মান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হলে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সেটি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হিসেবে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সেট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ফাংশন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প্যারামিটার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গুলো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হয়ে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অবজেক্ট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প্রপার্টিজ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বিদ্যমান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থাকলে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রিটার্ন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এর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কোন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না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থাকলে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করে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SolaimanLipi" panose="02000500020000020004" pitchFamily="2" charset="0"/>
                          <a:cs typeface="SolaimanLipi" panose="02000500020000020004" pitchFamily="2" charset="0"/>
                        </a:rPr>
                        <a:t>।  </a:t>
                      </a:r>
                      <a:endParaRPr lang="as-IN" dirty="0">
                        <a:solidFill>
                          <a:schemeClr val="bg1"/>
                        </a:solidFill>
                        <a:latin typeface="SolaimanLipi" panose="02000500020000020004" pitchFamily="2" charset="0"/>
                        <a:cs typeface="SolaimanLipi" panose="0200050002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0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99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5075792" y="171692"/>
            <a:ext cx="5544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081455" y="1864201"/>
            <a:ext cx="3738445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3443C-8D71-4365-9E4D-2AC12AE2E016}"/>
              </a:ext>
            </a:extLst>
          </p:cNvPr>
          <p:cNvSpPr/>
          <p:nvPr/>
        </p:nvSpPr>
        <p:spPr>
          <a:xfrm>
            <a:off x="7848083" y="1864200"/>
            <a:ext cx="3738445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Data Type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615F6C-D48A-4D7D-A02A-8F1279382DC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950678" y="1028700"/>
            <a:ext cx="2440722" cy="8355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9E0DD3-B9D6-439A-8E6D-AAD6BB3B6F2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391400" y="1028700"/>
            <a:ext cx="2325906" cy="8355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5BA22C-D3C9-4EF6-AB0F-1F7A500AB59D}"/>
              </a:ext>
            </a:extLst>
          </p:cNvPr>
          <p:cNvGrpSpPr/>
          <p:nvPr/>
        </p:nvGrpSpPr>
        <p:grpSpPr>
          <a:xfrm>
            <a:off x="3081455" y="2391423"/>
            <a:ext cx="1250663" cy="3511070"/>
            <a:chOff x="3081455" y="2391423"/>
            <a:chExt cx="1250663" cy="35110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ECEA6-B2A7-4E70-B090-07C6513F9B1A}"/>
                </a:ext>
              </a:extLst>
            </p:cNvPr>
            <p:cNvSpPr txBox="1"/>
            <p:nvPr/>
          </p:nvSpPr>
          <p:spPr>
            <a:xfrm>
              <a:off x="3081455" y="2838193"/>
              <a:ext cx="1250663" cy="3064300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String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Number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Boolean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Undefined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Null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4B6B2D-5588-445E-8196-C283672EC30F}"/>
                </a:ext>
              </a:extLst>
            </p:cNvPr>
            <p:cNvCxnSpPr>
              <a:cxnSpLocks/>
            </p:cNvCxnSpPr>
            <p:nvPr/>
          </p:nvCxnSpPr>
          <p:spPr>
            <a:xfrm>
              <a:off x="3505506" y="2391423"/>
              <a:ext cx="1" cy="65631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6D1D10-6252-4BEB-A88F-8B6621DA7C30}"/>
              </a:ext>
            </a:extLst>
          </p:cNvPr>
          <p:cNvGrpSpPr/>
          <p:nvPr/>
        </p:nvGrpSpPr>
        <p:grpSpPr>
          <a:xfrm>
            <a:off x="10522237" y="2397502"/>
            <a:ext cx="933269" cy="1664411"/>
            <a:chOff x="3081455" y="2391423"/>
            <a:chExt cx="933269" cy="166441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50A6AC-A2E7-454F-8C3B-327D5F75043D}"/>
                </a:ext>
              </a:extLst>
            </p:cNvPr>
            <p:cNvSpPr txBox="1"/>
            <p:nvPr/>
          </p:nvSpPr>
          <p:spPr>
            <a:xfrm>
              <a:off x="3081455" y="2838193"/>
              <a:ext cx="933269" cy="1217641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Array</a:t>
              </a:r>
            </a:p>
            <a:p>
              <a:pPr>
                <a:lnSpc>
                  <a:spcPct val="250000"/>
                </a:lnSpc>
              </a:pPr>
              <a:r>
                <a:rPr lang="en-US" sz="1600" b="1" dirty="0">
                  <a:ln w="3175">
                    <a:noFill/>
                  </a:ln>
                  <a:solidFill>
                    <a:srgbClr val="FFC00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* Object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F9EBA3-76F6-4F03-B6B2-76E85D62D2E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506" y="2391423"/>
              <a:ext cx="1" cy="65631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0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টেক্সট ডেটা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অক্ষরবিশিষ্ট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অথবা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হয়।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‘apple’ , “apple”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3079689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‘apple’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= “apple 2”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93CFE-283F-4151-AF35-5AAF4DEF5FF2}"/>
              </a:ext>
            </a:extLst>
          </p:cNvPr>
          <p:cNvSpPr txBox="1"/>
          <p:nvPr/>
        </p:nvSpPr>
        <p:spPr>
          <a:xfrm>
            <a:off x="204905" y="2127813"/>
            <a:ext cx="1096775" cy="3679854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617EDB-0BA6-4705-998C-BD5E4FEFA853}"/>
              </a:ext>
            </a:extLst>
          </p:cNvPr>
          <p:cNvSpPr/>
          <p:nvPr/>
        </p:nvSpPr>
        <p:spPr>
          <a:xfrm>
            <a:off x="36858" y="2339788"/>
            <a:ext cx="2532330" cy="477294"/>
          </a:xfrm>
          <a:prstGeom prst="rect">
            <a:avLst/>
          </a:prstGeom>
          <a:noFill/>
          <a:ln>
            <a:solidFill>
              <a:srgbClr val="1A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138789" y="1154836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77DE9-710F-4D67-BD2C-5E659618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344299"/>
            <a:ext cx="3764596" cy="1662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F9748A-07F1-478B-A6A1-A0130169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87" y="4399878"/>
            <a:ext cx="3764597" cy="16065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A27C13-985C-46CE-B902-2E23E0697936}"/>
              </a:ext>
            </a:extLst>
          </p:cNvPr>
          <p:cNvCxnSpPr/>
          <p:nvPr/>
        </p:nvCxnSpPr>
        <p:spPr>
          <a:xfrm>
            <a:off x="6962775" y="5210175"/>
            <a:ext cx="647700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ইন্টিজার এবং ফ্লোটিং পয়েন্ট সংখ্যা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 হয়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মার্ক দিয়ে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</a:t>
            </a:r>
            <a:r>
              <a:rPr lang="as-IN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করা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হলে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স্ট্রিং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হয়ে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যাবে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SolaimanLipi" panose="02000500020000020004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10, 10.22, 22n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5285421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32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//integer type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average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31.33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//float type data</a:t>
            </a:r>
            <a:endParaRPr lang="en-US" dirty="0">
              <a:solidFill>
                <a:srgbClr val="FFB119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0B0E8-BCA7-4752-8919-15EFB5C5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260072"/>
            <a:ext cx="3869371" cy="198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BFAA3-CD03-4E73-AA07-C5068177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60072"/>
            <a:ext cx="3869371" cy="193468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C68FD-57AC-4F4F-908C-E3378CC1776E}"/>
              </a:ext>
            </a:extLst>
          </p:cNvPr>
          <p:cNvCxnSpPr/>
          <p:nvPr/>
        </p:nvCxnSpPr>
        <p:spPr>
          <a:xfrm>
            <a:off x="7162800" y="5200650"/>
            <a:ext cx="647700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সত্য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মিথ্যা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তথ্য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টাইপ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সাধারনত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লজিক্যাল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অপারেশন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ব্যবহৃত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আরেকটি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true, false</a:t>
            </a:r>
            <a:endParaRPr lang="as-IN" dirty="0">
              <a:solidFill>
                <a:schemeClr val="accent2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351102"/>
            <a:ext cx="5561138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isActive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//integer type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isPresent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//float type data</a:t>
            </a:r>
            <a:endParaRPr lang="en-US" dirty="0">
              <a:solidFill>
                <a:srgbClr val="FFB119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08656-E559-4230-A85C-CE10791D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29" y="4411940"/>
            <a:ext cx="4024313" cy="163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10E674-4353-4F14-B4C3-B8BE64B9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050" y="4345219"/>
            <a:ext cx="3324075" cy="17050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2BBBD4-5459-418C-B4DA-D6BA77441BB9}"/>
              </a:ext>
            </a:extLst>
          </p:cNvPr>
          <p:cNvCxnSpPr>
            <a:cxnSpLocks/>
          </p:cNvCxnSpPr>
          <p:nvPr/>
        </p:nvCxnSpPr>
        <p:spPr>
          <a:xfrm>
            <a:off x="7219950" y="5197729"/>
            <a:ext cx="1000125" cy="0"/>
          </a:xfrm>
          <a:prstGeom prst="straightConnector1">
            <a:avLst/>
          </a:prstGeom>
          <a:ln w="76200">
            <a:solidFill>
              <a:srgbClr val="FFB1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CF5BA-44DC-4E0C-9F3C-4F5CB41BBA67}"/>
              </a:ext>
            </a:extLst>
          </p:cNvPr>
          <p:cNvSpPr txBox="1"/>
          <p:nvPr/>
        </p:nvSpPr>
        <p:spPr>
          <a:xfrm>
            <a:off x="110373" y="6348770"/>
            <a:ext cx="2458815" cy="3385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@Programing with Rakib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191113" y="2248712"/>
            <a:ext cx="1423788" cy="1217641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3000375" y="162046"/>
            <a:ext cx="7458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837E1-CFE3-42A5-AA78-BD96B586598D}"/>
              </a:ext>
            </a:extLst>
          </p:cNvPr>
          <p:cNvSpPr/>
          <p:nvPr/>
        </p:nvSpPr>
        <p:spPr>
          <a:xfrm>
            <a:off x="3102929" y="3202741"/>
            <a:ext cx="2212021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Undefiined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24100-4C45-4427-B844-CBCF565D9D42}"/>
              </a:ext>
            </a:extLst>
          </p:cNvPr>
          <p:cNvSpPr txBox="1"/>
          <p:nvPr/>
        </p:nvSpPr>
        <p:spPr>
          <a:xfrm>
            <a:off x="3000375" y="1233049"/>
            <a:ext cx="8989375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প্রিমিটিভ ডাটা টাইপ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)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বলতে আমরা কম্পিউটার প্রোগ্রামিং এর মৌলিক ডাটা ধরনগুলোকে বুঝি।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 হলো প্রোগ্রামিং এর বিল্ডিং ব্লকের মতো, যা দিয়ে আরো জটিল ডাটা তৈরি করা হয়।</a:t>
            </a:r>
          </a:p>
          <a:p>
            <a:pPr>
              <a:lnSpc>
                <a:spcPct val="150000"/>
              </a:lnSpc>
            </a:pP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 প্রিমিটিভ ডাটা টাইপগুলো খুবই সরল এবং কম্পিউটারের মেমোরিতে সাধা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সাদা-সিধেভাবে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সংরক্ষিত হয়।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প্রতিটি টাইপের নিজস্ব বৈশিষ্ট্য থাকে এবং তারা কোন ধরনের তথ্য ধারণ করতে পারে তা নির্ধারণ করে।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AA764-AF64-4320-BD7B-6A96659E9D72}"/>
              </a:ext>
            </a:extLst>
          </p:cNvPr>
          <p:cNvSpPr txBox="1"/>
          <p:nvPr/>
        </p:nvSpPr>
        <p:spPr>
          <a:xfrm>
            <a:off x="3102929" y="3833374"/>
            <a:ext cx="898937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ডাটার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 data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as-IN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73BFB-CF95-42AA-849D-9E8315FF69F7}"/>
              </a:ext>
            </a:extLst>
          </p:cNvPr>
          <p:cNvSpPr txBox="1"/>
          <p:nvPr/>
        </p:nvSpPr>
        <p:spPr>
          <a:xfrm>
            <a:off x="3102929" y="4306580"/>
            <a:ext cx="8989375" cy="130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রিজার্ভ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কী-ওয়ার্ড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। 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সাধারনত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declare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করলে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হিসেবে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অবস্থায়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থাকে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en-US" dirty="0">
              <a:solidFill>
                <a:schemeClr val="accent2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উদাহরনঃ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কলস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আছে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কিন্তু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সেখানে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প্রকার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পানি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as-IN" dirty="0">
              <a:solidFill>
                <a:schemeClr val="accent2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26C05-C2F4-47B7-8B07-1F1668C753C2}"/>
              </a:ext>
            </a:extLst>
          </p:cNvPr>
          <p:cNvSpPr txBox="1"/>
          <p:nvPr/>
        </p:nvSpPr>
        <p:spPr>
          <a:xfrm>
            <a:off x="3102929" y="5722577"/>
            <a:ext cx="6250429" cy="46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 or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container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r>
              <a:rPr lang="en-US" dirty="0">
                <a:solidFill>
                  <a:srgbClr val="FFB11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1753</Words>
  <Application>Microsoft Office PowerPoint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JetBrains Mono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2024-05-21T08:16:26Z</dcterms:created>
  <dcterms:modified xsi:type="dcterms:W3CDTF">2024-05-26T07:19:35Z</dcterms:modified>
</cp:coreProperties>
</file>