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1F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50" d="100"/>
          <a:sy n="50" d="100"/>
        </p:scale>
        <p:origin x="92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90A8B-FF75-4337-9925-C1275213A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A210E4-76B1-4555-8AAE-59AE5EFBD7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E0BB17-FC3B-40DE-8857-571E342DE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87C84-7F89-4EB9-ADB2-C9C6DEEEBDCC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A55780-0372-4DED-A694-1850093C7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6A533C-29AD-4964-9363-12F79D43D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FA5D4-BFDE-4D87-AE22-D6FDD102D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424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40261-C26D-47E3-B516-B48ADFD9C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6EF964-FBDD-4FB1-BC4D-49B1980391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679BD1-BCD1-489C-8D0A-B139B897A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87C84-7F89-4EB9-ADB2-C9C6DEEEBDCC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357521-74CD-4CE8-9C02-E1EEF0E50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11CBAE-6DA6-4B57-951F-267967813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FA5D4-BFDE-4D87-AE22-D6FDD102D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949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C1DAC6-9D23-4354-BDD9-C02EC21A6F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043434-4CE6-4FF9-8094-FE66E3B22E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1B92E0-C31B-4E71-8A8F-6A7B17476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87C84-7F89-4EB9-ADB2-C9C6DEEEBDCC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D2A3AB-AA80-4F01-B4DB-371909800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26541C-4EEE-4661-9E28-2E121A766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FA5D4-BFDE-4D87-AE22-D6FDD102D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320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0CCCD-1760-4B82-8D1A-D3041DC78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159DE9-5E6D-42CA-A5B0-76A1EE7E86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E8D02D-D713-486F-AB10-E65F369D9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87C84-7F89-4EB9-ADB2-C9C6DEEEBDCC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5B7305-979C-4FC0-9B33-E4A42961B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9FFC0-8E87-4284-ABF4-661F7F500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FA5D4-BFDE-4D87-AE22-D6FDD102D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315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E8584-F756-44F4-8EDD-47D917BD4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50F4B4-5933-4119-AB8A-241A0ABC99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33F3BA-C3DB-4462-A690-E0705133D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87C84-7F89-4EB9-ADB2-C9C6DEEEBDCC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1147FB-C3CD-4F4B-8677-D5CD92192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E8DF88-1B86-410B-9E50-2B23EBC67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FA5D4-BFDE-4D87-AE22-D6FDD102D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473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3706D-0D1E-4F70-B03C-E038EF356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4A65EC-C20A-4EEF-807D-348BD37702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883625-9942-4B0A-A2CB-7CDA4EC0DA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042FD-7A72-4A1F-82F6-30CF6CDEF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87C84-7F89-4EB9-ADB2-C9C6DEEEBDCC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45A132-D1EF-4AFA-8040-DA90AE6EC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938745-D089-496F-A106-CCD4BE2D2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FA5D4-BFDE-4D87-AE22-D6FDD102D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029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06E72-FD2C-4252-BEAB-F7BD499CA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DD838A-A195-4158-B9E0-00F52BB070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9902BB-9206-4D70-8721-6C3E433026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D8B6CF-AD4A-4C08-A4D6-A4C11030D6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726E83-B92A-4E8C-B345-D191C6DFAC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A9253C-E6FB-4E3B-BB1D-2348EBDC1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87C84-7F89-4EB9-ADB2-C9C6DEEEBDCC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64DAEB-7C50-46A4-861E-F4A2D9391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DB1F96-9CE9-4EBC-A502-74092B1A3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FA5D4-BFDE-4D87-AE22-D6FDD102D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787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1BC9C-4317-41ED-A20C-DE19FA7F1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7E43CB-9B36-4C2E-952E-A0926F59A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87C84-7F89-4EB9-ADB2-C9C6DEEEBDCC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54297E-227B-42CF-981E-A6680752D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25FC7D-F936-4648-975A-9A00DC4DF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FA5D4-BFDE-4D87-AE22-D6FDD102D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178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1C108E-76C4-4A3B-9069-E56FB9636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87C84-7F89-4EB9-ADB2-C9C6DEEEBDCC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C3ECFF-F137-41DE-9E7C-954D66328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76F1E9-1F96-409B-B1D3-A03C30F19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FA5D4-BFDE-4D87-AE22-D6FDD102D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00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E8874-2E9D-4D27-89F0-411EF32EC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FD87E4-365F-4E4C-8BA4-AD0E47A064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C0DEC-AC66-45E5-91B7-E1DE1B6489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34DA0A-E4FC-4E14-B4A9-7199D6621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87C84-7F89-4EB9-ADB2-C9C6DEEEBDCC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35B071-6269-4FD8-98B1-64B8F0F6A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8DA2EF-4472-4D3A-B8E8-AFB9BA36B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FA5D4-BFDE-4D87-AE22-D6FDD102D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290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7B636-966C-4C91-8CBE-317519732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766D31-49AA-42D7-B760-A0A6E50D53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423542-EB4B-4C4A-92FD-343008116D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898110-DB87-42E5-B7BE-0EC4DACA9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87C84-7F89-4EB9-ADB2-C9C6DEEEBDCC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E80279-1CEF-40C6-80EE-E2FEEEC3A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7C7080-F7AB-4652-9584-8A1EBFEC8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FA5D4-BFDE-4D87-AE22-D6FDD102D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224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D376DC-CDC2-4A83-93C7-21009B179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CE8FB4-917A-4859-893D-2148EF4BE0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FBE788-5887-4D00-B1E8-283E0E39A3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487C84-7F89-4EB9-ADB2-C9C6DEEEBDCC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E916DE-DF2D-45DF-8C4F-971E9EBA01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9675CF-8259-40BB-A31C-BF35D06DCC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0FA5D4-BFDE-4D87-AE22-D6FDD102D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267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1F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D046FC5-717A-4EF9-870B-B44F421D4644}"/>
              </a:ext>
            </a:extLst>
          </p:cNvPr>
          <p:cNvSpPr/>
          <p:nvPr/>
        </p:nvSpPr>
        <p:spPr>
          <a:xfrm>
            <a:off x="0" y="0"/>
            <a:ext cx="2705271" cy="6858000"/>
          </a:xfrm>
          <a:prstGeom prst="rect">
            <a:avLst/>
          </a:prstGeom>
          <a:solidFill>
            <a:srgbClr val="FFB11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D9CE9D-F976-4850-8AFF-D922CEF9D940}"/>
              </a:ext>
            </a:extLst>
          </p:cNvPr>
          <p:cNvSpPr txBox="1"/>
          <p:nvPr/>
        </p:nvSpPr>
        <p:spPr>
          <a:xfrm>
            <a:off x="36858" y="162046"/>
            <a:ext cx="2631554" cy="2492990"/>
          </a:xfrm>
          <a:prstGeom prst="rect">
            <a:avLst/>
          </a:prstGeom>
          <a:noFill/>
          <a:ln w="9525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Modern</a:t>
            </a:r>
            <a:endParaRPr lang="en-US" sz="5000" b="1" dirty="0">
              <a:ln w="3175">
                <a:noFill/>
              </a:ln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40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</a:p>
          <a:p>
            <a:pPr algn="ctr"/>
            <a:r>
              <a:rPr lang="en-US" sz="40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endParaRPr lang="en-US" sz="4400" b="1" dirty="0">
              <a:ln w="3175">
                <a:noFill/>
              </a:ln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4000" b="1" dirty="0">
              <a:ln w="3175">
                <a:noFill/>
              </a:ln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94CEB9-7B13-4032-8ACC-16563193D7B7}"/>
              </a:ext>
            </a:extLst>
          </p:cNvPr>
          <p:cNvSpPr txBox="1"/>
          <p:nvPr/>
        </p:nvSpPr>
        <p:spPr>
          <a:xfrm>
            <a:off x="2910005" y="1408541"/>
            <a:ext cx="9003543" cy="1533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as-IN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এ আউটপুট প্রদর্শনের জন্য বিভিন্ন পদ্ধতি রয়েছে। এগুলো </a:t>
            </a:r>
            <a:r>
              <a:rPr 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as-IN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বিভিন্ন প্রয়োজন অনুযায়ী ব্যবহার করা হয়। নিচে 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as-IN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আউটপুট প্রদর্শনের প্রধান পদ্ধতিগুলো আলোচনা করা হলো:</a:t>
            </a:r>
            <a:endParaRPr lang="en-US" sz="1600" dirty="0">
              <a:solidFill>
                <a:schemeClr val="bg1"/>
              </a:solidFill>
              <a:latin typeface="SolaimanLipi" panose="02000500020000020004" pitchFamily="2" charset="0"/>
              <a:cs typeface="SolaimanLipi" panose="02000500020000020004" pitchFamily="2" charset="0"/>
            </a:endParaRPr>
          </a:p>
          <a:p>
            <a:pPr>
              <a:lnSpc>
                <a:spcPct val="150000"/>
              </a:lnSpc>
            </a:pPr>
            <a:r>
              <a:rPr lang="en-US" alt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en-US" alt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bn-IN" alt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এর মাধ্যমে </a:t>
            </a:r>
            <a:r>
              <a:rPr lang="en-US" alt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en-US" alt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bn-IN" alt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এলিমেন্টগুলোর কন্টেন্ট পরিবর্তন করে আউটপুট প্রদর্শন করা যায়। </a:t>
            </a:r>
            <a:r>
              <a:rPr lang="en-US" alt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bn-IN" alt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সাধারণত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accent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innerHTML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olaimanLipi" panose="02000500020000020004" pitchFamily="2" charset="0"/>
                <a:cs typeface="SolaimanLipi" panose="02000500020000020004" pitchFamily="2" charset="0"/>
              </a:rPr>
              <a:t>, </a:t>
            </a:r>
            <a:r>
              <a:rPr lang="bn-IN" alt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এবং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accent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innerText</a:t>
            </a:r>
            <a:r>
              <a:rPr lang="bn-IN" alt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মেথডগুলো ব্যবহার করা হয়। </a:t>
            </a:r>
            <a:r>
              <a:rPr lang="en-US" alt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endParaRPr lang="as-IN" sz="1600" dirty="0">
              <a:solidFill>
                <a:schemeClr val="bg1"/>
              </a:solidFill>
              <a:latin typeface="SolaimanLipi" panose="02000500020000020004" pitchFamily="2" charset="0"/>
              <a:cs typeface="SolaimanLipi" panose="02000500020000020004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8CE54F-98AF-4FC1-9C60-259CBC7C0554}"/>
              </a:ext>
            </a:extLst>
          </p:cNvPr>
          <p:cNvSpPr txBox="1"/>
          <p:nvPr/>
        </p:nvSpPr>
        <p:spPr>
          <a:xfrm>
            <a:off x="2946864" y="190038"/>
            <a:ext cx="8470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rgbClr val="FFB11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Showing Output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9F3B441-E3E8-4434-BFDC-9B76C803DCBA}"/>
              </a:ext>
            </a:extLst>
          </p:cNvPr>
          <p:cNvSpPr txBox="1"/>
          <p:nvPr/>
        </p:nvSpPr>
        <p:spPr>
          <a:xfrm>
            <a:off x="102690" y="6372243"/>
            <a:ext cx="2508572" cy="369332"/>
          </a:xfrm>
          <a:prstGeom prst="rect">
            <a:avLst/>
          </a:prstGeom>
          <a:solidFill>
            <a:srgbClr val="1A1B24"/>
          </a:solidFill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@Programing with Rakib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8F550D-666D-4B40-BBAF-EAFD475E3104}"/>
              </a:ext>
            </a:extLst>
          </p:cNvPr>
          <p:cNvSpPr/>
          <p:nvPr/>
        </p:nvSpPr>
        <p:spPr>
          <a:xfrm>
            <a:off x="2946864" y="3052288"/>
            <a:ext cx="3682536" cy="52722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DOM MANIPULATION</a:t>
            </a:r>
            <a:endParaRPr lang="en-US" sz="2400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EFDB7BE-19DE-47DC-B184-EDAAC2EECF14}"/>
              </a:ext>
            </a:extLst>
          </p:cNvPr>
          <p:cNvSpPr txBox="1"/>
          <p:nvPr/>
        </p:nvSpPr>
        <p:spPr>
          <a:xfrm>
            <a:off x="2910004" y="3651918"/>
            <a:ext cx="9003543" cy="306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Elements</a:t>
            </a:r>
            <a:r>
              <a:rPr 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নিয়ে</a:t>
            </a:r>
            <a:r>
              <a:rPr 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কাজ</a:t>
            </a:r>
            <a:r>
              <a:rPr 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করাকে</a:t>
            </a:r>
            <a:r>
              <a:rPr 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DOM</a:t>
            </a:r>
            <a:r>
              <a:rPr 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Manipulation</a:t>
            </a:r>
            <a:r>
              <a:rPr 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বলা</a:t>
            </a:r>
            <a:r>
              <a:rPr 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হয়</a:t>
            </a:r>
            <a:r>
              <a:rPr 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।  </a:t>
            </a:r>
            <a:r>
              <a:rPr lang="en-US" sz="16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এই</a:t>
            </a:r>
            <a:r>
              <a:rPr 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বিষয়ে</a:t>
            </a:r>
            <a:r>
              <a:rPr 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আলাদা</a:t>
            </a:r>
            <a:r>
              <a:rPr 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একটি</a:t>
            </a:r>
            <a:r>
              <a:rPr 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বা</a:t>
            </a:r>
            <a:r>
              <a:rPr 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দুইটি</a:t>
            </a:r>
            <a:r>
              <a:rPr 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ভিডিও</a:t>
            </a:r>
            <a:r>
              <a:rPr 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তে</a:t>
            </a:r>
            <a:r>
              <a:rPr 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বিস্তারিত</a:t>
            </a:r>
            <a:r>
              <a:rPr 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আলোচনা</a:t>
            </a:r>
            <a:r>
              <a:rPr 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করা</a:t>
            </a:r>
            <a:r>
              <a:rPr 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হবে</a:t>
            </a:r>
            <a:r>
              <a:rPr 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।  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attribute</a:t>
            </a:r>
            <a:r>
              <a:rPr 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কে</a:t>
            </a:r>
            <a:r>
              <a:rPr 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ধরে</a:t>
            </a:r>
            <a:r>
              <a:rPr 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কিভাবে</a:t>
            </a:r>
            <a:r>
              <a:rPr 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একটি</a:t>
            </a:r>
            <a:r>
              <a:rPr 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</a:t>
            </a:r>
            <a:r>
              <a:rPr 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কে</a:t>
            </a:r>
            <a:r>
              <a:rPr 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access</a:t>
            </a:r>
            <a:r>
              <a:rPr 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করতে</a:t>
            </a:r>
            <a:r>
              <a:rPr 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পারি</a:t>
            </a:r>
            <a:r>
              <a:rPr 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সেটি</a:t>
            </a:r>
            <a:r>
              <a:rPr 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শিখি</a:t>
            </a:r>
            <a:r>
              <a:rPr 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।  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এর</a:t>
            </a:r>
            <a:r>
              <a:rPr 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মাধ্যমে</a:t>
            </a:r>
            <a:r>
              <a:rPr 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কোন</a:t>
            </a:r>
            <a:r>
              <a:rPr 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</a:t>
            </a:r>
            <a:r>
              <a:rPr 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কে</a:t>
            </a:r>
            <a:r>
              <a:rPr 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ধরতে</a:t>
            </a:r>
            <a:r>
              <a:rPr 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হলে</a:t>
            </a:r>
            <a:r>
              <a:rPr 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600" dirty="0" err="1">
                <a:solidFill>
                  <a:schemeClr val="accent2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document</a:t>
            </a:r>
            <a:r>
              <a:rPr lang="en-US" sz="1600" dirty="0" err="1">
                <a:solidFill>
                  <a:schemeClr val="bg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lang="en-US" sz="1600" dirty="0" err="1">
                <a:solidFill>
                  <a:schemeClr val="accent2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getElementById</a:t>
            </a:r>
            <a:r>
              <a:rPr lang="en-US" sz="1600" dirty="0">
                <a:solidFill>
                  <a:schemeClr val="accent2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()</a:t>
            </a:r>
            <a:r>
              <a:rPr lang="en-US" sz="16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মেথডটি</a:t>
            </a:r>
            <a:r>
              <a:rPr 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ব্যবহার</a:t>
            </a:r>
            <a:r>
              <a:rPr 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করতে</a:t>
            </a:r>
            <a:r>
              <a:rPr 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হয়</a:t>
            </a:r>
            <a:r>
              <a:rPr 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।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syntax</a:t>
            </a:r>
          </a:p>
          <a:p>
            <a:pPr>
              <a:lnSpc>
                <a:spcPct val="150000"/>
              </a:lnSpc>
            </a:pPr>
            <a:r>
              <a:rPr lang="en-US" sz="1400" dirty="0" err="1">
                <a:solidFill>
                  <a:schemeClr val="bg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document.</a:t>
            </a:r>
            <a:r>
              <a:rPr lang="en-US" sz="1400" dirty="0" err="1">
                <a:solidFill>
                  <a:schemeClr val="accent2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getElementById</a:t>
            </a:r>
            <a:r>
              <a:rPr lang="en-US" sz="1400" dirty="0">
                <a:solidFill>
                  <a:schemeClr val="accent2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lang="en-US" sz="1400" dirty="0" err="1">
                <a:solidFill>
                  <a:schemeClr val="bg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id_name</a:t>
            </a:r>
            <a:r>
              <a:rPr lang="en-US" sz="1400" dirty="0">
                <a:solidFill>
                  <a:schemeClr val="accent2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Change content</a:t>
            </a:r>
          </a:p>
          <a:p>
            <a:pPr>
              <a:lnSpc>
                <a:spcPct val="150000"/>
              </a:lnSpc>
            </a:pPr>
            <a:r>
              <a:rPr lang="en-US" sz="1400" dirty="0" err="1">
                <a:solidFill>
                  <a:schemeClr val="bg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document.</a:t>
            </a:r>
            <a:r>
              <a:rPr lang="en-US" sz="1400" dirty="0" err="1">
                <a:solidFill>
                  <a:schemeClr val="accent2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getElementById</a:t>
            </a:r>
            <a:r>
              <a:rPr lang="en-US" sz="1400" dirty="0">
                <a:solidFill>
                  <a:schemeClr val="accent2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lang="en-US" sz="1400" dirty="0" err="1">
                <a:solidFill>
                  <a:schemeClr val="bg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id_name</a:t>
            </a:r>
            <a:r>
              <a:rPr lang="en-US" sz="1400" dirty="0">
                <a:solidFill>
                  <a:schemeClr val="accent2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).</a:t>
            </a:r>
            <a:r>
              <a:rPr lang="en-US" sz="1400" dirty="0" err="1">
                <a:solidFill>
                  <a:schemeClr val="accent2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innerHTML</a:t>
            </a:r>
            <a:r>
              <a:rPr lang="en-US" sz="1400" dirty="0">
                <a:solidFill>
                  <a:schemeClr val="accent2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= </a:t>
            </a:r>
            <a:r>
              <a:rPr lang="en-US" sz="1400" dirty="0">
                <a:solidFill>
                  <a:schemeClr val="bg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“some content goes here</a:t>
            </a:r>
            <a:r>
              <a:rPr lang="en-US" sz="1400" dirty="0">
                <a:solidFill>
                  <a:schemeClr val="accent2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”</a:t>
            </a:r>
          </a:p>
          <a:p>
            <a:pPr>
              <a:lnSpc>
                <a:spcPct val="150000"/>
              </a:lnSpc>
            </a:pPr>
            <a:r>
              <a:rPr lang="en-US" sz="1400" dirty="0" err="1">
                <a:solidFill>
                  <a:schemeClr val="bg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document.</a:t>
            </a:r>
            <a:r>
              <a:rPr lang="en-US" sz="1400" dirty="0" err="1">
                <a:solidFill>
                  <a:schemeClr val="accent2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getElementById</a:t>
            </a:r>
            <a:r>
              <a:rPr lang="en-US" sz="1400" dirty="0">
                <a:solidFill>
                  <a:schemeClr val="accent2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lang="en-US" sz="1400" dirty="0" err="1">
                <a:solidFill>
                  <a:schemeClr val="bg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id_name</a:t>
            </a:r>
            <a:r>
              <a:rPr lang="en-US" sz="1400" dirty="0">
                <a:solidFill>
                  <a:schemeClr val="accent2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).</a:t>
            </a:r>
            <a:r>
              <a:rPr lang="en-US" sz="1400" dirty="0" err="1">
                <a:solidFill>
                  <a:schemeClr val="accent2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innerText</a:t>
            </a:r>
            <a:r>
              <a:rPr lang="en-US" sz="1400" dirty="0">
                <a:solidFill>
                  <a:schemeClr val="accent2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= </a:t>
            </a:r>
            <a:r>
              <a:rPr lang="en-US" sz="1400" dirty="0">
                <a:solidFill>
                  <a:schemeClr val="bg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“some content goes here</a:t>
            </a:r>
            <a:r>
              <a:rPr lang="en-US" sz="1400" dirty="0">
                <a:solidFill>
                  <a:schemeClr val="accent2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”</a:t>
            </a:r>
            <a:endParaRPr lang="en-US" sz="1600" dirty="0">
              <a:solidFill>
                <a:schemeClr val="bg1"/>
              </a:solidFill>
              <a:latin typeface="SolaimanLipi" panose="02000500020000020004" pitchFamily="2" charset="0"/>
              <a:cs typeface="SolaimanLipi" panose="0200050002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4539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1F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D046FC5-717A-4EF9-870B-B44F421D4644}"/>
              </a:ext>
            </a:extLst>
          </p:cNvPr>
          <p:cNvSpPr/>
          <p:nvPr/>
        </p:nvSpPr>
        <p:spPr>
          <a:xfrm>
            <a:off x="0" y="0"/>
            <a:ext cx="2705271" cy="6858000"/>
          </a:xfrm>
          <a:prstGeom prst="rect">
            <a:avLst/>
          </a:prstGeom>
          <a:solidFill>
            <a:srgbClr val="FFB11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D9CE9D-F976-4850-8AFF-D922CEF9D940}"/>
              </a:ext>
            </a:extLst>
          </p:cNvPr>
          <p:cNvSpPr txBox="1"/>
          <p:nvPr/>
        </p:nvSpPr>
        <p:spPr>
          <a:xfrm>
            <a:off x="36858" y="162046"/>
            <a:ext cx="2631554" cy="2492990"/>
          </a:xfrm>
          <a:prstGeom prst="rect">
            <a:avLst/>
          </a:prstGeom>
          <a:noFill/>
          <a:ln w="9525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Modern</a:t>
            </a:r>
            <a:endParaRPr lang="en-US" sz="5000" b="1" dirty="0">
              <a:ln w="3175">
                <a:noFill/>
              </a:ln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40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</a:p>
          <a:p>
            <a:pPr algn="ctr"/>
            <a:r>
              <a:rPr lang="en-US" sz="40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endParaRPr lang="en-US" sz="4400" b="1" dirty="0">
              <a:ln w="3175">
                <a:noFill/>
              </a:ln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4000" b="1" dirty="0">
              <a:ln w="3175">
                <a:noFill/>
              </a:ln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94CEB9-7B13-4032-8ACC-16563193D7B7}"/>
              </a:ext>
            </a:extLst>
          </p:cNvPr>
          <p:cNvSpPr txBox="1"/>
          <p:nvPr/>
        </p:nvSpPr>
        <p:spPr>
          <a:xfrm>
            <a:off x="2910005" y="1408541"/>
            <a:ext cx="9003543" cy="1533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as-IN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এ আউটপুট প্রদর্শনের জন্য বিভিন্ন পদ্ধতি রয়েছে। এগুলো </a:t>
            </a:r>
            <a:r>
              <a:rPr 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as-IN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বিভিন্ন প্রয়োজন অনুযায়ী ব্যবহার করা হয়। নিচে 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as-IN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আউটপুট প্রদর্শনের প্রধান পদ্ধতিগুলো আলোচনা করা হলো:</a:t>
            </a:r>
            <a:endParaRPr lang="en-US" sz="1600" dirty="0">
              <a:solidFill>
                <a:schemeClr val="bg1"/>
              </a:solidFill>
              <a:latin typeface="SolaimanLipi" panose="02000500020000020004" pitchFamily="2" charset="0"/>
              <a:cs typeface="SolaimanLipi" panose="02000500020000020004" pitchFamily="2" charset="0"/>
            </a:endParaRPr>
          </a:p>
          <a:p>
            <a:pPr>
              <a:lnSpc>
                <a:spcPct val="150000"/>
              </a:lnSpc>
            </a:pPr>
            <a:r>
              <a:rPr lang="en-US" alt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en-US" alt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bn-IN" alt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এর মাধ্যমে </a:t>
            </a:r>
            <a:r>
              <a:rPr lang="en-US" alt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en-US" alt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bn-IN" alt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এলিমেন্টগুলোর কন্টেন্ট পরিবর্তন করে আউটপুট প্রদর্শন করা যায়। </a:t>
            </a:r>
            <a:r>
              <a:rPr lang="en-US" alt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bn-IN" alt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সাধারণত </a:t>
            </a:r>
            <a:r>
              <a:rPr lang="en-US" altLang="en-US" sz="16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innerHTML</a:t>
            </a:r>
            <a:r>
              <a:rPr lang="en-US" alt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, </a:t>
            </a:r>
            <a:r>
              <a:rPr lang="bn-IN" alt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এবং </a:t>
            </a:r>
            <a:r>
              <a:rPr lang="en-US" altLang="en-US" sz="16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innerText</a:t>
            </a:r>
            <a:r>
              <a:rPr lang="bn-IN" alt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মেথডগুলো ব্যবহার করা হয়। </a:t>
            </a:r>
            <a:r>
              <a:rPr lang="en-US" alt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endParaRPr lang="as-IN" sz="1600" dirty="0">
              <a:solidFill>
                <a:schemeClr val="bg1"/>
              </a:solidFill>
              <a:latin typeface="SolaimanLipi" panose="02000500020000020004" pitchFamily="2" charset="0"/>
              <a:cs typeface="SolaimanLipi" panose="02000500020000020004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8CE54F-98AF-4FC1-9C60-259CBC7C0554}"/>
              </a:ext>
            </a:extLst>
          </p:cNvPr>
          <p:cNvSpPr txBox="1"/>
          <p:nvPr/>
        </p:nvSpPr>
        <p:spPr>
          <a:xfrm>
            <a:off x="2946864" y="190038"/>
            <a:ext cx="8470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rgbClr val="FFB11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Showing Output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9F3B441-E3E8-4434-BFDC-9B76C803DCBA}"/>
              </a:ext>
            </a:extLst>
          </p:cNvPr>
          <p:cNvSpPr txBox="1"/>
          <p:nvPr/>
        </p:nvSpPr>
        <p:spPr>
          <a:xfrm>
            <a:off x="98349" y="6326622"/>
            <a:ext cx="2508572" cy="369332"/>
          </a:xfrm>
          <a:prstGeom prst="rect">
            <a:avLst/>
          </a:prstGeom>
          <a:solidFill>
            <a:srgbClr val="1A1B24"/>
          </a:solidFill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/>
              <a:t>@Programing with Rakib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8F550D-666D-4B40-BBAF-EAFD475E3104}"/>
              </a:ext>
            </a:extLst>
          </p:cNvPr>
          <p:cNvSpPr/>
          <p:nvPr/>
        </p:nvSpPr>
        <p:spPr>
          <a:xfrm>
            <a:off x="2946864" y="3052288"/>
            <a:ext cx="3682536" cy="52722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DOM MANIPULATION</a:t>
            </a:r>
            <a:endParaRPr lang="en-US" sz="24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48B152-9A92-44B4-A0EA-7F16E3B332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9425" y="3805237"/>
            <a:ext cx="4267200" cy="43338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5865D26D-EB72-451E-9708-5210052102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9425" y="4299542"/>
            <a:ext cx="7929693" cy="9248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B56FAA2A-64D0-4360-B5D6-11AD28EE24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0921" y="5328810"/>
            <a:ext cx="6014907" cy="1201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81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1F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D046FC5-717A-4EF9-870B-B44F421D4644}"/>
              </a:ext>
            </a:extLst>
          </p:cNvPr>
          <p:cNvSpPr/>
          <p:nvPr/>
        </p:nvSpPr>
        <p:spPr>
          <a:xfrm>
            <a:off x="0" y="0"/>
            <a:ext cx="2705271" cy="6858000"/>
          </a:xfrm>
          <a:prstGeom prst="rect">
            <a:avLst/>
          </a:prstGeom>
          <a:solidFill>
            <a:srgbClr val="FFB11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D9CE9D-F976-4850-8AFF-D922CEF9D940}"/>
              </a:ext>
            </a:extLst>
          </p:cNvPr>
          <p:cNvSpPr txBox="1"/>
          <p:nvPr/>
        </p:nvSpPr>
        <p:spPr>
          <a:xfrm>
            <a:off x="36858" y="162046"/>
            <a:ext cx="2631554" cy="2492990"/>
          </a:xfrm>
          <a:prstGeom prst="rect">
            <a:avLst/>
          </a:prstGeom>
          <a:noFill/>
          <a:ln w="9525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Modern</a:t>
            </a:r>
            <a:endParaRPr lang="en-US" sz="5000" b="1" dirty="0">
              <a:ln w="3175">
                <a:noFill/>
              </a:ln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40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</a:p>
          <a:p>
            <a:pPr algn="ctr"/>
            <a:r>
              <a:rPr lang="en-US" sz="40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endParaRPr lang="en-US" sz="4400" b="1" dirty="0">
              <a:ln w="3175">
                <a:noFill/>
              </a:ln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4000" b="1" dirty="0">
              <a:ln w="3175">
                <a:noFill/>
              </a:ln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94CEB9-7B13-4032-8ACC-16563193D7B7}"/>
              </a:ext>
            </a:extLst>
          </p:cNvPr>
          <p:cNvSpPr txBox="1"/>
          <p:nvPr/>
        </p:nvSpPr>
        <p:spPr>
          <a:xfrm>
            <a:off x="2910005" y="1408541"/>
            <a:ext cx="9003543" cy="1533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as-IN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এ আউটপুট প্রদর্শনের জন্য বিভিন্ন পদ্ধতি রয়েছে। এগুলো </a:t>
            </a:r>
            <a:r>
              <a:rPr 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as-IN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বিভিন্ন প্রয়োজন অনুযায়ী ব্যবহার করা হয়। নিচে 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as-IN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আউটপুট প্রদর্শনের প্রধান পদ্ধতিগুলো আলোচনা করা হলো:</a:t>
            </a:r>
            <a:endParaRPr lang="en-US" sz="1600" dirty="0">
              <a:solidFill>
                <a:schemeClr val="bg1"/>
              </a:solidFill>
              <a:latin typeface="SolaimanLipi" panose="02000500020000020004" pitchFamily="2" charset="0"/>
              <a:cs typeface="SolaimanLipi" panose="02000500020000020004" pitchFamily="2" charset="0"/>
            </a:endParaRPr>
          </a:p>
          <a:p>
            <a:pPr>
              <a:lnSpc>
                <a:spcPct val="150000"/>
              </a:lnSpc>
            </a:pPr>
            <a:r>
              <a:rPr lang="en-US" alt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en-US" alt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bn-IN" alt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এর মাধ্যমে </a:t>
            </a:r>
            <a:r>
              <a:rPr lang="en-US" alt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en-US" alt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bn-IN" alt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এলিমেন্টগুলোর কন্টেন্ট পরিবর্তন করে আউটপুট প্রদর্শন করা যায়। </a:t>
            </a:r>
            <a:r>
              <a:rPr lang="en-US" alt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bn-IN" alt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সাধারণত </a:t>
            </a:r>
            <a:r>
              <a:rPr lang="en-US" altLang="en-US" sz="16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innerHTML</a:t>
            </a:r>
            <a:r>
              <a:rPr lang="en-US" alt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, </a:t>
            </a:r>
            <a:r>
              <a:rPr lang="bn-IN" alt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এবং </a:t>
            </a:r>
            <a:r>
              <a:rPr lang="en-US" altLang="en-US" sz="16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innerText</a:t>
            </a:r>
            <a:r>
              <a:rPr lang="bn-IN" alt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মেথডগুলো ব্যবহার করা হয়। </a:t>
            </a:r>
            <a:r>
              <a:rPr lang="en-US" alt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endParaRPr lang="as-IN" sz="1600" dirty="0">
              <a:solidFill>
                <a:schemeClr val="bg1"/>
              </a:solidFill>
              <a:latin typeface="SolaimanLipi" panose="02000500020000020004" pitchFamily="2" charset="0"/>
              <a:cs typeface="SolaimanLipi" panose="02000500020000020004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8CE54F-98AF-4FC1-9C60-259CBC7C0554}"/>
              </a:ext>
            </a:extLst>
          </p:cNvPr>
          <p:cNvSpPr txBox="1"/>
          <p:nvPr/>
        </p:nvSpPr>
        <p:spPr>
          <a:xfrm>
            <a:off x="2946864" y="190038"/>
            <a:ext cx="8470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rgbClr val="FFB11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Showing Output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9F3B441-E3E8-4434-BFDC-9B76C803DCBA}"/>
              </a:ext>
            </a:extLst>
          </p:cNvPr>
          <p:cNvSpPr txBox="1"/>
          <p:nvPr/>
        </p:nvSpPr>
        <p:spPr>
          <a:xfrm>
            <a:off x="98349" y="6326622"/>
            <a:ext cx="2508572" cy="369332"/>
          </a:xfrm>
          <a:prstGeom prst="rect">
            <a:avLst/>
          </a:prstGeom>
          <a:solidFill>
            <a:srgbClr val="1A1B24"/>
          </a:solidFill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/>
              <a:t>@Programing with Rakib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8F550D-666D-4B40-BBAF-EAFD475E3104}"/>
              </a:ext>
            </a:extLst>
          </p:cNvPr>
          <p:cNvSpPr/>
          <p:nvPr/>
        </p:nvSpPr>
        <p:spPr>
          <a:xfrm>
            <a:off x="2946864" y="3052288"/>
            <a:ext cx="3682536" cy="52722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DOM MANIPULATION</a:t>
            </a:r>
            <a:endParaRPr lang="en-US" sz="24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48B152-9A92-44B4-A0EA-7F16E3B332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9425" y="3852862"/>
            <a:ext cx="4267200" cy="43338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B6DF613-16C0-4834-9D59-409DC80502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9425" y="4359924"/>
            <a:ext cx="7855425" cy="83740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5B3737D-6311-4312-922E-34B35F1E6D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9425" y="5291915"/>
            <a:ext cx="4076700" cy="1499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461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1F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D046FC5-717A-4EF9-870B-B44F421D4644}"/>
              </a:ext>
            </a:extLst>
          </p:cNvPr>
          <p:cNvSpPr/>
          <p:nvPr/>
        </p:nvSpPr>
        <p:spPr>
          <a:xfrm>
            <a:off x="0" y="0"/>
            <a:ext cx="2705271" cy="6858000"/>
          </a:xfrm>
          <a:prstGeom prst="rect">
            <a:avLst/>
          </a:prstGeom>
          <a:solidFill>
            <a:srgbClr val="FFB11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D9CE9D-F976-4850-8AFF-D922CEF9D940}"/>
              </a:ext>
            </a:extLst>
          </p:cNvPr>
          <p:cNvSpPr txBox="1"/>
          <p:nvPr/>
        </p:nvSpPr>
        <p:spPr>
          <a:xfrm>
            <a:off x="36858" y="162046"/>
            <a:ext cx="2631554" cy="2492990"/>
          </a:xfrm>
          <a:prstGeom prst="rect">
            <a:avLst/>
          </a:prstGeom>
          <a:noFill/>
          <a:ln w="9525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Modern</a:t>
            </a:r>
            <a:endParaRPr lang="en-US" sz="5000" b="1" dirty="0">
              <a:ln w="3175">
                <a:noFill/>
              </a:ln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40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</a:p>
          <a:p>
            <a:pPr algn="ctr"/>
            <a:r>
              <a:rPr lang="en-US" sz="40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endParaRPr lang="en-US" sz="4400" b="1" dirty="0">
              <a:ln w="3175">
                <a:noFill/>
              </a:ln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4000" b="1" dirty="0">
              <a:ln w="3175">
                <a:noFill/>
              </a:ln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94CEB9-7B13-4032-8ACC-16563193D7B7}"/>
              </a:ext>
            </a:extLst>
          </p:cNvPr>
          <p:cNvSpPr txBox="1"/>
          <p:nvPr/>
        </p:nvSpPr>
        <p:spPr>
          <a:xfrm>
            <a:off x="2910005" y="1408541"/>
            <a:ext cx="9003543" cy="2643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as-IN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এ আউটপুট প্রদর্শনের জন্য বিভিন্ন পদ্ধতি রয়েছে। এগুলো </a:t>
            </a:r>
            <a:r>
              <a:rPr 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as-IN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বিভিন্ন প্রয়োজন অনুযায়ী ব্যবহার করা হয়। নিচে 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as-IN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আউটপুট প্রদর্শনের প্রধান পদ্ধতিগুলো আলোচনা করা হলো:</a:t>
            </a:r>
            <a:endParaRPr lang="en-US" sz="1600" dirty="0">
              <a:solidFill>
                <a:schemeClr val="bg1"/>
              </a:solidFill>
              <a:latin typeface="SolaimanLipi" panose="02000500020000020004" pitchFamily="2" charset="0"/>
              <a:cs typeface="SolaimanLipi" panose="02000500020000020004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16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ব্রাউজার</a:t>
            </a:r>
            <a:r>
              <a:rPr 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এর</a:t>
            </a:r>
            <a:r>
              <a:rPr 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এর</a:t>
            </a:r>
            <a:r>
              <a:rPr 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আউটপুট</a:t>
            </a:r>
            <a:r>
              <a:rPr 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দেখা</a:t>
            </a:r>
            <a:r>
              <a:rPr 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দেখা</a:t>
            </a:r>
            <a:r>
              <a:rPr 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যায়</a:t>
            </a:r>
            <a:r>
              <a:rPr 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ওয়েব</a:t>
            </a:r>
            <a:r>
              <a:rPr 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পেজ</a:t>
            </a:r>
            <a:r>
              <a:rPr 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এ </a:t>
            </a:r>
            <a:r>
              <a:rPr lang="en-US" sz="16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এর</a:t>
            </a:r>
            <a:r>
              <a:rPr 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কোন</a:t>
            </a:r>
            <a:r>
              <a:rPr 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আউটপুট</a:t>
            </a:r>
            <a:r>
              <a:rPr 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দেখা</a:t>
            </a:r>
            <a:r>
              <a:rPr 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যায়</a:t>
            </a:r>
            <a:r>
              <a:rPr 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না</a:t>
            </a:r>
            <a:r>
              <a:rPr 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।  </a:t>
            </a:r>
            <a:r>
              <a:rPr lang="en-US" sz="16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ব্রাউজারের</a:t>
            </a:r>
            <a:r>
              <a:rPr 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কনসোল</a:t>
            </a:r>
            <a:r>
              <a:rPr 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কিভাবে</a:t>
            </a:r>
            <a:r>
              <a:rPr 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ওপেন</a:t>
            </a:r>
            <a:r>
              <a:rPr 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করা</a:t>
            </a:r>
            <a:r>
              <a:rPr 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যায়</a:t>
            </a:r>
            <a:r>
              <a:rPr 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সেটি</a:t>
            </a:r>
            <a:r>
              <a:rPr 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দেখি</a:t>
            </a:r>
            <a:r>
              <a:rPr 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। 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১।   </a:t>
            </a:r>
            <a:r>
              <a:rPr lang="en-US" sz="16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মাউস</a:t>
            </a:r>
            <a:r>
              <a:rPr 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এর</a:t>
            </a:r>
            <a:r>
              <a:rPr 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রাইট</a:t>
            </a:r>
            <a:r>
              <a:rPr 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বাটন</a:t>
            </a:r>
            <a:r>
              <a:rPr 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ক্লিক</a:t>
            </a:r>
            <a:r>
              <a:rPr 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করুন</a:t>
            </a:r>
            <a:r>
              <a:rPr 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।  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২।  </a:t>
            </a:r>
            <a:r>
              <a:rPr lang="en-US" sz="16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অপশনগুলো</a:t>
            </a:r>
            <a:r>
              <a:rPr 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 </a:t>
            </a:r>
            <a:r>
              <a:rPr lang="en-US" sz="16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থেকে</a:t>
            </a:r>
            <a:r>
              <a:rPr 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6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inspect</a:t>
            </a:r>
            <a:r>
              <a:rPr 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এ </a:t>
            </a:r>
            <a:r>
              <a:rPr lang="en-US" sz="16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ক্লিক</a:t>
            </a:r>
            <a:r>
              <a:rPr 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করুন</a:t>
            </a:r>
            <a:r>
              <a:rPr 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। 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৩।  </a:t>
            </a:r>
            <a:r>
              <a:rPr lang="en-US" sz="16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তারপর</a:t>
            </a:r>
            <a:r>
              <a:rPr 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6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অপশন</a:t>
            </a:r>
            <a:r>
              <a:rPr 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এ 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click</a:t>
            </a:r>
            <a:r>
              <a:rPr 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করুন</a:t>
            </a:r>
            <a:r>
              <a:rPr 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।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8CE54F-98AF-4FC1-9C60-259CBC7C0554}"/>
              </a:ext>
            </a:extLst>
          </p:cNvPr>
          <p:cNvSpPr txBox="1"/>
          <p:nvPr/>
        </p:nvSpPr>
        <p:spPr>
          <a:xfrm>
            <a:off x="2946864" y="190038"/>
            <a:ext cx="8470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rgbClr val="FFB11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Showing Output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9F3B441-E3E8-4434-BFDC-9B76C803DCBA}"/>
              </a:ext>
            </a:extLst>
          </p:cNvPr>
          <p:cNvSpPr txBox="1"/>
          <p:nvPr/>
        </p:nvSpPr>
        <p:spPr>
          <a:xfrm>
            <a:off x="98349" y="6326622"/>
            <a:ext cx="2508572" cy="369332"/>
          </a:xfrm>
          <a:prstGeom prst="rect">
            <a:avLst/>
          </a:prstGeom>
          <a:solidFill>
            <a:srgbClr val="1A1B24"/>
          </a:solidFill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/>
              <a:t>@Programing with Rakib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27A3D4-CAA4-44EE-93B7-92C3B418DC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2510" y="2655036"/>
            <a:ext cx="1820315" cy="204656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987D1C0-2C91-4155-8E02-A4A7FA7A37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6864" y="5054911"/>
            <a:ext cx="8726544" cy="48733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98A8799-AC00-468D-BB7D-C52D70685F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6864" y="5850737"/>
            <a:ext cx="2955466" cy="729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8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1F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D046FC5-717A-4EF9-870B-B44F421D4644}"/>
              </a:ext>
            </a:extLst>
          </p:cNvPr>
          <p:cNvSpPr/>
          <p:nvPr/>
        </p:nvSpPr>
        <p:spPr>
          <a:xfrm>
            <a:off x="0" y="0"/>
            <a:ext cx="2705271" cy="6858000"/>
          </a:xfrm>
          <a:prstGeom prst="rect">
            <a:avLst/>
          </a:prstGeom>
          <a:solidFill>
            <a:srgbClr val="FFB11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D9CE9D-F976-4850-8AFF-D922CEF9D940}"/>
              </a:ext>
            </a:extLst>
          </p:cNvPr>
          <p:cNvSpPr txBox="1"/>
          <p:nvPr/>
        </p:nvSpPr>
        <p:spPr>
          <a:xfrm>
            <a:off x="36858" y="162046"/>
            <a:ext cx="2631554" cy="2492990"/>
          </a:xfrm>
          <a:prstGeom prst="rect">
            <a:avLst/>
          </a:prstGeom>
          <a:noFill/>
          <a:ln w="9525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Modern</a:t>
            </a:r>
            <a:endParaRPr lang="en-US" sz="5000" b="1" dirty="0">
              <a:ln w="3175">
                <a:noFill/>
              </a:ln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40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</a:p>
          <a:p>
            <a:pPr algn="ctr"/>
            <a:r>
              <a:rPr lang="en-US" sz="40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endParaRPr lang="en-US" sz="4400" b="1" dirty="0">
              <a:ln w="3175">
                <a:noFill/>
              </a:ln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4000" b="1" dirty="0">
              <a:ln w="3175">
                <a:noFill/>
              </a:ln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8CE54F-98AF-4FC1-9C60-259CBC7C0554}"/>
              </a:ext>
            </a:extLst>
          </p:cNvPr>
          <p:cNvSpPr txBox="1"/>
          <p:nvPr/>
        </p:nvSpPr>
        <p:spPr>
          <a:xfrm>
            <a:off x="2946864" y="190038"/>
            <a:ext cx="8470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rgbClr val="FFB11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Showing Output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9F3B441-E3E8-4434-BFDC-9B76C803DCBA}"/>
              </a:ext>
            </a:extLst>
          </p:cNvPr>
          <p:cNvSpPr txBox="1"/>
          <p:nvPr/>
        </p:nvSpPr>
        <p:spPr>
          <a:xfrm>
            <a:off x="98349" y="6326622"/>
            <a:ext cx="2508572" cy="369332"/>
          </a:xfrm>
          <a:prstGeom prst="rect">
            <a:avLst/>
          </a:prstGeom>
          <a:solidFill>
            <a:srgbClr val="1A1B24"/>
          </a:solidFill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/>
              <a:t>@Programing with Rakib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75CBFBF-D0CC-4FBE-A4A5-037E6A712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6864" y="1835471"/>
            <a:ext cx="7873536" cy="124586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3ABB9FA-0985-4D27-A527-B87090AF9F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400" y="3705225"/>
            <a:ext cx="7766122" cy="2149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226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379</Words>
  <Application>Microsoft Office PowerPoint</Application>
  <PresentationFormat>Widescreen</PresentationFormat>
  <Paragraphs>45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Calibri Light</vt:lpstr>
      <vt:lpstr>JetBrains Mono</vt:lpstr>
      <vt:lpstr>SolaimanLipi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13</cp:revision>
  <dcterms:created xsi:type="dcterms:W3CDTF">2024-05-23T10:07:14Z</dcterms:created>
  <dcterms:modified xsi:type="dcterms:W3CDTF">2024-05-24T04:54:58Z</dcterms:modified>
</cp:coreProperties>
</file>