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749C-16E3-4EC2-B8C1-D7E20464D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EE0561-98EC-42A0-91F4-330779ABF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FAA06E-319B-4A89-AB9B-4A387E2E0EAE}"/>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A5D275E9-5048-40CF-84C1-94E6F155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39C15-C166-49C3-BADC-0AE492C931C1}"/>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271823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AA07-FA1F-493A-BFD4-C1497EFFFB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B5921-11BD-42B8-AE1A-6BFC4CE2C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EBFF7-39F6-4AE7-90FD-F8EC8B1B5666}"/>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2FFD0EE1-7087-4D83-B927-C8F12D2A3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4E253-5C9E-43E8-A09D-58BDF1010748}"/>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170085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08A11-8B6A-40F1-BE25-C66A81748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8F02A-B4EE-4FFC-807B-2A6CA5A32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5E537-A79B-4633-ACB5-27AF55B17ADB}"/>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5F510330-8347-4383-8332-05F464F8B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0C0CF-8FB5-46D4-A43B-D4481D794380}"/>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113890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40CA-6D0A-443C-9D41-D34330936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92DC2-4CDB-4E30-8694-60592C256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DF3EA-8E68-473D-94E0-8602BD5009E6}"/>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0C88EE14-C8B6-4FE7-83D3-26E98666A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CA20-9B65-4028-9E0C-67B3EAB6D12D}"/>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2561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1BD0-56E4-475B-ACF8-2D0893D3D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8C2BF-7630-4854-8EC4-4FB963BF38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1A700-7576-40D5-ABFA-2FB591A37EAB}"/>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9E23E9D7-3636-4705-8338-2761C78F2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E3675-D1B1-418C-BEF2-44288C635DE5}"/>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304737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19E-0D24-4C63-AEAD-E37E7AFE8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1C5FC-5115-453C-A8C3-0FD60A357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7B5C13-0247-40E0-BD82-3A6250F5F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48DBD3-36A7-46DD-AE9C-32D32699FE1D}"/>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6" name="Footer Placeholder 5">
            <a:extLst>
              <a:ext uri="{FF2B5EF4-FFF2-40B4-BE49-F238E27FC236}">
                <a16:creationId xmlns:a16="http://schemas.microsoft.com/office/drawing/2014/main" id="{871F00EF-E54C-45D9-9CF0-CB2A76388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AC531-2479-49DF-9FA2-72D39C15A4A1}"/>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205832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34CE-E38E-4E97-A447-42549D2BC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6F21F-A774-454E-9A54-6EC2FB427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1DEC6-E430-47BE-9DC8-F5050D79B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01AF6-56BC-4FB3-A307-20A0AF70FD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BCE5B-256A-447F-B7A4-5BEF416936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237A9-B685-4383-8B2B-FBBB21B5CFCE}"/>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8" name="Footer Placeholder 7">
            <a:extLst>
              <a:ext uri="{FF2B5EF4-FFF2-40B4-BE49-F238E27FC236}">
                <a16:creationId xmlns:a16="http://schemas.microsoft.com/office/drawing/2014/main" id="{0B30C019-DBFD-4551-8810-474F01FE0C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AD4CC1-5394-45B3-9C1C-A15FA805FACF}"/>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253421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7047-1A96-478B-BD0D-F1A4802DED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08496-1AEE-45B5-A3BE-FBD2397445DF}"/>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4" name="Footer Placeholder 3">
            <a:extLst>
              <a:ext uri="{FF2B5EF4-FFF2-40B4-BE49-F238E27FC236}">
                <a16:creationId xmlns:a16="http://schemas.microsoft.com/office/drawing/2014/main" id="{BB43AF83-7C6A-4678-B0B9-B35F17EDE4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DAF9D-294A-457F-88DD-9A5114128B98}"/>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126548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333AE-67E3-4268-AD10-F6F167B0E882}"/>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3" name="Footer Placeholder 2">
            <a:extLst>
              <a:ext uri="{FF2B5EF4-FFF2-40B4-BE49-F238E27FC236}">
                <a16:creationId xmlns:a16="http://schemas.microsoft.com/office/drawing/2014/main" id="{21F2E551-CF47-433B-84D1-A729B0D5B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1D25AE-B60F-4D46-8922-8B0FE1DCEFF0}"/>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40821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6F47-8487-4B1F-B5C4-8C7106E77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9474CC-526B-402F-B621-DDEBD9930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43769-9855-4373-BCFB-1FC46B359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3C18B-63DF-4DC7-916B-B65DFFF7E984}"/>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6" name="Footer Placeholder 5">
            <a:extLst>
              <a:ext uri="{FF2B5EF4-FFF2-40B4-BE49-F238E27FC236}">
                <a16:creationId xmlns:a16="http://schemas.microsoft.com/office/drawing/2014/main" id="{4ABC58A4-DAAF-4F22-8E93-0465CE7A5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1714D-4604-492C-8E9A-AB6106949275}"/>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329488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9383-A422-4479-8CFC-42E0C920B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2FD2-9847-445D-8FDC-EA3AB1ADE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2C93C-270C-441B-AEC3-0B00967F6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5D017-EDFF-4BDF-BD09-7353CD1DF8F0}"/>
              </a:ext>
            </a:extLst>
          </p:cNvPr>
          <p:cNvSpPr>
            <a:spLocks noGrp="1"/>
          </p:cNvSpPr>
          <p:nvPr>
            <p:ph type="dt" sz="half" idx="10"/>
          </p:nvPr>
        </p:nvSpPr>
        <p:spPr/>
        <p:txBody>
          <a:bodyPr/>
          <a:lstStyle/>
          <a:p>
            <a:fld id="{288FD863-0C6A-400B-BC14-F04F6F12FBDF}" type="datetimeFigureOut">
              <a:rPr lang="en-US" smtClean="0"/>
              <a:t>5/26/2024</a:t>
            </a:fld>
            <a:endParaRPr lang="en-US"/>
          </a:p>
        </p:txBody>
      </p:sp>
      <p:sp>
        <p:nvSpPr>
          <p:cNvPr id="6" name="Footer Placeholder 5">
            <a:extLst>
              <a:ext uri="{FF2B5EF4-FFF2-40B4-BE49-F238E27FC236}">
                <a16:creationId xmlns:a16="http://schemas.microsoft.com/office/drawing/2014/main" id="{8A3FFFBF-4A01-4697-92C7-1C2CEE519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FF02-8816-427E-8B53-3E2C13170B24}"/>
              </a:ext>
            </a:extLst>
          </p:cNvPr>
          <p:cNvSpPr>
            <a:spLocks noGrp="1"/>
          </p:cNvSpPr>
          <p:nvPr>
            <p:ph type="sldNum" sz="quarter" idx="12"/>
          </p:nvPr>
        </p:nvSpPr>
        <p:spPr/>
        <p:txBody>
          <a:bodyPr/>
          <a:lstStyle/>
          <a:p>
            <a:fld id="{FBF6029B-6492-4ACA-9B9E-DDD0944462B2}" type="slidenum">
              <a:rPr lang="en-US" smtClean="0"/>
              <a:t>‹#›</a:t>
            </a:fld>
            <a:endParaRPr lang="en-US"/>
          </a:p>
        </p:txBody>
      </p:sp>
    </p:spTree>
    <p:extLst>
      <p:ext uri="{BB962C8B-B14F-4D97-AF65-F5344CB8AC3E}">
        <p14:creationId xmlns:p14="http://schemas.microsoft.com/office/powerpoint/2010/main" val="347480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00DD5-EF81-44C3-B7C2-FCFB412A8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7C51A9-052B-4F06-821E-4301DBE15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7C85A-8F92-4197-8296-ED04BD38B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FD863-0C6A-400B-BC14-F04F6F12FBDF}" type="datetimeFigureOut">
              <a:rPr lang="en-US" smtClean="0"/>
              <a:t>5/26/2024</a:t>
            </a:fld>
            <a:endParaRPr lang="en-US"/>
          </a:p>
        </p:txBody>
      </p:sp>
      <p:sp>
        <p:nvSpPr>
          <p:cNvPr id="5" name="Footer Placeholder 4">
            <a:extLst>
              <a:ext uri="{FF2B5EF4-FFF2-40B4-BE49-F238E27FC236}">
                <a16:creationId xmlns:a16="http://schemas.microsoft.com/office/drawing/2014/main" id="{CCD4FEC2-91A0-4494-92D0-E41C39A45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D2D2DA-C9FE-4C0E-BBE8-CC043EA58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6029B-6492-4ACA-9B9E-DDD0944462B2}" type="slidenum">
              <a:rPr lang="en-US" smtClean="0"/>
              <a:t>‹#›</a:t>
            </a:fld>
            <a:endParaRPr lang="en-US"/>
          </a:p>
        </p:txBody>
      </p:sp>
    </p:spTree>
    <p:extLst>
      <p:ext uri="{BB962C8B-B14F-4D97-AF65-F5344CB8AC3E}">
        <p14:creationId xmlns:p14="http://schemas.microsoft.com/office/powerpoint/2010/main" val="3720462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55A95-54C3-4A37-8C39-18FBD09D0F3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6069949-705D-404C-BD54-CFD5AC1A4423}"/>
              </a:ext>
            </a:extLst>
          </p:cNvPr>
          <p:cNvSpPr txBox="1"/>
          <p:nvPr/>
        </p:nvSpPr>
        <p:spPr>
          <a:xfrm>
            <a:off x="448234" y="251011"/>
            <a:ext cx="11331389" cy="2985433"/>
          </a:xfrm>
          <a:prstGeom prst="rect">
            <a:avLst/>
          </a:prstGeom>
          <a:noFill/>
          <a:effectLst>
            <a:outerShdw blurRad="50800" dist="38100" dir="16200000" rotWithShape="0">
              <a:prstClr val="black">
                <a:alpha val="40000"/>
              </a:prstClr>
            </a:outerShdw>
          </a:effectLst>
        </p:spPr>
        <p:txBody>
          <a:bodyPr wrap="square" rtlCol="0">
            <a:spAutoFit/>
          </a:bodyPr>
          <a:lstStyle/>
          <a:p>
            <a:r>
              <a:rPr lang="as-IN" sz="5400" b="1" dirty="0">
                <a:solidFill>
                  <a:srgbClr val="002060"/>
                </a:solidFill>
                <a:latin typeface="SolaimanLipi" panose="02000500020000020004" pitchFamily="2" charset="0"/>
                <a:cs typeface="SolaimanLipi" panose="02000500020000020004" pitchFamily="2" charset="0"/>
              </a:rPr>
              <a:t>বিভাজ্যতা কী?</a:t>
            </a:r>
            <a:endParaRPr lang="en-US" sz="5400" b="1" dirty="0">
              <a:solidFill>
                <a:srgbClr val="002060"/>
              </a:solidFill>
              <a:latin typeface="SolaimanLipi" panose="02000500020000020004" pitchFamily="2" charset="0"/>
              <a:cs typeface="SolaimanLipi" panose="02000500020000020004" pitchFamily="2" charset="0"/>
            </a:endParaRPr>
          </a:p>
          <a:p>
            <a:r>
              <a:rPr lang="as-IN" sz="4000" dirty="0">
                <a:latin typeface="SolaimanLipi" panose="02000500020000020004" pitchFamily="2" charset="0"/>
                <a:cs typeface="SolaimanLipi" panose="02000500020000020004" pitchFamily="2" charset="0"/>
              </a:rPr>
              <a:t>যদি একটি পূর্ণসংখ্যাকে অন্য একটি পূর্ণসংখ্যা দিয়ে ভাগ করলে ভাগশেষ ০ হয়</a:t>
            </a:r>
            <a:r>
              <a:rPr lang="en-US" sz="4000" dirty="0">
                <a:latin typeface="SolaimanLipi" panose="02000500020000020004" pitchFamily="2" charset="0"/>
                <a:cs typeface="SolaimanLipi" panose="02000500020000020004" pitchFamily="2" charset="0"/>
              </a:rPr>
              <a:t> </a:t>
            </a:r>
            <a:r>
              <a:rPr lang="en-US" sz="4000" dirty="0" err="1">
                <a:latin typeface="SolaimanLipi" panose="02000500020000020004" pitchFamily="2" charset="0"/>
                <a:cs typeface="SolaimanLipi" panose="02000500020000020004" pitchFamily="2" charset="0"/>
              </a:rPr>
              <a:t>তখন</a:t>
            </a:r>
            <a:r>
              <a:rPr lang="as-IN" sz="4000" b="1" dirty="0">
                <a:solidFill>
                  <a:srgbClr val="002060"/>
                </a:solidFill>
                <a:latin typeface="SolaimanLipi" panose="02000500020000020004" pitchFamily="2" charset="0"/>
                <a:cs typeface="SolaimanLipi" panose="02000500020000020004" pitchFamily="2" charset="0"/>
              </a:rPr>
              <a:t> </a:t>
            </a:r>
            <a:r>
              <a:rPr lang="en-US" sz="4000" dirty="0" err="1">
                <a:latin typeface="SolaimanLipi" panose="02000500020000020004" pitchFamily="2" charset="0"/>
                <a:cs typeface="SolaimanLipi" panose="02000500020000020004" pitchFamily="2" charset="0"/>
              </a:rPr>
              <a:t>তাকে</a:t>
            </a:r>
            <a:r>
              <a:rPr lang="en-US" sz="4000" dirty="0">
                <a:latin typeface="SolaimanLipi" panose="02000500020000020004" pitchFamily="2" charset="0"/>
                <a:cs typeface="SolaimanLipi" panose="02000500020000020004" pitchFamily="2" charset="0"/>
              </a:rPr>
              <a:t> </a:t>
            </a:r>
            <a:r>
              <a:rPr lang="en-US" sz="4000" dirty="0" err="1">
                <a:latin typeface="SolaimanLipi" panose="02000500020000020004" pitchFamily="2" charset="0"/>
                <a:cs typeface="SolaimanLipi" panose="02000500020000020004" pitchFamily="2" charset="0"/>
              </a:rPr>
              <a:t>বিভাজ্যতা</a:t>
            </a:r>
            <a:r>
              <a:rPr lang="en-US" sz="4000" dirty="0">
                <a:latin typeface="SolaimanLipi" panose="02000500020000020004" pitchFamily="2" charset="0"/>
                <a:cs typeface="SolaimanLipi" panose="02000500020000020004" pitchFamily="2" charset="0"/>
              </a:rPr>
              <a:t>  </a:t>
            </a:r>
            <a:r>
              <a:rPr lang="en-US" sz="4000" dirty="0" err="1">
                <a:latin typeface="SolaimanLipi" panose="02000500020000020004" pitchFamily="2" charset="0"/>
                <a:cs typeface="SolaimanLipi" panose="02000500020000020004" pitchFamily="2" charset="0"/>
              </a:rPr>
              <a:t>বলা</a:t>
            </a:r>
            <a:r>
              <a:rPr lang="en-US" sz="4000" dirty="0">
                <a:latin typeface="SolaimanLipi" panose="02000500020000020004" pitchFamily="2" charset="0"/>
                <a:cs typeface="SolaimanLipi" panose="02000500020000020004" pitchFamily="2" charset="0"/>
              </a:rPr>
              <a:t> </a:t>
            </a:r>
            <a:r>
              <a:rPr lang="en-US" sz="4000" dirty="0" err="1">
                <a:latin typeface="SolaimanLipi" panose="02000500020000020004" pitchFamily="2" charset="0"/>
                <a:cs typeface="SolaimanLipi" panose="02000500020000020004" pitchFamily="2" charset="0"/>
              </a:rPr>
              <a:t>হয়</a:t>
            </a:r>
            <a:r>
              <a:rPr lang="en-US" sz="4000" b="1" dirty="0">
                <a:solidFill>
                  <a:srgbClr val="002060"/>
                </a:solidFill>
                <a:latin typeface="SolaimanLipi" panose="02000500020000020004" pitchFamily="2" charset="0"/>
                <a:cs typeface="SolaimanLipi" panose="02000500020000020004" pitchFamily="2" charset="0"/>
              </a:rPr>
              <a:t>।  </a:t>
            </a:r>
            <a:endParaRPr lang="as-IN" sz="4000" b="1" dirty="0">
              <a:solidFill>
                <a:srgbClr val="002060"/>
              </a:solidFill>
              <a:latin typeface="SolaimanLipi" panose="02000500020000020004" pitchFamily="2" charset="0"/>
              <a:cs typeface="SolaimanLipi" panose="02000500020000020004" pitchFamily="2" charset="0"/>
            </a:endParaRPr>
          </a:p>
          <a:p>
            <a:r>
              <a:rPr lang="en-US" sz="5400" dirty="0">
                <a:latin typeface="SolaimanLipi" panose="02000500020000020004" pitchFamily="2" charset="0"/>
                <a:cs typeface="SolaimanLipi" panose="02000500020000020004" pitchFamily="2" charset="0"/>
              </a:rPr>
              <a:t> </a:t>
            </a:r>
          </a:p>
        </p:txBody>
      </p:sp>
      <p:sp>
        <p:nvSpPr>
          <p:cNvPr id="7" name="TextBox 6">
            <a:extLst>
              <a:ext uri="{FF2B5EF4-FFF2-40B4-BE49-F238E27FC236}">
                <a16:creationId xmlns:a16="http://schemas.microsoft.com/office/drawing/2014/main" id="{A9BD5C7B-8587-48B3-A6C8-7E6CCB7E7691}"/>
              </a:ext>
            </a:extLst>
          </p:cNvPr>
          <p:cNvSpPr txBox="1"/>
          <p:nvPr/>
        </p:nvSpPr>
        <p:spPr>
          <a:xfrm>
            <a:off x="2832137" y="2614457"/>
            <a:ext cx="1619354" cy="1569660"/>
          </a:xfrm>
          <a:prstGeom prst="rect">
            <a:avLst/>
          </a:prstGeom>
          <a:noFill/>
        </p:spPr>
        <p:txBody>
          <a:bodyPr wrap="none" rtlCol="0">
            <a:spAutoFit/>
          </a:bodyPr>
          <a:lstStyle/>
          <a:p>
            <a:r>
              <a:rPr lang="en-US" sz="9600" dirty="0"/>
              <a:t>১০</a:t>
            </a:r>
          </a:p>
        </p:txBody>
      </p:sp>
      <p:sp>
        <p:nvSpPr>
          <p:cNvPr id="8" name="TextBox 7">
            <a:extLst>
              <a:ext uri="{FF2B5EF4-FFF2-40B4-BE49-F238E27FC236}">
                <a16:creationId xmlns:a16="http://schemas.microsoft.com/office/drawing/2014/main" id="{F061EF71-11F4-4544-B795-235A8565F1BA}"/>
              </a:ext>
            </a:extLst>
          </p:cNvPr>
          <p:cNvSpPr txBox="1"/>
          <p:nvPr/>
        </p:nvSpPr>
        <p:spPr>
          <a:xfrm>
            <a:off x="1129550" y="2607111"/>
            <a:ext cx="1478290" cy="1569660"/>
          </a:xfrm>
          <a:prstGeom prst="rect">
            <a:avLst/>
          </a:prstGeom>
          <a:noFill/>
        </p:spPr>
        <p:txBody>
          <a:bodyPr wrap="none" rtlCol="0">
            <a:spAutoFit/>
          </a:bodyPr>
          <a:lstStyle/>
          <a:p>
            <a:r>
              <a:rPr lang="en-US" sz="9600" dirty="0"/>
              <a:t>৫)</a:t>
            </a:r>
          </a:p>
        </p:txBody>
      </p:sp>
      <p:sp>
        <p:nvSpPr>
          <p:cNvPr id="10" name="TextBox 9">
            <a:extLst>
              <a:ext uri="{FF2B5EF4-FFF2-40B4-BE49-F238E27FC236}">
                <a16:creationId xmlns:a16="http://schemas.microsoft.com/office/drawing/2014/main" id="{7CD670AC-798F-4BC0-9F44-8B63AED736DA}"/>
              </a:ext>
            </a:extLst>
          </p:cNvPr>
          <p:cNvSpPr txBox="1"/>
          <p:nvPr/>
        </p:nvSpPr>
        <p:spPr>
          <a:xfrm>
            <a:off x="4788275" y="2527629"/>
            <a:ext cx="1380506" cy="1569660"/>
          </a:xfrm>
          <a:prstGeom prst="rect">
            <a:avLst/>
          </a:prstGeom>
          <a:noFill/>
        </p:spPr>
        <p:txBody>
          <a:bodyPr wrap="none" rtlCol="0">
            <a:spAutoFit/>
          </a:bodyPr>
          <a:lstStyle/>
          <a:p>
            <a:r>
              <a:rPr lang="en-US" sz="9600" dirty="0"/>
              <a:t>(২</a:t>
            </a:r>
          </a:p>
        </p:txBody>
      </p:sp>
      <p:sp>
        <p:nvSpPr>
          <p:cNvPr id="11" name="TextBox 10">
            <a:extLst>
              <a:ext uri="{FF2B5EF4-FFF2-40B4-BE49-F238E27FC236}">
                <a16:creationId xmlns:a16="http://schemas.microsoft.com/office/drawing/2014/main" id="{C51D828F-D732-45B1-84ED-712C47CA6D0C}"/>
              </a:ext>
            </a:extLst>
          </p:cNvPr>
          <p:cNvSpPr txBox="1"/>
          <p:nvPr/>
        </p:nvSpPr>
        <p:spPr>
          <a:xfrm>
            <a:off x="2944624" y="3957839"/>
            <a:ext cx="1619354" cy="1569660"/>
          </a:xfrm>
          <a:prstGeom prst="rect">
            <a:avLst/>
          </a:prstGeom>
          <a:noFill/>
        </p:spPr>
        <p:txBody>
          <a:bodyPr wrap="none" rtlCol="0">
            <a:spAutoFit/>
          </a:bodyPr>
          <a:lstStyle/>
          <a:p>
            <a:r>
              <a:rPr lang="en-US" sz="9600" dirty="0"/>
              <a:t>১০</a:t>
            </a:r>
          </a:p>
        </p:txBody>
      </p:sp>
      <p:cxnSp>
        <p:nvCxnSpPr>
          <p:cNvPr id="13" name="Straight Connector 12">
            <a:extLst>
              <a:ext uri="{FF2B5EF4-FFF2-40B4-BE49-F238E27FC236}">
                <a16:creationId xmlns:a16="http://schemas.microsoft.com/office/drawing/2014/main" id="{BE2C031E-C1C2-4150-A015-600437A28FCB}"/>
              </a:ext>
            </a:extLst>
          </p:cNvPr>
          <p:cNvCxnSpPr/>
          <p:nvPr/>
        </p:nvCxnSpPr>
        <p:spPr>
          <a:xfrm>
            <a:off x="2017055" y="5527499"/>
            <a:ext cx="35589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927DDE-67C7-4AA6-BAAB-147EB7D16FC6}"/>
              </a:ext>
            </a:extLst>
          </p:cNvPr>
          <p:cNvSpPr txBox="1"/>
          <p:nvPr/>
        </p:nvSpPr>
        <p:spPr>
          <a:xfrm>
            <a:off x="2944624" y="5423228"/>
            <a:ext cx="986167" cy="1569660"/>
          </a:xfrm>
          <a:prstGeom prst="rect">
            <a:avLst/>
          </a:prstGeom>
          <a:noFill/>
        </p:spPr>
        <p:txBody>
          <a:bodyPr wrap="none" rtlCol="0">
            <a:spAutoFit/>
          </a:bodyPr>
          <a:lstStyle/>
          <a:p>
            <a:r>
              <a:rPr lang="en-US" sz="9600" dirty="0"/>
              <a:t>০</a:t>
            </a:r>
          </a:p>
        </p:txBody>
      </p:sp>
      <p:sp>
        <p:nvSpPr>
          <p:cNvPr id="16" name="TextBox 15">
            <a:extLst>
              <a:ext uri="{FF2B5EF4-FFF2-40B4-BE49-F238E27FC236}">
                <a16:creationId xmlns:a16="http://schemas.microsoft.com/office/drawing/2014/main" id="{56262F7B-49A0-45DD-B2EF-12F391586FFB}"/>
              </a:ext>
            </a:extLst>
          </p:cNvPr>
          <p:cNvSpPr txBox="1"/>
          <p:nvPr/>
        </p:nvSpPr>
        <p:spPr>
          <a:xfrm>
            <a:off x="5993140" y="5678949"/>
            <a:ext cx="6167718" cy="830997"/>
          </a:xfrm>
          <a:prstGeom prst="rect">
            <a:avLst/>
          </a:prstGeom>
          <a:noFill/>
        </p:spPr>
        <p:txBody>
          <a:bodyPr wrap="square">
            <a:spAutoFit/>
          </a:bodyPr>
          <a:lstStyle/>
          <a:p>
            <a:r>
              <a:rPr lang="en-US" sz="4800" b="1" dirty="0" err="1">
                <a:solidFill>
                  <a:srgbClr val="002060"/>
                </a:solidFill>
                <a:latin typeface="SolaimanLipi" panose="02000500020000020004" pitchFamily="2" charset="0"/>
                <a:cs typeface="SolaimanLipi" panose="02000500020000020004" pitchFamily="2" charset="0"/>
              </a:rPr>
              <a:t>অর্থ্যা</a:t>
            </a:r>
            <a:r>
              <a:rPr lang="en-US" sz="4800" b="1" dirty="0">
                <a:solidFill>
                  <a:srgbClr val="002060"/>
                </a:solidFill>
                <a:latin typeface="SolaimanLipi" panose="02000500020000020004" pitchFamily="2" charset="0"/>
                <a:cs typeface="SolaimanLipi" panose="02000500020000020004" pitchFamily="2" charset="0"/>
              </a:rPr>
              <a:t>ৎ ১০ </a:t>
            </a:r>
            <a:r>
              <a:rPr lang="en-US" sz="4800" b="1" dirty="0" err="1">
                <a:solidFill>
                  <a:srgbClr val="002060"/>
                </a:solidFill>
                <a:latin typeface="SolaimanLipi" panose="02000500020000020004" pitchFamily="2" charset="0"/>
                <a:cs typeface="SolaimanLipi" panose="02000500020000020004" pitchFamily="2" charset="0"/>
              </a:rPr>
              <a:t>হচ্ছে</a:t>
            </a:r>
            <a:r>
              <a:rPr lang="en-US" sz="4800" b="1" dirty="0">
                <a:solidFill>
                  <a:srgbClr val="002060"/>
                </a:solidFill>
                <a:latin typeface="SolaimanLipi" panose="02000500020000020004" pitchFamily="2" charset="0"/>
                <a:cs typeface="SolaimanLipi" panose="02000500020000020004" pitchFamily="2" charset="0"/>
              </a:rPr>
              <a:t> ৫ </a:t>
            </a:r>
            <a:r>
              <a:rPr lang="en-US" sz="4800" b="1" dirty="0" err="1">
                <a:solidFill>
                  <a:srgbClr val="002060"/>
                </a:solidFill>
                <a:latin typeface="SolaimanLipi" panose="02000500020000020004" pitchFamily="2" charset="0"/>
                <a:cs typeface="SolaimanLipi" panose="02000500020000020004" pitchFamily="2" charset="0"/>
              </a:rPr>
              <a:t>দ্বারা</a:t>
            </a:r>
            <a:r>
              <a:rPr lang="en-US" sz="4800" b="1" dirty="0">
                <a:solidFill>
                  <a:srgbClr val="002060"/>
                </a:solidFill>
                <a:latin typeface="SolaimanLipi" panose="02000500020000020004" pitchFamily="2" charset="0"/>
                <a:cs typeface="SolaimanLipi" panose="02000500020000020004" pitchFamily="2" charset="0"/>
              </a:rPr>
              <a:t> </a:t>
            </a:r>
            <a:r>
              <a:rPr lang="en-US" sz="4800" b="1" dirty="0" err="1">
                <a:solidFill>
                  <a:srgbClr val="002060"/>
                </a:solidFill>
                <a:latin typeface="SolaimanLipi" panose="02000500020000020004" pitchFamily="2" charset="0"/>
                <a:cs typeface="SolaimanLipi" panose="02000500020000020004" pitchFamily="2" charset="0"/>
              </a:rPr>
              <a:t>বিভাজ্য</a:t>
            </a:r>
            <a:r>
              <a:rPr lang="en-US" sz="4800" b="1" dirty="0">
                <a:solidFill>
                  <a:srgbClr val="002060"/>
                </a:solidFill>
                <a:latin typeface="SolaimanLipi" panose="02000500020000020004" pitchFamily="2" charset="0"/>
                <a:cs typeface="SolaimanLipi" panose="02000500020000020004" pitchFamily="2" charset="0"/>
              </a:rPr>
              <a:t>।</a:t>
            </a:r>
            <a:endParaRPr lang="as-IN" sz="4800" b="1" dirty="0">
              <a:solidFill>
                <a:srgbClr val="002060"/>
              </a:solidFill>
              <a:latin typeface="SolaimanLipi" panose="02000500020000020004" pitchFamily="2" charset="0"/>
              <a:cs typeface="SolaimanLipi" panose="02000500020000020004" pitchFamily="2" charset="0"/>
            </a:endParaRPr>
          </a:p>
        </p:txBody>
      </p:sp>
    </p:spTree>
    <p:extLst>
      <p:ext uri="{BB962C8B-B14F-4D97-AF65-F5344CB8AC3E}">
        <p14:creationId xmlns:p14="http://schemas.microsoft.com/office/powerpoint/2010/main" val="362594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55A95-54C3-4A37-8C39-18FBD09D0F3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6069949-705D-404C-BD54-CFD5AC1A4423}"/>
              </a:ext>
            </a:extLst>
          </p:cNvPr>
          <p:cNvSpPr txBox="1"/>
          <p:nvPr/>
        </p:nvSpPr>
        <p:spPr>
          <a:xfrm>
            <a:off x="448234" y="251011"/>
            <a:ext cx="11331389" cy="923330"/>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Flow Chart</a:t>
            </a:r>
          </a:p>
        </p:txBody>
      </p:sp>
      <p:sp>
        <p:nvSpPr>
          <p:cNvPr id="3" name="Flowchart: Terminator 2">
            <a:extLst>
              <a:ext uri="{FF2B5EF4-FFF2-40B4-BE49-F238E27FC236}">
                <a16:creationId xmlns:a16="http://schemas.microsoft.com/office/drawing/2014/main" id="{234C3700-5F9B-4B16-B7CD-A69C9B302817}"/>
              </a:ext>
            </a:extLst>
          </p:cNvPr>
          <p:cNvSpPr/>
          <p:nvPr/>
        </p:nvSpPr>
        <p:spPr>
          <a:xfrm>
            <a:off x="1057834" y="1989459"/>
            <a:ext cx="1331124" cy="439271"/>
          </a:xfrm>
          <a:prstGeom prst="flowChartTerminator">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Start</a:t>
            </a:r>
          </a:p>
        </p:txBody>
      </p:sp>
      <p:sp>
        <p:nvSpPr>
          <p:cNvPr id="4" name="Flowchart: Data 3">
            <a:extLst>
              <a:ext uri="{FF2B5EF4-FFF2-40B4-BE49-F238E27FC236}">
                <a16:creationId xmlns:a16="http://schemas.microsoft.com/office/drawing/2014/main" id="{81EDE11B-601F-41AB-A431-F741D36A5930}"/>
              </a:ext>
            </a:extLst>
          </p:cNvPr>
          <p:cNvSpPr/>
          <p:nvPr/>
        </p:nvSpPr>
        <p:spPr>
          <a:xfrm>
            <a:off x="3227292" y="2047322"/>
            <a:ext cx="1331124" cy="313950"/>
          </a:xfrm>
          <a:prstGeom prst="flowChartInputOutput">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a:t>
            </a:r>
          </a:p>
        </p:txBody>
      </p:sp>
      <p:sp>
        <p:nvSpPr>
          <p:cNvPr id="15" name="Flowchart: Data 14">
            <a:extLst>
              <a:ext uri="{FF2B5EF4-FFF2-40B4-BE49-F238E27FC236}">
                <a16:creationId xmlns:a16="http://schemas.microsoft.com/office/drawing/2014/main" id="{96159C92-0C8F-4A1F-8204-0D7829973E88}"/>
              </a:ext>
            </a:extLst>
          </p:cNvPr>
          <p:cNvSpPr/>
          <p:nvPr/>
        </p:nvSpPr>
        <p:spPr>
          <a:xfrm>
            <a:off x="3413377" y="2855258"/>
            <a:ext cx="1006223" cy="313950"/>
          </a:xfrm>
          <a:prstGeom prst="flowChartInputOutput">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a:t>
            </a:r>
          </a:p>
        </p:txBody>
      </p:sp>
      <p:sp>
        <p:nvSpPr>
          <p:cNvPr id="17" name="TextBox 16">
            <a:extLst>
              <a:ext uri="{FF2B5EF4-FFF2-40B4-BE49-F238E27FC236}">
                <a16:creationId xmlns:a16="http://schemas.microsoft.com/office/drawing/2014/main" id="{F88A1951-4D94-4D67-A89F-34D7551C6E61}"/>
              </a:ext>
            </a:extLst>
          </p:cNvPr>
          <p:cNvSpPr txBox="1"/>
          <p:nvPr/>
        </p:nvSpPr>
        <p:spPr>
          <a:xfrm>
            <a:off x="7987554" y="2494240"/>
            <a:ext cx="3742212" cy="461665"/>
          </a:xfrm>
          <a:prstGeom prst="rect">
            <a:avLst/>
          </a:prstGeom>
          <a:noFill/>
        </p:spPr>
        <p:txBody>
          <a:bodyPr wrap="square">
            <a:spAutoFit/>
          </a:bodyPr>
          <a:lstStyle/>
          <a:p>
            <a:r>
              <a:rPr lang="en-US" sz="2400" b="1" dirty="0">
                <a:solidFill>
                  <a:srgbClr val="7030A0"/>
                </a:solidFill>
              </a:rPr>
              <a:t>a = Dividend/ </a:t>
            </a:r>
            <a:r>
              <a:rPr lang="en-US" sz="2400" b="1" dirty="0" err="1">
                <a:solidFill>
                  <a:srgbClr val="7030A0"/>
                </a:solidFill>
              </a:rPr>
              <a:t>ভাজ্য</a:t>
            </a:r>
            <a:endParaRPr lang="en-US" sz="2400" b="1" dirty="0">
              <a:solidFill>
                <a:srgbClr val="7030A0"/>
              </a:solidFill>
            </a:endParaRPr>
          </a:p>
        </p:txBody>
      </p:sp>
      <p:sp>
        <p:nvSpPr>
          <p:cNvPr id="18" name="TextBox 17">
            <a:extLst>
              <a:ext uri="{FF2B5EF4-FFF2-40B4-BE49-F238E27FC236}">
                <a16:creationId xmlns:a16="http://schemas.microsoft.com/office/drawing/2014/main" id="{AA76CFF7-8094-4436-AA17-04E023E7BA3D}"/>
              </a:ext>
            </a:extLst>
          </p:cNvPr>
          <p:cNvSpPr txBox="1"/>
          <p:nvPr/>
        </p:nvSpPr>
        <p:spPr>
          <a:xfrm>
            <a:off x="8028449" y="3019751"/>
            <a:ext cx="3742210" cy="461665"/>
          </a:xfrm>
          <a:prstGeom prst="rect">
            <a:avLst/>
          </a:prstGeom>
          <a:noFill/>
        </p:spPr>
        <p:txBody>
          <a:bodyPr wrap="square">
            <a:spAutoFit/>
          </a:bodyPr>
          <a:lstStyle/>
          <a:p>
            <a:r>
              <a:rPr lang="en-US" sz="2400" b="1" dirty="0">
                <a:solidFill>
                  <a:srgbClr val="7030A0"/>
                </a:solidFill>
              </a:rPr>
              <a:t>b = Divisor/ </a:t>
            </a:r>
            <a:r>
              <a:rPr lang="en-US" sz="2400" b="1" dirty="0" err="1">
                <a:solidFill>
                  <a:srgbClr val="7030A0"/>
                </a:solidFill>
              </a:rPr>
              <a:t>ভাজক</a:t>
            </a:r>
            <a:r>
              <a:rPr lang="en-US" sz="2400" b="1" dirty="0">
                <a:solidFill>
                  <a:srgbClr val="7030A0"/>
                </a:solidFill>
              </a:rPr>
              <a:t>  </a:t>
            </a:r>
          </a:p>
        </p:txBody>
      </p:sp>
      <p:cxnSp>
        <p:nvCxnSpPr>
          <p:cNvPr id="20" name="Straight Arrow Connector 19">
            <a:extLst>
              <a:ext uri="{FF2B5EF4-FFF2-40B4-BE49-F238E27FC236}">
                <a16:creationId xmlns:a16="http://schemas.microsoft.com/office/drawing/2014/main" id="{F2465A5B-2A7D-4D63-AA50-7659A77BA7FC}"/>
              </a:ext>
            </a:extLst>
          </p:cNvPr>
          <p:cNvCxnSpPr>
            <a:cxnSpLocks/>
            <a:stCxn id="3" idx="3"/>
            <a:endCxn id="4" idx="2"/>
          </p:cNvCxnSpPr>
          <p:nvPr/>
        </p:nvCxnSpPr>
        <p:spPr>
          <a:xfrm flipV="1">
            <a:off x="2388958" y="2204297"/>
            <a:ext cx="971446" cy="4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04CD63-898A-4A46-B74A-B8C5D779F2FA}"/>
              </a:ext>
            </a:extLst>
          </p:cNvPr>
          <p:cNvCxnSpPr>
            <a:cxnSpLocks/>
            <a:stCxn id="4" idx="4"/>
            <a:endCxn id="15" idx="1"/>
          </p:cNvCxnSpPr>
          <p:nvPr/>
        </p:nvCxnSpPr>
        <p:spPr>
          <a:xfrm>
            <a:off x="3892854" y="2361272"/>
            <a:ext cx="23635" cy="4939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Decision 31">
            <a:extLst>
              <a:ext uri="{FF2B5EF4-FFF2-40B4-BE49-F238E27FC236}">
                <a16:creationId xmlns:a16="http://schemas.microsoft.com/office/drawing/2014/main" id="{4DE1DA99-A1A2-48B9-9E9A-3817AAD874CD}"/>
              </a:ext>
            </a:extLst>
          </p:cNvPr>
          <p:cNvSpPr/>
          <p:nvPr/>
        </p:nvSpPr>
        <p:spPr>
          <a:xfrm>
            <a:off x="3083859" y="3642799"/>
            <a:ext cx="1646042" cy="703248"/>
          </a:xfrm>
          <a:prstGeom prst="flowChartDecision">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a/b=0</a:t>
            </a:r>
          </a:p>
        </p:txBody>
      </p:sp>
      <p:cxnSp>
        <p:nvCxnSpPr>
          <p:cNvPr id="36" name="Straight Arrow Connector 35">
            <a:extLst>
              <a:ext uri="{FF2B5EF4-FFF2-40B4-BE49-F238E27FC236}">
                <a16:creationId xmlns:a16="http://schemas.microsoft.com/office/drawing/2014/main" id="{00DF8202-E148-4C42-88B9-5054D0E6A07D}"/>
              </a:ext>
            </a:extLst>
          </p:cNvPr>
          <p:cNvCxnSpPr>
            <a:cxnSpLocks/>
            <a:endCxn id="32" idx="0"/>
          </p:cNvCxnSpPr>
          <p:nvPr/>
        </p:nvCxnSpPr>
        <p:spPr>
          <a:xfrm>
            <a:off x="3904670" y="3162808"/>
            <a:ext cx="2210" cy="479991"/>
          </a:xfrm>
          <a:prstGeom prst="straightConnector1">
            <a:avLst/>
          </a:prstGeom>
          <a:ln w="28575">
            <a:solidFill>
              <a:schemeClr val="tx1"/>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1E3FD5-DDA4-4EDA-9D87-D131452472B9}"/>
              </a:ext>
            </a:extLst>
          </p:cNvPr>
          <p:cNvCxnSpPr>
            <a:cxnSpLocks/>
            <a:stCxn id="32" idx="1"/>
          </p:cNvCxnSpPr>
          <p:nvPr/>
        </p:nvCxnSpPr>
        <p:spPr>
          <a:xfrm flipH="1">
            <a:off x="1954306" y="3994423"/>
            <a:ext cx="11295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956B13-DBA7-4B6E-A117-AFA289708E29}"/>
              </a:ext>
            </a:extLst>
          </p:cNvPr>
          <p:cNvCxnSpPr/>
          <p:nvPr/>
        </p:nvCxnSpPr>
        <p:spPr>
          <a:xfrm flipH="1">
            <a:off x="4663819" y="3994423"/>
            <a:ext cx="13604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BF27659-A0DD-4591-9B43-804218610E83}"/>
              </a:ext>
            </a:extLst>
          </p:cNvPr>
          <p:cNvCxnSpPr>
            <a:cxnSpLocks/>
          </p:cNvCxnSpPr>
          <p:nvPr/>
        </p:nvCxnSpPr>
        <p:spPr>
          <a:xfrm>
            <a:off x="1947514" y="3994423"/>
            <a:ext cx="6792" cy="11961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33AB3F1-A2A2-4A5D-A761-169AB1DDB811}"/>
              </a:ext>
            </a:extLst>
          </p:cNvPr>
          <p:cNvCxnSpPr>
            <a:cxnSpLocks/>
          </p:cNvCxnSpPr>
          <p:nvPr/>
        </p:nvCxnSpPr>
        <p:spPr>
          <a:xfrm>
            <a:off x="6024282" y="3994422"/>
            <a:ext cx="0" cy="1196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ata 50">
            <a:extLst>
              <a:ext uri="{FF2B5EF4-FFF2-40B4-BE49-F238E27FC236}">
                <a16:creationId xmlns:a16="http://schemas.microsoft.com/office/drawing/2014/main" id="{5474C7C9-6203-4057-9C59-959665441978}"/>
              </a:ext>
            </a:extLst>
          </p:cNvPr>
          <p:cNvSpPr/>
          <p:nvPr/>
        </p:nvSpPr>
        <p:spPr>
          <a:xfrm>
            <a:off x="1444402" y="5168152"/>
            <a:ext cx="1006223" cy="313950"/>
          </a:xfrm>
          <a:prstGeom prst="flowChartInputOutput">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a:t>
            </a:r>
          </a:p>
        </p:txBody>
      </p:sp>
      <p:sp>
        <p:nvSpPr>
          <p:cNvPr id="52" name="Flowchart: Data 51">
            <a:extLst>
              <a:ext uri="{FF2B5EF4-FFF2-40B4-BE49-F238E27FC236}">
                <a16:creationId xmlns:a16="http://schemas.microsoft.com/office/drawing/2014/main" id="{5BF54955-FE93-470B-BD16-8641D018F668}"/>
              </a:ext>
            </a:extLst>
          </p:cNvPr>
          <p:cNvSpPr/>
          <p:nvPr/>
        </p:nvSpPr>
        <p:spPr>
          <a:xfrm>
            <a:off x="5521170" y="5228238"/>
            <a:ext cx="1006223" cy="313950"/>
          </a:xfrm>
          <a:prstGeom prst="flowChartInputOutput">
            <a:avLst/>
          </a:prstGeom>
          <a:noFill/>
          <a:ln w="285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Yes</a:t>
            </a:r>
          </a:p>
        </p:txBody>
      </p:sp>
      <p:sp>
        <p:nvSpPr>
          <p:cNvPr id="54" name="TextBox 53">
            <a:extLst>
              <a:ext uri="{FF2B5EF4-FFF2-40B4-BE49-F238E27FC236}">
                <a16:creationId xmlns:a16="http://schemas.microsoft.com/office/drawing/2014/main" id="{D52E1979-7CBD-4327-952F-D70D9E89C778}"/>
              </a:ext>
            </a:extLst>
          </p:cNvPr>
          <p:cNvSpPr txBox="1"/>
          <p:nvPr/>
        </p:nvSpPr>
        <p:spPr>
          <a:xfrm>
            <a:off x="2020048" y="3574803"/>
            <a:ext cx="861154" cy="369332"/>
          </a:xfrm>
          <a:prstGeom prst="rect">
            <a:avLst/>
          </a:prstGeom>
          <a:noFill/>
        </p:spPr>
        <p:txBody>
          <a:bodyPr wrap="square">
            <a:spAutoFit/>
          </a:bodyPr>
          <a:lstStyle/>
          <a:p>
            <a:r>
              <a:rPr lang="en-US" sz="1800" b="1" dirty="0">
                <a:solidFill>
                  <a:schemeClr val="tx1"/>
                </a:solidFill>
              </a:rPr>
              <a:t>false</a:t>
            </a:r>
            <a:endParaRPr lang="en-US" dirty="0"/>
          </a:p>
        </p:txBody>
      </p:sp>
      <p:sp>
        <p:nvSpPr>
          <p:cNvPr id="55" name="TextBox 54">
            <a:extLst>
              <a:ext uri="{FF2B5EF4-FFF2-40B4-BE49-F238E27FC236}">
                <a16:creationId xmlns:a16="http://schemas.microsoft.com/office/drawing/2014/main" id="{D3A3FD85-93C7-440F-938A-A8359E3A53B3}"/>
              </a:ext>
            </a:extLst>
          </p:cNvPr>
          <p:cNvSpPr txBox="1"/>
          <p:nvPr/>
        </p:nvSpPr>
        <p:spPr>
          <a:xfrm>
            <a:off x="5090593" y="3606254"/>
            <a:ext cx="861154" cy="369332"/>
          </a:xfrm>
          <a:prstGeom prst="rect">
            <a:avLst/>
          </a:prstGeom>
          <a:noFill/>
        </p:spPr>
        <p:txBody>
          <a:bodyPr wrap="square">
            <a:spAutoFit/>
          </a:bodyPr>
          <a:lstStyle/>
          <a:p>
            <a:r>
              <a:rPr lang="en-US" sz="1800" b="1" dirty="0">
                <a:solidFill>
                  <a:schemeClr val="tx1"/>
                </a:solidFill>
              </a:rPr>
              <a:t>true</a:t>
            </a:r>
            <a:endParaRPr lang="en-US" dirty="0"/>
          </a:p>
        </p:txBody>
      </p:sp>
      <p:sp>
        <p:nvSpPr>
          <p:cNvPr id="21" name="TextBox 20">
            <a:extLst>
              <a:ext uri="{FF2B5EF4-FFF2-40B4-BE49-F238E27FC236}">
                <a16:creationId xmlns:a16="http://schemas.microsoft.com/office/drawing/2014/main" id="{4AEED633-E2A6-41BF-B7EA-047846A224C2}"/>
              </a:ext>
            </a:extLst>
          </p:cNvPr>
          <p:cNvSpPr txBox="1"/>
          <p:nvPr/>
        </p:nvSpPr>
        <p:spPr>
          <a:xfrm>
            <a:off x="286052" y="5910659"/>
            <a:ext cx="11331389" cy="646331"/>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Programming With Rakib</a:t>
            </a:r>
          </a:p>
        </p:txBody>
      </p:sp>
    </p:spTree>
    <p:extLst>
      <p:ext uri="{BB962C8B-B14F-4D97-AF65-F5344CB8AC3E}">
        <p14:creationId xmlns:p14="http://schemas.microsoft.com/office/powerpoint/2010/main" val="115589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up)">
                                      <p:cBhvr>
                                        <p:cTn id="38" dur="500"/>
                                        <p:tgtEl>
                                          <p:spTgt spid="3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right)">
                                      <p:cBhvr>
                                        <p:cTn id="62" dur="500"/>
                                        <p:tgtEl>
                                          <p:spTgt spid="43"/>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right)">
                                      <p:cBhvr>
                                        <p:cTn id="65" dur="5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P spid="17" grpId="0"/>
      <p:bldP spid="18" grpId="0"/>
      <p:bldP spid="32" grpId="0" animBg="1"/>
      <p:bldP spid="51" grpId="0" animBg="1"/>
      <p:bldP spid="52" grpId="0" animBg="1"/>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55A95-54C3-4A37-8C39-18FBD09D0F3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6069949-705D-404C-BD54-CFD5AC1A4423}"/>
              </a:ext>
            </a:extLst>
          </p:cNvPr>
          <p:cNvSpPr txBox="1"/>
          <p:nvPr/>
        </p:nvSpPr>
        <p:spPr>
          <a:xfrm>
            <a:off x="448234" y="68131"/>
            <a:ext cx="11331389" cy="923330"/>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Program</a:t>
            </a:r>
          </a:p>
        </p:txBody>
      </p:sp>
      <p:sp>
        <p:nvSpPr>
          <p:cNvPr id="11" name="Flowchart: Process 10">
            <a:extLst>
              <a:ext uri="{FF2B5EF4-FFF2-40B4-BE49-F238E27FC236}">
                <a16:creationId xmlns:a16="http://schemas.microsoft.com/office/drawing/2014/main" id="{05A9E7BC-4F3D-4205-BF12-2A4E866BB595}"/>
              </a:ext>
            </a:extLst>
          </p:cNvPr>
          <p:cNvSpPr/>
          <p:nvPr/>
        </p:nvSpPr>
        <p:spPr>
          <a:xfrm>
            <a:off x="705223" y="1168399"/>
            <a:ext cx="11074400" cy="5364481"/>
          </a:xfrm>
          <a:prstGeom prst="flowChartProcess">
            <a:avLst/>
          </a:prstGeom>
          <a:solidFill>
            <a:srgbClr val="1D1F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AE3E583-864F-408D-92E6-0CC7A827B073}"/>
              </a:ext>
            </a:extLst>
          </p:cNvPr>
          <p:cNvPicPr>
            <a:picLocks noChangeAspect="1"/>
          </p:cNvPicPr>
          <p:nvPr/>
        </p:nvPicPr>
        <p:blipFill>
          <a:blip r:embed="rId3"/>
          <a:stretch>
            <a:fillRect/>
          </a:stretch>
        </p:blipFill>
        <p:spPr>
          <a:xfrm>
            <a:off x="1015365" y="1696085"/>
            <a:ext cx="1809750" cy="438150"/>
          </a:xfrm>
          <a:prstGeom prst="rect">
            <a:avLst/>
          </a:prstGeom>
        </p:spPr>
      </p:pic>
      <p:pic>
        <p:nvPicPr>
          <p:cNvPr id="16" name="Picture 15">
            <a:extLst>
              <a:ext uri="{FF2B5EF4-FFF2-40B4-BE49-F238E27FC236}">
                <a16:creationId xmlns:a16="http://schemas.microsoft.com/office/drawing/2014/main" id="{DB36EE4F-C583-4AC3-BF6A-E348BB0B89E0}"/>
              </a:ext>
            </a:extLst>
          </p:cNvPr>
          <p:cNvPicPr>
            <a:picLocks noChangeAspect="1"/>
          </p:cNvPicPr>
          <p:nvPr/>
        </p:nvPicPr>
        <p:blipFill>
          <a:blip r:embed="rId4"/>
          <a:stretch>
            <a:fillRect/>
          </a:stretch>
        </p:blipFill>
        <p:spPr>
          <a:xfrm>
            <a:off x="2825115" y="1654810"/>
            <a:ext cx="3495675" cy="504825"/>
          </a:xfrm>
          <a:prstGeom prst="rect">
            <a:avLst/>
          </a:prstGeom>
        </p:spPr>
      </p:pic>
      <p:pic>
        <p:nvPicPr>
          <p:cNvPr id="21" name="Picture 20">
            <a:extLst>
              <a:ext uri="{FF2B5EF4-FFF2-40B4-BE49-F238E27FC236}">
                <a16:creationId xmlns:a16="http://schemas.microsoft.com/office/drawing/2014/main" id="{F9D6D38C-638B-4D89-A396-493F4F0C9B6E}"/>
              </a:ext>
            </a:extLst>
          </p:cNvPr>
          <p:cNvPicPr>
            <a:picLocks noChangeAspect="1"/>
          </p:cNvPicPr>
          <p:nvPr/>
        </p:nvPicPr>
        <p:blipFill>
          <a:blip r:embed="rId5"/>
          <a:stretch>
            <a:fillRect/>
          </a:stretch>
        </p:blipFill>
        <p:spPr>
          <a:xfrm>
            <a:off x="6385112" y="1750060"/>
            <a:ext cx="3733800" cy="409575"/>
          </a:xfrm>
          <a:prstGeom prst="rect">
            <a:avLst/>
          </a:prstGeom>
        </p:spPr>
      </p:pic>
      <p:pic>
        <p:nvPicPr>
          <p:cNvPr id="23" name="Picture 22">
            <a:extLst>
              <a:ext uri="{FF2B5EF4-FFF2-40B4-BE49-F238E27FC236}">
                <a16:creationId xmlns:a16="http://schemas.microsoft.com/office/drawing/2014/main" id="{1B04B60E-F356-4C1E-831B-72B5AF292E17}"/>
              </a:ext>
            </a:extLst>
          </p:cNvPr>
          <p:cNvPicPr>
            <a:picLocks noChangeAspect="1"/>
          </p:cNvPicPr>
          <p:nvPr/>
        </p:nvPicPr>
        <p:blipFill>
          <a:blip r:embed="rId6"/>
          <a:stretch>
            <a:fillRect/>
          </a:stretch>
        </p:blipFill>
        <p:spPr>
          <a:xfrm>
            <a:off x="10191002" y="1653222"/>
            <a:ext cx="200025" cy="523875"/>
          </a:xfrm>
          <a:prstGeom prst="rect">
            <a:avLst/>
          </a:prstGeom>
        </p:spPr>
      </p:pic>
      <p:pic>
        <p:nvPicPr>
          <p:cNvPr id="26" name="Picture 25">
            <a:extLst>
              <a:ext uri="{FF2B5EF4-FFF2-40B4-BE49-F238E27FC236}">
                <a16:creationId xmlns:a16="http://schemas.microsoft.com/office/drawing/2014/main" id="{FD7B8484-236B-43A3-89E8-35698AEBE7DE}"/>
              </a:ext>
            </a:extLst>
          </p:cNvPr>
          <p:cNvPicPr>
            <a:picLocks noChangeAspect="1"/>
          </p:cNvPicPr>
          <p:nvPr/>
        </p:nvPicPr>
        <p:blipFill>
          <a:blip r:embed="rId7"/>
          <a:stretch>
            <a:fillRect/>
          </a:stretch>
        </p:blipFill>
        <p:spPr>
          <a:xfrm>
            <a:off x="1015365" y="5198110"/>
            <a:ext cx="361950" cy="495300"/>
          </a:xfrm>
          <a:prstGeom prst="rect">
            <a:avLst/>
          </a:prstGeom>
        </p:spPr>
      </p:pic>
      <p:pic>
        <p:nvPicPr>
          <p:cNvPr id="28" name="Picture 27">
            <a:extLst>
              <a:ext uri="{FF2B5EF4-FFF2-40B4-BE49-F238E27FC236}">
                <a16:creationId xmlns:a16="http://schemas.microsoft.com/office/drawing/2014/main" id="{AB524958-01E7-4084-969B-87A70DAB3B21}"/>
              </a:ext>
            </a:extLst>
          </p:cNvPr>
          <p:cNvPicPr>
            <a:picLocks noChangeAspect="1"/>
          </p:cNvPicPr>
          <p:nvPr/>
        </p:nvPicPr>
        <p:blipFill>
          <a:blip r:embed="rId8"/>
          <a:stretch>
            <a:fillRect/>
          </a:stretch>
        </p:blipFill>
        <p:spPr>
          <a:xfrm>
            <a:off x="1643062" y="2357120"/>
            <a:ext cx="6467475" cy="457200"/>
          </a:xfrm>
          <a:prstGeom prst="rect">
            <a:avLst/>
          </a:prstGeom>
        </p:spPr>
      </p:pic>
      <p:pic>
        <p:nvPicPr>
          <p:cNvPr id="30" name="Picture 29">
            <a:extLst>
              <a:ext uri="{FF2B5EF4-FFF2-40B4-BE49-F238E27FC236}">
                <a16:creationId xmlns:a16="http://schemas.microsoft.com/office/drawing/2014/main" id="{122ED737-C5A9-40CA-ABE4-5782C5E6B39A}"/>
              </a:ext>
            </a:extLst>
          </p:cNvPr>
          <p:cNvPicPr>
            <a:picLocks noChangeAspect="1"/>
          </p:cNvPicPr>
          <p:nvPr/>
        </p:nvPicPr>
        <p:blipFill>
          <a:blip r:embed="rId9"/>
          <a:stretch>
            <a:fillRect/>
          </a:stretch>
        </p:blipFill>
        <p:spPr>
          <a:xfrm>
            <a:off x="1770380" y="2926081"/>
            <a:ext cx="3429000" cy="1247775"/>
          </a:xfrm>
          <a:prstGeom prst="rect">
            <a:avLst/>
          </a:prstGeom>
        </p:spPr>
      </p:pic>
      <p:pic>
        <p:nvPicPr>
          <p:cNvPr id="34" name="Picture 33">
            <a:extLst>
              <a:ext uri="{FF2B5EF4-FFF2-40B4-BE49-F238E27FC236}">
                <a16:creationId xmlns:a16="http://schemas.microsoft.com/office/drawing/2014/main" id="{9FD5CEF0-FC42-4060-B63E-C7B630523027}"/>
              </a:ext>
            </a:extLst>
          </p:cNvPr>
          <p:cNvPicPr>
            <a:picLocks noChangeAspect="1"/>
          </p:cNvPicPr>
          <p:nvPr/>
        </p:nvPicPr>
        <p:blipFill>
          <a:blip r:embed="rId10"/>
          <a:stretch>
            <a:fillRect/>
          </a:stretch>
        </p:blipFill>
        <p:spPr>
          <a:xfrm>
            <a:off x="1770380" y="4240512"/>
            <a:ext cx="2488303" cy="957598"/>
          </a:xfrm>
          <a:prstGeom prst="rect">
            <a:avLst/>
          </a:prstGeom>
        </p:spPr>
      </p:pic>
      <p:pic>
        <p:nvPicPr>
          <p:cNvPr id="37" name="Picture 36">
            <a:extLst>
              <a:ext uri="{FF2B5EF4-FFF2-40B4-BE49-F238E27FC236}">
                <a16:creationId xmlns:a16="http://schemas.microsoft.com/office/drawing/2014/main" id="{652047F2-A614-4ADA-B15B-CB8ED5CA40CB}"/>
              </a:ext>
            </a:extLst>
          </p:cNvPr>
          <p:cNvPicPr>
            <a:picLocks noChangeAspect="1"/>
          </p:cNvPicPr>
          <p:nvPr/>
        </p:nvPicPr>
        <p:blipFill>
          <a:blip r:embed="rId11"/>
          <a:stretch>
            <a:fillRect/>
          </a:stretch>
        </p:blipFill>
        <p:spPr>
          <a:xfrm>
            <a:off x="945197" y="5830481"/>
            <a:ext cx="3576955" cy="277421"/>
          </a:xfrm>
          <a:prstGeom prst="rect">
            <a:avLst/>
          </a:prstGeom>
        </p:spPr>
      </p:pic>
      <p:pic>
        <p:nvPicPr>
          <p:cNvPr id="39" name="Picture 38">
            <a:extLst>
              <a:ext uri="{FF2B5EF4-FFF2-40B4-BE49-F238E27FC236}">
                <a16:creationId xmlns:a16="http://schemas.microsoft.com/office/drawing/2014/main" id="{49C99BBF-E269-496C-A970-138303B4C425}"/>
              </a:ext>
            </a:extLst>
          </p:cNvPr>
          <p:cNvPicPr>
            <a:picLocks noChangeAspect="1"/>
          </p:cNvPicPr>
          <p:nvPr/>
        </p:nvPicPr>
        <p:blipFill>
          <a:blip r:embed="rId12"/>
          <a:stretch>
            <a:fillRect/>
          </a:stretch>
        </p:blipFill>
        <p:spPr>
          <a:xfrm>
            <a:off x="945197" y="6138666"/>
            <a:ext cx="3576955" cy="292348"/>
          </a:xfrm>
          <a:prstGeom prst="rect">
            <a:avLst/>
          </a:prstGeom>
        </p:spPr>
      </p:pic>
    </p:spTree>
    <p:extLst>
      <p:ext uri="{BB962C8B-B14F-4D97-AF65-F5344CB8AC3E}">
        <p14:creationId xmlns:p14="http://schemas.microsoft.com/office/powerpoint/2010/main" val="37224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55A95-54C3-4A37-8C39-18FBD09D0F3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6069949-705D-404C-BD54-CFD5AC1A4423}"/>
              </a:ext>
            </a:extLst>
          </p:cNvPr>
          <p:cNvSpPr txBox="1"/>
          <p:nvPr/>
        </p:nvSpPr>
        <p:spPr>
          <a:xfrm>
            <a:off x="430305" y="322131"/>
            <a:ext cx="11331389" cy="923330"/>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Real Life Projects</a:t>
            </a:r>
          </a:p>
        </p:txBody>
      </p:sp>
      <p:sp>
        <p:nvSpPr>
          <p:cNvPr id="17" name="TextBox 16">
            <a:extLst>
              <a:ext uri="{FF2B5EF4-FFF2-40B4-BE49-F238E27FC236}">
                <a16:creationId xmlns:a16="http://schemas.microsoft.com/office/drawing/2014/main" id="{4F14B259-431C-47E5-809E-B822FC9B23FA}"/>
              </a:ext>
            </a:extLst>
          </p:cNvPr>
          <p:cNvSpPr txBox="1"/>
          <p:nvPr/>
        </p:nvSpPr>
        <p:spPr>
          <a:xfrm>
            <a:off x="430305" y="1477556"/>
            <a:ext cx="11331389" cy="830997"/>
          </a:xfrm>
          <a:prstGeom prst="rect">
            <a:avLst/>
          </a:prstGeom>
          <a:noFill/>
        </p:spPr>
        <p:txBody>
          <a:bodyPr wrap="square">
            <a:spAutoFit/>
          </a:bodyPr>
          <a:lstStyle/>
          <a:p>
            <a:r>
              <a:rPr lang="bn-IN" sz="2400" dirty="0">
                <a:effectLst>
                  <a:glow rad="228600">
                    <a:schemeClr val="accent3">
                      <a:satMod val="175000"/>
                      <a:alpha val="40000"/>
                    </a:schemeClr>
                  </a:glow>
                </a:effectLst>
                <a:latin typeface="SolaimanLipi" panose="02000500020000020004" pitchFamily="2" charset="0"/>
                <a:cs typeface="SolaimanLipi" panose="02000500020000020004" pitchFamily="2" charset="0"/>
              </a:rPr>
              <a:t>একটি বাস্তব উদাহরণ হল একটি সাধারণ ব্যয় ট্র্যাকার যা একটি ব্যয়ের মোট পরিমাণ ভাগ করে নেওয়া লোকের সংখ্যা দ্বারা বিভাজ্য কিনা তা পরীক্ষা করে, যা খরচের সমান ভাগাভাগি নিশ্চিত করতে সহায়তা করে।</a:t>
            </a:r>
            <a:endParaRPr lang="en-US" sz="2400" dirty="0">
              <a:effectLst>
                <a:glow rad="228600">
                  <a:schemeClr val="accent3">
                    <a:satMod val="175000"/>
                    <a:alpha val="40000"/>
                  </a:schemeClr>
                </a:glow>
              </a:effectLst>
              <a:latin typeface="SolaimanLipi" panose="02000500020000020004" pitchFamily="2" charset="0"/>
              <a:cs typeface="SolaimanLipi" panose="02000500020000020004" pitchFamily="2" charset="0"/>
            </a:endParaRPr>
          </a:p>
        </p:txBody>
      </p:sp>
      <p:pic>
        <p:nvPicPr>
          <p:cNvPr id="4" name="Picture 3">
            <a:extLst>
              <a:ext uri="{FF2B5EF4-FFF2-40B4-BE49-F238E27FC236}">
                <a16:creationId xmlns:a16="http://schemas.microsoft.com/office/drawing/2014/main" id="{AA2A3065-7B5D-4CAF-AA82-86A416CAC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5" y="2604892"/>
            <a:ext cx="4143475" cy="2814320"/>
          </a:xfrm>
          <a:prstGeom prst="rect">
            <a:avLst/>
          </a:prstGeom>
        </p:spPr>
      </p:pic>
      <p:sp>
        <p:nvSpPr>
          <p:cNvPr id="19" name="TextBox 18">
            <a:extLst>
              <a:ext uri="{FF2B5EF4-FFF2-40B4-BE49-F238E27FC236}">
                <a16:creationId xmlns:a16="http://schemas.microsoft.com/office/drawing/2014/main" id="{967E2BDF-468B-497B-B0C6-1E0D79DFF96D}"/>
              </a:ext>
            </a:extLst>
          </p:cNvPr>
          <p:cNvSpPr txBox="1"/>
          <p:nvPr/>
        </p:nvSpPr>
        <p:spPr>
          <a:xfrm>
            <a:off x="929924" y="5715552"/>
            <a:ext cx="3144235" cy="923330"/>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1,50,000</a:t>
            </a:r>
          </a:p>
        </p:txBody>
      </p:sp>
      <p:grpSp>
        <p:nvGrpSpPr>
          <p:cNvPr id="9" name="Group 8">
            <a:extLst>
              <a:ext uri="{FF2B5EF4-FFF2-40B4-BE49-F238E27FC236}">
                <a16:creationId xmlns:a16="http://schemas.microsoft.com/office/drawing/2014/main" id="{8649EF1B-BFA4-49CD-BA6A-6D85176A3321}"/>
              </a:ext>
            </a:extLst>
          </p:cNvPr>
          <p:cNvGrpSpPr/>
          <p:nvPr/>
        </p:nvGrpSpPr>
        <p:grpSpPr>
          <a:xfrm>
            <a:off x="7273989" y="2081648"/>
            <a:ext cx="5133164" cy="4339408"/>
            <a:chOff x="7273989" y="2173088"/>
            <a:chExt cx="5133164" cy="4339408"/>
          </a:xfrm>
        </p:grpSpPr>
        <p:pic>
          <p:nvPicPr>
            <p:cNvPr id="8" name="Picture 7">
              <a:extLst>
                <a:ext uri="{FF2B5EF4-FFF2-40B4-BE49-F238E27FC236}">
                  <a16:creationId xmlns:a16="http://schemas.microsoft.com/office/drawing/2014/main" id="{A4AA6514-FBE2-4849-B289-44EAF8873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915850" y="2519610"/>
              <a:ext cx="3845844" cy="3657607"/>
            </a:xfrm>
            <a:prstGeom prst="rect">
              <a:avLst/>
            </a:prstGeom>
          </p:spPr>
        </p:pic>
        <p:pic>
          <p:nvPicPr>
            <p:cNvPr id="22" name="Picture 21">
              <a:extLst>
                <a:ext uri="{FF2B5EF4-FFF2-40B4-BE49-F238E27FC236}">
                  <a16:creationId xmlns:a16="http://schemas.microsoft.com/office/drawing/2014/main" id="{82F2AF69-572F-4565-B8D4-A430BF40F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73989" y="2173088"/>
              <a:ext cx="3845844" cy="3657607"/>
            </a:xfrm>
            <a:prstGeom prst="rect">
              <a:avLst/>
            </a:prstGeom>
          </p:spPr>
        </p:pic>
        <p:pic>
          <p:nvPicPr>
            <p:cNvPr id="24" name="Picture 23">
              <a:extLst>
                <a:ext uri="{FF2B5EF4-FFF2-40B4-BE49-F238E27FC236}">
                  <a16:creationId xmlns:a16="http://schemas.microsoft.com/office/drawing/2014/main" id="{F77B62E8-6ECE-4E10-BF84-E37BBDA6D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561309" y="2854889"/>
              <a:ext cx="3845844" cy="3657607"/>
            </a:xfrm>
            <a:prstGeom prst="rect">
              <a:avLst/>
            </a:prstGeom>
          </p:spPr>
        </p:pic>
      </p:grpSp>
      <p:sp>
        <p:nvSpPr>
          <p:cNvPr id="27" name="TextBox 26">
            <a:extLst>
              <a:ext uri="{FF2B5EF4-FFF2-40B4-BE49-F238E27FC236}">
                <a16:creationId xmlns:a16="http://schemas.microsoft.com/office/drawing/2014/main" id="{D1E7FB05-44D9-42B4-9A7C-8C73C9E0750F}"/>
              </a:ext>
            </a:extLst>
          </p:cNvPr>
          <p:cNvSpPr txBox="1"/>
          <p:nvPr/>
        </p:nvSpPr>
        <p:spPr>
          <a:xfrm>
            <a:off x="7592984" y="4834437"/>
            <a:ext cx="1389236" cy="584775"/>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50,000</a:t>
            </a:r>
          </a:p>
        </p:txBody>
      </p:sp>
      <p:sp>
        <p:nvSpPr>
          <p:cNvPr id="29" name="TextBox 28">
            <a:extLst>
              <a:ext uri="{FF2B5EF4-FFF2-40B4-BE49-F238E27FC236}">
                <a16:creationId xmlns:a16="http://schemas.microsoft.com/office/drawing/2014/main" id="{6B68C440-A6F4-4A7E-A821-0AB6962EA489}"/>
              </a:ext>
            </a:extLst>
          </p:cNvPr>
          <p:cNvSpPr txBox="1"/>
          <p:nvPr/>
        </p:nvSpPr>
        <p:spPr>
          <a:xfrm>
            <a:off x="8167042" y="5446867"/>
            <a:ext cx="1389236" cy="584775"/>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50,000</a:t>
            </a:r>
          </a:p>
        </p:txBody>
      </p:sp>
      <p:sp>
        <p:nvSpPr>
          <p:cNvPr id="31" name="TextBox 30">
            <a:extLst>
              <a:ext uri="{FF2B5EF4-FFF2-40B4-BE49-F238E27FC236}">
                <a16:creationId xmlns:a16="http://schemas.microsoft.com/office/drawing/2014/main" id="{3C778175-5247-4A93-A922-FF787367B42B}"/>
              </a:ext>
            </a:extLst>
          </p:cNvPr>
          <p:cNvSpPr txBox="1"/>
          <p:nvPr/>
        </p:nvSpPr>
        <p:spPr>
          <a:xfrm>
            <a:off x="8926191" y="6040646"/>
            <a:ext cx="1389236" cy="584775"/>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50,000</a:t>
            </a:r>
          </a:p>
        </p:txBody>
      </p:sp>
    </p:spTree>
    <p:extLst>
      <p:ext uri="{BB962C8B-B14F-4D97-AF65-F5344CB8AC3E}">
        <p14:creationId xmlns:p14="http://schemas.microsoft.com/office/powerpoint/2010/main" val="2220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7" grpId="0"/>
      <p:bldP spid="29"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105</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SolaimanLipi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2024-05-25T04:58:32Z</dcterms:created>
  <dcterms:modified xsi:type="dcterms:W3CDTF">2024-05-25T18:15:26Z</dcterms:modified>
</cp:coreProperties>
</file>