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4"/>
    <a:srgbClr val="FFB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6" y="2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778-547E-44DF-BDC6-5CF45E1B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26E06-A3D7-420C-B773-D41D9D02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8419-4818-4774-B214-D03A5AA4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693F-7A94-4EEE-A3F6-670AB9C4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E857-C655-470A-B4F7-9F7D127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E37B-B979-425D-969F-15E44AE3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566FF-0DFD-45D9-BDF3-30B27167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D3D9-C0F3-46F8-A28C-723B1129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5D3E3-D395-48AB-802D-011037FC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7FFA-5B30-4AF5-9978-6CB993A4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E5127-34A4-4AA4-B1A9-2CC64E9B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11E7A-C807-4E27-9522-33B893418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5B8C-C731-49E0-BE70-0439D8C7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41E99-ED37-4CB4-B07B-0F420D6B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C747D-46EE-4123-B4BE-FD1CC7D3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0644-76CE-4C7B-9406-E6FC0EF8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F236-0547-41AF-ACD8-533CF75D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D2E4-825A-4620-BFEE-41FD4E14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AC79-DDFF-4084-A38C-E431AE01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D2A7-51CB-4D29-B710-EED1F529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8561-69E8-4190-AE23-ACEEDA8D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2B66-E3C7-4B47-9F99-4FB004196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7A22-21D5-4C7D-9966-065C14B7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C007-69F4-4145-B138-20CFCE3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2294-5273-4CB7-AE00-45224791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125A-52AC-4C5A-9D34-B8EDDD5F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71F1-E0DA-44D6-8ED5-28E27A906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68DB-D0BB-43DB-BEAD-3ED94919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44B2A-E278-47E4-BDA4-C15A2C76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EA08-E73A-449F-A402-FFFDA3C0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356FB-1A6D-4742-ADE9-D18B7B0F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F042-B98A-4992-BC78-A32B9499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D0EE8-FEAB-4C29-BAF9-19B8BC85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DB5C-2D9E-4FFA-9412-180291AFE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6AF4B-4D12-4D24-8ACB-C27B165E4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1369C-6E45-4E3C-9793-F4823B708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DA9D6-53F4-4249-87C8-6D3E3B8E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498B6-3066-4888-937D-C3C441A6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C5F8C-156B-4E39-B231-6952A1A0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FB7F-1256-4263-BC14-885E2CDA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4AC95-3CC0-434A-BA10-F6A77890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CCAEC-F4BA-412A-8FD9-83E0C698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E82E-F3DC-403C-BDF8-E96B8614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2261C-CB61-4E33-84CD-899EC16E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612C-C524-4649-AC6E-C3404EFA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DC730-77DC-44E4-805D-7A244C33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2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F2E1-E271-4A7B-84DE-7553E212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A1BD-7CAD-4F7A-94A3-9D2DC06B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BAF59-F69C-46FA-8ECE-D9B977F4C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42433-14B6-45FA-9FF0-3ADF2DF6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1B240-948F-4E3E-AEDF-E67CDC97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FDBC3-DD4D-46D0-9ED9-17709422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4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EB09-B40D-4AB4-B116-B3FB6E30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34DE1-F3E3-4483-9D7F-3A39CFF67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EF0A2-DD87-4ED3-85CE-02094F084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1A813-E8FF-4A30-887D-05F8C43B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A512-461D-4304-B24F-EB8E80DD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84A7-D242-44E2-8824-97B119A8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921E4-A55D-4765-BCFE-30DF6502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78EC1-5AD9-48B8-A9BD-212E0F8C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1142-A736-40B7-A833-4AA996B26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EEC1-31C4-4790-A870-8ACE0F0476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D1D8-5860-4E26-8FCB-50B787EB3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8F7F-A5FD-4C85-AA9B-10C583BFF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104F-919E-4895-9A87-71F87FFC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CD20B-1251-4ED5-9405-D5FD6E4C58DB}"/>
              </a:ext>
            </a:extLst>
          </p:cNvPr>
          <p:cNvSpPr txBox="1"/>
          <p:nvPr/>
        </p:nvSpPr>
        <p:spPr>
          <a:xfrm>
            <a:off x="2946863" y="883920"/>
            <a:ext cx="9003543" cy="225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s-IN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জাভাস্ক্রিপ্টে অপারেটরগুলি হলো বিশেষ চিহ্ন বা শব্দ যা ভেরিয়েবলের মান পরিবর্তন করতে বা তুলনা করতে ব্যবহৃত হয়।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as-IN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অপারেটরগুলি প্রোগ্রামিং ভাষার একটি গুরুত্বপূর্ণ অংশ, কারণ এগুলি বিভিন্ন ধরণের গণনা ও যৌক্তিক কাজ সম্পাদন করতে ব্যবহৃত হয়।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as-IN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জাভাস্ক্রিপ্টে বিভিন্ন ধরনের অপারেটর রয়েছে।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as-IN" sz="2400" b="0" i="0" u="none" strike="noStrike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নিচে কিছু সাধারণ অপারেটরের তালিকা দেওয়া হলো: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CD20B-1251-4ED5-9405-D5FD6E4C58DB}"/>
              </a:ext>
            </a:extLst>
          </p:cNvPr>
          <p:cNvSpPr txBox="1"/>
          <p:nvPr/>
        </p:nvSpPr>
        <p:spPr>
          <a:xfrm>
            <a:off x="2946864" y="1150081"/>
            <a:ext cx="9003543" cy="59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অপারেটরগুলি গণিতের সাধারণ কাজ সম্পাদন করতে ব্যবহৃত হয়: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03DEE-358B-4D88-A6C0-88DB2790E4BD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9A2D7-C4EE-4040-955C-877B2DCB4A20}"/>
              </a:ext>
            </a:extLst>
          </p:cNvPr>
          <p:cNvSpPr txBox="1"/>
          <p:nvPr/>
        </p:nvSpPr>
        <p:spPr>
          <a:xfrm>
            <a:off x="2962885" y="1998916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+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(যোগ): দুই বা ততোদিক মান যোগ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+ b + c;</a:t>
            </a:r>
            <a:endParaRPr lang="en-US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37A38-E4A1-44EA-A1DC-4108B574E430}"/>
              </a:ext>
            </a:extLst>
          </p:cNvPr>
          <p:cNvSpPr txBox="1"/>
          <p:nvPr/>
        </p:nvSpPr>
        <p:spPr>
          <a:xfrm>
            <a:off x="2962885" y="2694527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-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(বিয়োগ): একটি মান থেকে অন্য মান বিয়োগ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- b;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7151F-E6FD-4BCB-AB27-A82B50FE9FA0}"/>
              </a:ext>
            </a:extLst>
          </p:cNvPr>
          <p:cNvSpPr txBox="1"/>
          <p:nvPr/>
        </p:nvSpPr>
        <p:spPr>
          <a:xfrm>
            <a:off x="2962885" y="3390138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*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(গুণ): দুই বা ততোদিক মান গুণ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* b;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17F269-4B38-4210-9FC0-60D386226B38}"/>
              </a:ext>
            </a:extLst>
          </p:cNvPr>
          <p:cNvSpPr txBox="1"/>
          <p:nvPr/>
        </p:nvSpPr>
        <p:spPr>
          <a:xfrm>
            <a:off x="2962885" y="4085749"/>
            <a:ext cx="562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/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(ভাগ): একটি মানকে অন্য মান দিয়ে ভাগ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/ b ;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60C0B-2E8E-41D8-983F-74FC44EE50C8}"/>
              </a:ext>
            </a:extLst>
          </p:cNvPr>
          <p:cNvSpPr txBox="1"/>
          <p:nvPr/>
        </p:nvSpPr>
        <p:spPr>
          <a:xfrm>
            <a:off x="2962885" y="4781361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%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(মডুলাস): ভাগশেষ বের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% b;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CD20B-1251-4ED5-9405-D5FD6E4C58DB}"/>
              </a:ext>
            </a:extLst>
          </p:cNvPr>
          <p:cNvSpPr txBox="1"/>
          <p:nvPr/>
        </p:nvSpPr>
        <p:spPr>
          <a:xfrm>
            <a:off x="4491185" y="1526001"/>
            <a:ext cx="4723936" cy="59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অপারেটর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হচ্ছে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পরিচালনা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03DEE-358B-4D88-A6C0-88DB2790E4BD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&amp; Operand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5C91C-F9A2-4DBB-B9E0-776F2D241572}"/>
              </a:ext>
            </a:extLst>
          </p:cNvPr>
          <p:cNvSpPr txBox="1"/>
          <p:nvPr/>
        </p:nvSpPr>
        <p:spPr>
          <a:xfrm>
            <a:off x="2976879" y="2121164"/>
            <a:ext cx="9255296" cy="76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এখন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প্রশ্ন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হচ্ছে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অপারেটর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কি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কোন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কাজ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একাই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পরিচালনা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করতে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পারে</a:t>
            </a:r>
            <a:r>
              <a:rPr lang="en-US" sz="3200" dirty="0">
                <a:solidFill>
                  <a:schemeClr val="bg1"/>
                </a:solidFill>
                <a:effectLst/>
                <a:latin typeface="SolaimanLipi" panose="02000500020000020004" pitchFamily="2" charset="0"/>
                <a:ea typeface="Sans Serif Collection" panose="020B0502040504020204" pitchFamily="34" charset="0"/>
                <a:cs typeface="SolaimanLipi" panose="02000500020000020004" pitchFamily="2" charset="0"/>
              </a:rPr>
              <a:t> ? </a:t>
            </a:r>
            <a:endParaRPr lang="as-IN" sz="32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371BA-42BB-460D-B2F9-D5EFC2398995}"/>
              </a:ext>
            </a:extLst>
          </p:cNvPr>
          <p:cNvSpPr txBox="1"/>
          <p:nvPr/>
        </p:nvSpPr>
        <p:spPr>
          <a:xfrm>
            <a:off x="3098800" y="2944294"/>
            <a:ext cx="8473440" cy="51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অপারেটর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একাই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পারে</a:t>
            </a:r>
            <a:r>
              <a:rPr lang="en-US" sz="18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যাদেরকে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তাদেরকে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অপারেন্ড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as-IN" sz="18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7F88E-A86B-4844-A199-714F965F7E51}"/>
              </a:ext>
            </a:extLst>
          </p:cNvPr>
          <p:cNvSpPr txBox="1"/>
          <p:nvPr/>
        </p:nvSpPr>
        <p:spPr>
          <a:xfrm>
            <a:off x="4450379" y="3707003"/>
            <a:ext cx="546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Operand</a:t>
            </a:r>
            <a:r>
              <a:rPr lang="en-US" sz="3600" dirty="0">
                <a:solidFill>
                  <a:srgbClr val="FFB119"/>
                </a:solidFill>
              </a:rPr>
              <a:t>  Operator </a:t>
            </a:r>
            <a:r>
              <a:rPr lang="en-US" sz="3600" dirty="0">
                <a:solidFill>
                  <a:schemeClr val="bg1"/>
                </a:solidFill>
              </a:rPr>
              <a:t>Operand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D188B-F977-411D-9CEA-EB60A2307384}"/>
              </a:ext>
            </a:extLst>
          </p:cNvPr>
          <p:cNvSpPr txBox="1"/>
          <p:nvPr/>
        </p:nvSpPr>
        <p:spPr>
          <a:xfrm>
            <a:off x="6244661" y="508802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FFB119"/>
                </a:solidFill>
              </a:rPr>
              <a:t>+</a:t>
            </a:r>
            <a:r>
              <a:rPr lang="en-US" sz="3600" dirty="0">
                <a:solidFill>
                  <a:schemeClr val="bg1"/>
                </a:solidFill>
              </a:rPr>
              <a:t>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E5231-B9C8-41FB-BD84-C7E8F4081F85}"/>
              </a:ext>
            </a:extLst>
          </p:cNvPr>
          <p:cNvSpPr txBox="1"/>
          <p:nvPr/>
        </p:nvSpPr>
        <p:spPr>
          <a:xfrm>
            <a:off x="2823625" y="4449322"/>
            <a:ext cx="8473440" cy="469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অর্থ্যা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অপারেটর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আগে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পরে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</a:rPr>
              <a:t>অপারেন্ড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as-IN" sz="18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3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4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387E4-C5A1-4151-9239-297FB8F6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70" y="0"/>
            <a:ext cx="9438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1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4860-43A3-46AE-8053-7E64CBFA583C}"/>
              </a:ext>
            </a:extLst>
          </p:cNvPr>
          <p:cNvSpPr txBox="1"/>
          <p:nvPr/>
        </p:nvSpPr>
        <p:spPr>
          <a:xfrm>
            <a:off x="2946864" y="1150081"/>
            <a:ext cx="9003543" cy="59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অপারেটরগুলি গণিতের সাধারণ কাজ সম্পাদন করতে ব্যবহৃত হয়: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FC8BD-4E94-40F7-BA31-09E49CF2489B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3E6A7-7E75-44A6-95C2-DE476DE81EE8}"/>
              </a:ext>
            </a:extLst>
          </p:cNvPr>
          <p:cNvSpPr txBox="1"/>
          <p:nvPr/>
        </p:nvSpPr>
        <p:spPr>
          <a:xfrm>
            <a:off x="2962885" y="199891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 নির্ধারণ করতে ব্যবহৃত হয়।</a:t>
            </a:r>
            <a:r>
              <a:rPr lang="en-US" dirty="0"/>
              <a:t>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sum =  a + b ;</a:t>
            </a:r>
            <a:endParaRPr lang="en-US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F15-E54C-4C41-804B-0B865FC5373B}"/>
              </a:ext>
            </a:extLst>
          </p:cNvPr>
          <p:cNvSpPr txBox="1"/>
          <p:nvPr/>
        </p:nvSpPr>
        <p:spPr>
          <a:xfrm>
            <a:off x="2962885" y="2694527"/>
            <a:ext cx="841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+=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বর্তমান মানের সাথে নতুন মান যোগ করে নির্ধারণ করতে ব্যবহৃত হয়।।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= a + b; 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equal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+= b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F30C-9C66-4AB4-9411-40024014197A}"/>
              </a:ext>
            </a:extLst>
          </p:cNvPr>
          <p:cNvSpPr txBox="1"/>
          <p:nvPr/>
        </p:nvSpPr>
        <p:spPr>
          <a:xfrm>
            <a:off x="2962885" y="3390138"/>
            <a:ext cx="828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-=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বর্তমান মান থেকে নতুন মান বিয়োগ করে নির্ধারণ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= a -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equal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-= b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19912-FA84-46BA-8D9C-A2A5AB6001B4}"/>
              </a:ext>
            </a:extLst>
          </p:cNvPr>
          <p:cNvSpPr txBox="1"/>
          <p:nvPr/>
        </p:nvSpPr>
        <p:spPr>
          <a:xfrm>
            <a:off x="2962885" y="4085749"/>
            <a:ext cx="807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*=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বর্তমান মানের সাথে নতুন মান গুণ করে নির্ধারণ করতে ব্যবহৃত হয়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= a * b 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equal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*= b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6CA564-1518-4DB1-B6CE-EA237C6DE51E}"/>
              </a:ext>
            </a:extLst>
          </p:cNvPr>
          <p:cNvSpPr txBox="1"/>
          <p:nvPr/>
        </p:nvSpPr>
        <p:spPr>
          <a:xfrm>
            <a:off x="2962885" y="4781361"/>
            <a:ext cx="814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/=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বর্তমান মানকে নতুন মান দিয়ে ভাগ করে নির্ধারণ করতে ব্যবহৃত হয়।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= a /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equal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/= b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4860-43A3-46AE-8053-7E64CBFA583C}"/>
              </a:ext>
            </a:extLst>
          </p:cNvPr>
          <p:cNvSpPr txBox="1"/>
          <p:nvPr/>
        </p:nvSpPr>
        <p:spPr>
          <a:xfrm>
            <a:off x="2946864" y="1150081"/>
            <a:ext cx="9003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as-IN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অপারেটরগুলি দুটি মানের মধ্যে তুলনা করতে ব্যবহৃত হয়: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FC8BD-4E94-40F7-BA31-09E49CF2489B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sz="6600" dirty="0"/>
              <a:t> </a:t>
            </a:r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3E6A7-7E75-44A6-95C2-DE476DE81EE8}"/>
              </a:ext>
            </a:extLst>
          </p:cNvPr>
          <p:cNvSpPr txBox="1"/>
          <p:nvPr/>
        </p:nvSpPr>
        <p:spPr>
          <a:xfrm>
            <a:off x="2962885" y="1998916"/>
            <a:ext cx="761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==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(equal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সমান কিনা তা যাচাই করে (মান নির্ধারণ করে)।।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2 == 2 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== b;</a:t>
            </a:r>
            <a:endParaRPr lang="en-US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F15-E54C-4C41-804B-0B865FC5373B}"/>
              </a:ext>
            </a:extLst>
          </p:cNvPr>
          <p:cNvSpPr txBox="1"/>
          <p:nvPr/>
        </p:nvSpPr>
        <p:spPr>
          <a:xfrm>
            <a:off x="2962885" y="2694527"/>
            <a:ext cx="661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!=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equal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সমান না কিনা তা যাচাই 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!= b; 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2 != 3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F30C-9C66-4AB4-9411-40024014197A}"/>
              </a:ext>
            </a:extLst>
          </p:cNvPr>
          <p:cNvSpPr txBox="1"/>
          <p:nvPr/>
        </p:nvSpPr>
        <p:spPr>
          <a:xfrm>
            <a:off x="2962885" y="3390138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&gt;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(greater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বড় কিনা তা যাচাই করে।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&gt;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2 &gt; 1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19912-FA84-46BA-8D9C-A2A5AB6001B4}"/>
              </a:ext>
            </a:extLst>
          </p:cNvPr>
          <p:cNvSpPr txBox="1"/>
          <p:nvPr/>
        </p:nvSpPr>
        <p:spPr>
          <a:xfrm>
            <a:off x="2962885" y="408574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&lt;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(less then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ছোট কিনা তা যাচাই 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a &lt;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1 &lt; 2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6CA564-1518-4DB1-B6CE-EA237C6DE51E}"/>
              </a:ext>
            </a:extLst>
          </p:cNvPr>
          <p:cNvSpPr txBox="1"/>
          <p:nvPr/>
        </p:nvSpPr>
        <p:spPr>
          <a:xfrm>
            <a:off x="2962885" y="4781361"/>
            <a:ext cx="87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&gt;=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(greater than equal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বড় বা সমান কিনা তা যাচাই করে।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&gt;=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3 &gt;= 2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3 &gt;= 3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63FC3-0EE8-4247-9E14-1779FB54090B}"/>
              </a:ext>
            </a:extLst>
          </p:cNvPr>
          <p:cNvSpPr txBox="1"/>
          <p:nvPr/>
        </p:nvSpPr>
        <p:spPr>
          <a:xfrm>
            <a:off x="2962885" y="5411188"/>
            <a:ext cx="864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&lt;=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(less then equal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ছোট বা সমান কিনা তা যাচাই করে।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 a &lt;= b;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3 &lt;= 4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3 &lt;= 3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4860-43A3-46AE-8053-7E64CBFA583C}"/>
              </a:ext>
            </a:extLst>
          </p:cNvPr>
          <p:cNvSpPr txBox="1"/>
          <p:nvPr/>
        </p:nvSpPr>
        <p:spPr>
          <a:xfrm>
            <a:off x="3028144" y="1150081"/>
            <a:ext cx="9003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অপারেটরগুলি একটি মাত্র অপারেন্ডের উপর কাজ করে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FC8BD-4E94-40F7-BA31-09E49CF2489B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sz="6600" dirty="0"/>
              <a:t> </a:t>
            </a:r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3E6A7-7E75-44A6-95C2-DE476DE81EE8}"/>
              </a:ext>
            </a:extLst>
          </p:cNvPr>
          <p:cNvSpPr txBox="1"/>
          <p:nvPr/>
        </p:nvSpPr>
        <p:spPr>
          <a:xfrm>
            <a:off x="2962885" y="1998916"/>
            <a:ext cx="671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&amp;&amp;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একাধিক শর্ত সবগুলোই সত্য হলে সত্য হয়।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++a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a++;</a:t>
            </a:r>
            <a:endParaRPr lang="en-US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F15-E54C-4C41-804B-0B865FC5373B}"/>
              </a:ext>
            </a:extLst>
          </p:cNvPr>
          <p:cNvSpPr txBox="1"/>
          <p:nvPr/>
        </p:nvSpPr>
        <p:spPr>
          <a:xfrm>
            <a:off x="2962885" y="2694527"/>
            <a:ext cx="594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||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operator)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যেকোনো একটি শর্ত সত্য হলে সত্য হয়।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--a; 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a--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F30C-9C66-4AB4-9411-40024014197A}"/>
              </a:ext>
            </a:extLst>
          </p:cNvPr>
          <p:cNvSpPr txBox="1"/>
          <p:nvPr/>
        </p:nvSpPr>
        <p:spPr>
          <a:xfrm>
            <a:off x="2962885" y="3390138"/>
            <a:ext cx="639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!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 সত্যকে মিথ্যা এবং মিথ্যাকে সত্য করে । ।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typeof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77286" y="162046"/>
            <a:ext cx="2550698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00325" y="6348770"/>
            <a:ext cx="2402710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</a:t>
            </a:r>
            <a:r>
              <a:rPr lang="en-US" sz="16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41593" y="2346888"/>
            <a:ext cx="2222083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4860-43A3-46AE-8053-7E64CBFA583C}"/>
              </a:ext>
            </a:extLst>
          </p:cNvPr>
          <p:cNvSpPr txBox="1"/>
          <p:nvPr/>
        </p:nvSpPr>
        <p:spPr>
          <a:xfrm>
            <a:off x="3028144" y="1150081"/>
            <a:ext cx="9003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4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অপারেটরগুলি একটি মাত্র অপারেন্ডের উপর কাজ করে</a:t>
            </a:r>
            <a:endParaRPr lang="as-IN" sz="2400" dirty="0">
              <a:solidFill>
                <a:schemeClr val="bg1"/>
              </a:solidFill>
              <a:effectLst/>
              <a:latin typeface="SolaimanLipi" panose="02000500020000020004" pitchFamily="2" charset="0"/>
              <a:ea typeface="Sans Serif Collection" panose="020B0502040504020204" pitchFamily="34" charset="0"/>
              <a:cs typeface="SolaimanLipi" panose="0200050002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FC8BD-4E94-40F7-BA31-09E49CF2489B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Unary</a:t>
            </a:r>
            <a:r>
              <a:rPr lang="en-US" sz="6600" dirty="0"/>
              <a:t> </a:t>
            </a:r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3E6A7-7E75-44A6-95C2-DE476DE81EE8}"/>
              </a:ext>
            </a:extLst>
          </p:cNvPr>
          <p:cNvSpPr txBox="1"/>
          <p:nvPr/>
        </p:nvSpPr>
        <p:spPr>
          <a:xfrm>
            <a:off x="2962885" y="1998916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++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(increment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 এক এক করে বাড়ায়।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++a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a++;</a:t>
            </a:r>
            <a:endParaRPr lang="en-US" dirty="0">
              <a:solidFill>
                <a:srgbClr val="FFB119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F15-E54C-4C41-804B-0B865FC5373B}"/>
              </a:ext>
            </a:extLst>
          </p:cNvPr>
          <p:cNvSpPr txBox="1"/>
          <p:nvPr/>
        </p:nvSpPr>
        <p:spPr>
          <a:xfrm>
            <a:off x="2962885" y="2694527"/>
            <a:ext cx="572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--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(decrement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 এক এক করে কমায়।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--a;  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  <a:cs typeface="SolaimanLipi" panose="02000500020000020004" pitchFamily="2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a--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F30C-9C66-4AB4-9411-40024014197A}"/>
              </a:ext>
            </a:extLst>
          </p:cNvPr>
          <p:cNvSpPr txBox="1"/>
          <p:nvPr/>
        </p:nvSpPr>
        <p:spPr>
          <a:xfrm>
            <a:off x="2962885" y="3390138"/>
            <a:ext cx="709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B119"/>
                </a:highlight>
                <a:latin typeface="Montserrat Black" pitchFamily="2" charset="0"/>
                <a:cs typeface="SolaimanLipi" panose="02000500020000020004" pitchFamily="2" charset="0"/>
              </a:rPr>
              <a:t>typeof</a:t>
            </a:r>
            <a:r>
              <a:rPr lang="en-US" dirty="0">
                <a:solidFill>
                  <a:schemeClr val="bg1"/>
                </a:solidFill>
                <a:highlight>
                  <a:srgbClr val="FFB119"/>
                </a:highligh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operator)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 টাইপ দেখার জন্য ব্যবহার করা হয় । 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typeof</a:t>
            </a:r>
            <a:r>
              <a:rPr lang="en-US" dirty="0">
                <a:solidFill>
                  <a:srgbClr val="FFB119"/>
                </a:solidFill>
                <a:latin typeface="Montserrat Black" pitchFamily="2" charset="0"/>
                <a:cs typeface="SolaimanLipi" panose="02000500020000020004" pitchFamily="2" charset="0"/>
              </a:rPr>
              <a:t> a 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6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749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Montserrat Black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2024-05-20T15:52:43Z</dcterms:created>
  <dcterms:modified xsi:type="dcterms:W3CDTF">2024-05-21T17:09:52Z</dcterms:modified>
</cp:coreProperties>
</file>