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119"/>
    <a:srgbClr val="1D1F21"/>
    <a:srgbClr val="1A1B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2778-547E-44DF-BDC6-5CF45E1B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26E06-A3D7-420C-B773-D41D9D02F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38419-4818-4774-B214-D03A5AA44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EEC1-31C4-4790-A870-8ACE0F0476F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A693F-7A94-4EEE-A3F6-670AB9C4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EE857-C655-470A-B4F7-9F7D127E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104F-919E-4895-9A87-71F87FFC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3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E37B-B979-425D-969F-15E44AE3E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566FF-0DFD-45D9-BDF3-30B27167E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7D3D9-C0F3-46F8-A28C-723B1129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EEC1-31C4-4790-A870-8ACE0F0476F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5D3E3-D395-48AB-802D-011037FC6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67FFA-5B30-4AF5-9978-6CB993A4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104F-919E-4895-9A87-71F87FFC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EE5127-34A4-4AA4-B1A9-2CC64E9B6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11E7A-C807-4E27-9522-33B893418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D5B8C-C731-49E0-BE70-0439D8C7D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EEC1-31C4-4790-A870-8ACE0F0476F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41E99-ED37-4CB4-B07B-0F420D6B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C747D-46EE-4123-B4BE-FD1CC7D3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104F-919E-4895-9A87-71F87FFC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0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00644-76CE-4C7B-9406-E6FC0EF8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BF236-0547-41AF-ACD8-533CF75D4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D2E4-825A-4620-BFEE-41FD4E14F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EEC1-31C4-4790-A870-8ACE0F0476F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4AC79-DDFF-4084-A38C-E431AE01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BD2A7-51CB-4D29-B710-EED1F529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104F-919E-4895-9A87-71F87FFC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8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8561-69E8-4190-AE23-ACEEDA8D0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32B66-E3C7-4B47-9F99-4FB004196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37A22-21D5-4C7D-9966-065C14B73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EEC1-31C4-4790-A870-8ACE0F0476F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1C007-69F4-4145-B138-20CFCE3D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B2294-5273-4CB7-AE00-45224791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104F-919E-4895-9A87-71F87FFC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7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125A-52AC-4C5A-9D34-B8EDDD5FD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971F1-E0DA-44D6-8ED5-28E27A906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F68DB-D0BB-43DB-BEAD-3ED94919E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44B2A-E278-47E4-BDA4-C15A2C76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EEC1-31C4-4790-A870-8ACE0F0476F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AEA08-E73A-449F-A402-FFFDA3C0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356FB-1A6D-4742-ADE9-D18B7B0F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104F-919E-4895-9A87-71F87FFC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8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F042-B98A-4992-BC78-A32B9499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D0EE8-FEAB-4C29-BAF9-19B8BC852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6DB5C-2D9E-4FFA-9412-180291AFE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6AF4B-4D12-4D24-8ACB-C27B165E4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1369C-6E45-4E3C-9793-F4823B708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DA9D6-53F4-4249-87C8-6D3E3B8E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EEC1-31C4-4790-A870-8ACE0F0476F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498B6-3066-4888-937D-C3C441A69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AC5F8C-156B-4E39-B231-6952A1A0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104F-919E-4895-9A87-71F87FFC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5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FB7F-1256-4263-BC14-885E2CDA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14AC95-3CC0-434A-BA10-F6A77890B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EEC1-31C4-4790-A870-8ACE0F0476F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CCAEC-F4BA-412A-8FD9-83E0C698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BE82E-F3DC-403C-BDF8-E96B8614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104F-919E-4895-9A87-71F87FFC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3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42261C-CB61-4E33-84CD-899EC16E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EEC1-31C4-4790-A870-8ACE0F0476F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7612C-C524-4649-AC6E-C3404EFA9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DC730-77DC-44E4-805D-7A244C331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104F-919E-4895-9A87-71F87FFC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2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DF2E1-E271-4A7B-84DE-7553E212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5A1BD-7CAD-4F7A-94A3-9D2DC06BB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BAF59-F69C-46FA-8ECE-D9B977F4C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42433-14B6-45FA-9FF0-3ADF2DF6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EEC1-31C4-4790-A870-8ACE0F0476F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1B240-948F-4E3E-AEDF-E67CDC97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FDBC3-DD4D-46D0-9ED9-17709422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104F-919E-4895-9A87-71F87FFC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47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0EB09-B40D-4AB4-B116-B3FB6E30E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034DE1-F3E3-4483-9D7F-3A39CFF67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EF0A2-DD87-4ED3-85CE-02094F084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1A813-E8FF-4A30-887D-05F8C43B1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EEC1-31C4-4790-A870-8ACE0F0476F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7A512-461D-4304-B24F-EB8E80DD9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784A7-D242-44E2-8824-97B119A8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104F-919E-4895-9A87-71F87FFC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5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6921E4-A55D-4765-BCFE-30DF65026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78EC1-5AD9-48B8-A9BD-212E0F8C9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C1142-A736-40B7-A833-4AA996B26C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8EEC1-31C4-4790-A870-8ACE0F0476F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0D1D8-5860-4E26-8FCB-50B787EB3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B8F7F-A5FD-4C85-AA9B-10C583BFF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E104F-919E-4895-9A87-71F87FFC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5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77286" y="162046"/>
            <a:ext cx="2550698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CF5BA-44DC-4E0C-9F3C-4F5CB41BBA67}"/>
              </a:ext>
            </a:extLst>
          </p:cNvPr>
          <p:cNvSpPr txBox="1"/>
          <p:nvPr/>
        </p:nvSpPr>
        <p:spPr>
          <a:xfrm>
            <a:off x="100325" y="6348770"/>
            <a:ext cx="2402710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</a:t>
            </a:r>
            <a:r>
              <a:rPr lang="en-US" sz="1600" b="1" dirty="0" err="1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rakib</a:t>
            </a:r>
            <a:endParaRPr lang="en-US" sz="16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241593" y="2346888"/>
            <a:ext cx="2222083" cy="306430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 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Comparison Operators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Unary Operators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CD20B-1251-4ED5-9405-D5FD6E4C58DB}"/>
              </a:ext>
            </a:extLst>
          </p:cNvPr>
          <p:cNvSpPr txBox="1"/>
          <p:nvPr/>
        </p:nvSpPr>
        <p:spPr>
          <a:xfrm>
            <a:off x="2946863" y="883920"/>
            <a:ext cx="9003543" cy="2257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as-IN" sz="2400" b="0" i="0" u="none" strike="noStrike" dirty="0">
                <a:solidFill>
                  <a:schemeClr val="bg1"/>
                </a:solidFill>
                <a:effectLst/>
                <a:latin typeface="SolaimanLipi" panose="02000500020000020004" pitchFamily="2" charset="0"/>
                <a:ea typeface="Sans Serif Collection" panose="020B0502040504020204" pitchFamily="34" charset="0"/>
                <a:cs typeface="SolaimanLipi" panose="02000500020000020004" pitchFamily="2" charset="0"/>
              </a:rPr>
              <a:t>জাভাস্ক্রিপ্টে অপারেটরগুলি হলো বিশেষ চিহ্ন বা শব্দ যা ভেরিয়েবলের মান পরিবর্তন করতে বা তুলনা করতে ব্যবহৃত হয়।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SolaimanLipi" panose="02000500020000020004" pitchFamily="2" charset="0"/>
                <a:ea typeface="Sans Serif Collection" panose="020B0502040504020204" pitchFamily="34" charset="0"/>
                <a:cs typeface="SolaimanLipi" panose="02000500020000020004" pitchFamily="2" charset="0"/>
              </a:rPr>
              <a:t> </a:t>
            </a:r>
            <a:r>
              <a:rPr lang="as-IN" sz="2400" b="0" i="0" u="none" strike="noStrike" dirty="0">
                <a:solidFill>
                  <a:schemeClr val="bg1"/>
                </a:solidFill>
                <a:effectLst/>
                <a:latin typeface="SolaimanLipi" panose="02000500020000020004" pitchFamily="2" charset="0"/>
                <a:ea typeface="Sans Serif Collection" panose="020B0502040504020204" pitchFamily="34" charset="0"/>
                <a:cs typeface="SolaimanLipi" panose="02000500020000020004" pitchFamily="2" charset="0"/>
              </a:rPr>
              <a:t>অপারেটরগুলি প্রোগ্রামিং ভাষার একটি গুরুত্বপূর্ণ অংশ, কারণ এগুলি বিভিন্ন ধরণের গণনা ও যৌক্তিক কাজ সম্পাদন করতে ব্যবহৃত হয়।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SolaimanLipi" panose="02000500020000020004" pitchFamily="2" charset="0"/>
                <a:ea typeface="Sans Serif Collection" panose="020B0502040504020204" pitchFamily="34" charset="0"/>
                <a:cs typeface="SolaimanLipi" panose="02000500020000020004" pitchFamily="2" charset="0"/>
              </a:rPr>
              <a:t> </a:t>
            </a:r>
            <a:r>
              <a:rPr lang="as-IN" sz="2400" b="0" i="0" u="none" strike="noStrike" dirty="0">
                <a:solidFill>
                  <a:schemeClr val="bg1"/>
                </a:solidFill>
                <a:effectLst/>
                <a:latin typeface="SolaimanLipi" panose="02000500020000020004" pitchFamily="2" charset="0"/>
                <a:ea typeface="Sans Serif Collection" panose="020B0502040504020204" pitchFamily="34" charset="0"/>
                <a:cs typeface="SolaimanLipi" panose="02000500020000020004" pitchFamily="2" charset="0"/>
              </a:rPr>
              <a:t>জাভাস্ক্রিপ্টে বিভিন্ন ধরনের অপারেটর রয়েছে।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SolaimanLipi" panose="02000500020000020004" pitchFamily="2" charset="0"/>
                <a:ea typeface="Sans Serif Collection" panose="020B0502040504020204" pitchFamily="34" charset="0"/>
                <a:cs typeface="SolaimanLipi" panose="02000500020000020004" pitchFamily="2" charset="0"/>
              </a:rPr>
              <a:t> </a:t>
            </a:r>
            <a:r>
              <a:rPr lang="as-IN" sz="2400" b="0" i="0" u="none" strike="noStrike" dirty="0">
                <a:solidFill>
                  <a:schemeClr val="bg1"/>
                </a:solidFill>
                <a:effectLst/>
                <a:latin typeface="SolaimanLipi" panose="02000500020000020004" pitchFamily="2" charset="0"/>
                <a:ea typeface="Sans Serif Collection" panose="020B0502040504020204" pitchFamily="34" charset="0"/>
                <a:cs typeface="SolaimanLipi" panose="02000500020000020004" pitchFamily="2" charset="0"/>
              </a:rPr>
              <a:t>নিচে কিছু সাধারণ অপারেটরের তালিকা দেওয়া হলো:</a:t>
            </a:r>
            <a:endParaRPr lang="as-IN" sz="2400" dirty="0">
              <a:solidFill>
                <a:schemeClr val="bg1"/>
              </a:solidFill>
              <a:effectLst/>
              <a:latin typeface="SolaimanLipi" panose="02000500020000020004" pitchFamily="2" charset="0"/>
              <a:ea typeface="Sans Serif Collection" panose="020B0502040504020204" pitchFamily="34" charset="0"/>
              <a:cs typeface="SolaimanLipi" panose="020005000200000200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E2390E-8776-4564-97E2-EBB94F288F7D}"/>
              </a:ext>
            </a:extLst>
          </p:cNvPr>
          <p:cNvSpPr txBox="1"/>
          <p:nvPr/>
        </p:nvSpPr>
        <p:spPr>
          <a:xfrm>
            <a:off x="3038581" y="3055099"/>
            <a:ext cx="2222083" cy="306430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 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Comparison Operators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Unary Operators</a:t>
            </a:r>
          </a:p>
        </p:txBody>
      </p:sp>
    </p:spTree>
    <p:extLst>
      <p:ext uri="{BB962C8B-B14F-4D97-AF65-F5344CB8AC3E}">
        <p14:creationId xmlns:p14="http://schemas.microsoft.com/office/powerpoint/2010/main" val="153453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B11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B11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77286" y="162046"/>
            <a:ext cx="2550698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CF5BA-44DC-4E0C-9F3C-4F5CB41BBA67}"/>
              </a:ext>
            </a:extLst>
          </p:cNvPr>
          <p:cNvSpPr txBox="1"/>
          <p:nvPr/>
        </p:nvSpPr>
        <p:spPr>
          <a:xfrm>
            <a:off x="100325" y="6348770"/>
            <a:ext cx="2402710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</a:t>
            </a:r>
            <a:r>
              <a:rPr lang="en-US" sz="1600" b="1" dirty="0" err="1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rakib</a:t>
            </a:r>
            <a:endParaRPr lang="en-US" sz="16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241593" y="2346888"/>
            <a:ext cx="2222083" cy="306430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 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Comparison Operators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Unary Operators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CD20B-1251-4ED5-9405-D5FD6E4C58DB}"/>
              </a:ext>
            </a:extLst>
          </p:cNvPr>
          <p:cNvSpPr txBox="1"/>
          <p:nvPr/>
        </p:nvSpPr>
        <p:spPr>
          <a:xfrm>
            <a:off x="2946864" y="1150081"/>
            <a:ext cx="9003543" cy="595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sz="24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 অপারেটরগুলি গণিতের সাধারণ কাজ সম্পাদন করতে ব্যবহৃত হয়:</a:t>
            </a:r>
            <a:endParaRPr lang="as-IN" sz="2400" dirty="0">
              <a:solidFill>
                <a:schemeClr val="bg1"/>
              </a:solidFill>
              <a:effectLst/>
              <a:latin typeface="SolaimanLipi" panose="02000500020000020004" pitchFamily="2" charset="0"/>
              <a:ea typeface="Sans Serif Collection" panose="020B0502040504020204" pitchFamily="34" charset="0"/>
              <a:cs typeface="SolaimanLipi" panose="0200050002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303DEE-358B-4D88-A6C0-88DB2790E4BD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19A2D7-C4EE-4040-955C-877B2DCB4A20}"/>
              </a:ext>
            </a:extLst>
          </p:cNvPr>
          <p:cNvSpPr txBox="1"/>
          <p:nvPr/>
        </p:nvSpPr>
        <p:spPr>
          <a:xfrm>
            <a:off x="2962885" y="1998916"/>
            <a:ext cx="561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highlight>
                  <a:srgbClr val="FFB119"/>
                </a:highlight>
                <a:latin typeface="Montserrat Black" pitchFamily="2" charset="0"/>
                <a:cs typeface="SolaimanLipi" panose="02000500020000020004" pitchFamily="2" charset="0"/>
              </a:rPr>
              <a:t>+</a:t>
            </a:r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(যোগ): দুই বা ততোদিক মান যোগ করতে ব্যবহৃত হয়।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 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a + b + c;</a:t>
            </a:r>
            <a:endParaRPr lang="en-US" dirty="0">
              <a:solidFill>
                <a:srgbClr val="FFB119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437A38-E4A1-44EA-A1DC-4108B574E430}"/>
              </a:ext>
            </a:extLst>
          </p:cNvPr>
          <p:cNvSpPr txBox="1"/>
          <p:nvPr/>
        </p:nvSpPr>
        <p:spPr>
          <a:xfrm>
            <a:off x="2962885" y="2694527"/>
            <a:ext cx="598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highlight>
                  <a:srgbClr val="FFB119"/>
                </a:highlight>
                <a:latin typeface="Montserrat Black" pitchFamily="2" charset="0"/>
                <a:cs typeface="SolaimanLipi" panose="02000500020000020004" pitchFamily="2" charset="0"/>
              </a:rPr>
              <a:t>-</a:t>
            </a:r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(বিয়োগ): একটি মান থেকে অন্য মান বিয়োগ করতে ব্যবহৃত হয়।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 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a - b;</a:t>
            </a:r>
            <a:endParaRPr lang="en-US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D7151F-E6FD-4BCB-AB27-A82B50FE9FA0}"/>
              </a:ext>
            </a:extLst>
          </p:cNvPr>
          <p:cNvSpPr txBox="1"/>
          <p:nvPr/>
        </p:nvSpPr>
        <p:spPr>
          <a:xfrm>
            <a:off x="2962885" y="3390138"/>
            <a:ext cx="521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highlight>
                  <a:srgbClr val="FFB119"/>
                </a:highlight>
                <a:latin typeface="Montserrat Black" pitchFamily="2" charset="0"/>
                <a:cs typeface="SolaimanLipi" panose="02000500020000020004" pitchFamily="2" charset="0"/>
              </a:rPr>
              <a:t>*</a:t>
            </a:r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(গুণ): দুই বা ততোদিক মান গুণ করতে ব্যবহৃত হয়।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   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a * b;</a:t>
            </a:r>
            <a:endParaRPr lang="en-US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17F269-4B38-4210-9FC0-60D386226B38}"/>
              </a:ext>
            </a:extLst>
          </p:cNvPr>
          <p:cNvSpPr txBox="1"/>
          <p:nvPr/>
        </p:nvSpPr>
        <p:spPr>
          <a:xfrm>
            <a:off x="2962885" y="4085749"/>
            <a:ext cx="562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highlight>
                  <a:srgbClr val="FFB119"/>
                </a:highlight>
                <a:latin typeface="Montserrat Black" pitchFamily="2" charset="0"/>
                <a:cs typeface="SolaimanLipi" panose="02000500020000020004" pitchFamily="2" charset="0"/>
              </a:rPr>
              <a:t>/</a:t>
            </a:r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(ভাগ): একটি মানকে অন্য মান দিয়ে ভাগ করতে ব্যবহৃত হয়।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 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a / b ;</a:t>
            </a:r>
            <a:endParaRPr lang="en-US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060C0B-2E8E-41D8-983F-74FC44EE50C8}"/>
              </a:ext>
            </a:extLst>
          </p:cNvPr>
          <p:cNvSpPr txBox="1"/>
          <p:nvPr/>
        </p:nvSpPr>
        <p:spPr>
          <a:xfrm>
            <a:off x="2962885" y="4781361"/>
            <a:ext cx="458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highlight>
                  <a:srgbClr val="FFB119"/>
                </a:highlight>
                <a:latin typeface="Montserrat Black" pitchFamily="2" charset="0"/>
                <a:cs typeface="SolaimanLipi" panose="02000500020000020004" pitchFamily="2" charset="0"/>
              </a:rPr>
              <a:t>%</a:t>
            </a:r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(মডুলাস): ভাগশেষ বের করতে ব্যবহৃত হয়।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 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a % b;</a:t>
            </a:r>
            <a:endParaRPr lang="en-US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50F69D-AB39-41CD-91FA-6C09ADE46295}"/>
              </a:ext>
            </a:extLst>
          </p:cNvPr>
          <p:cNvSpPr/>
          <p:nvPr/>
        </p:nvSpPr>
        <p:spPr>
          <a:xfrm>
            <a:off x="100325" y="2635986"/>
            <a:ext cx="2402710" cy="3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B11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B11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/>
      <p:bldP spid="12" grpId="0"/>
      <p:bldP spid="14" grpId="0"/>
      <p:bldP spid="15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77286" y="162046"/>
            <a:ext cx="2550698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CF5BA-44DC-4E0C-9F3C-4F5CB41BBA67}"/>
              </a:ext>
            </a:extLst>
          </p:cNvPr>
          <p:cNvSpPr txBox="1"/>
          <p:nvPr/>
        </p:nvSpPr>
        <p:spPr>
          <a:xfrm>
            <a:off x="100325" y="6348770"/>
            <a:ext cx="2402710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</a:t>
            </a:r>
            <a:r>
              <a:rPr lang="en-US" sz="1600" b="1" dirty="0" err="1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rakib</a:t>
            </a:r>
            <a:endParaRPr lang="en-US" sz="16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241593" y="2346888"/>
            <a:ext cx="2222083" cy="306430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 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Comparison Operators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Unary Operators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CD20B-1251-4ED5-9405-D5FD6E4C58DB}"/>
              </a:ext>
            </a:extLst>
          </p:cNvPr>
          <p:cNvSpPr txBox="1"/>
          <p:nvPr/>
        </p:nvSpPr>
        <p:spPr>
          <a:xfrm>
            <a:off x="4491185" y="1526001"/>
            <a:ext cx="4723936" cy="595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অপারেটর</a:t>
            </a:r>
            <a:r>
              <a:rPr lang="en-US" sz="24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অর্থ</a:t>
            </a:r>
            <a:r>
              <a:rPr lang="en-US" sz="24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হচ্ছে</a:t>
            </a:r>
            <a:r>
              <a:rPr lang="en-US" sz="24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কোন</a:t>
            </a:r>
            <a:r>
              <a:rPr lang="en-US" sz="24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কাজ</a:t>
            </a:r>
            <a:r>
              <a:rPr lang="en-US" sz="24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পরিচালনা</a:t>
            </a:r>
            <a:r>
              <a:rPr lang="en-US" sz="24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</a:t>
            </a:r>
            <a:r>
              <a:rPr lang="en-US" sz="24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 </a:t>
            </a:r>
            <a:endParaRPr lang="as-IN" sz="2400" dirty="0">
              <a:solidFill>
                <a:schemeClr val="bg1"/>
              </a:solidFill>
              <a:effectLst/>
              <a:latin typeface="SolaimanLipi" panose="02000500020000020004" pitchFamily="2" charset="0"/>
              <a:ea typeface="Sans Serif Collection" panose="020B0502040504020204" pitchFamily="34" charset="0"/>
              <a:cs typeface="SolaimanLipi" panose="0200050002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303DEE-358B-4D88-A6C0-88DB2790E4BD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&amp; Operand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85C91C-F9A2-4DBB-B9E0-776F2D241572}"/>
              </a:ext>
            </a:extLst>
          </p:cNvPr>
          <p:cNvSpPr txBox="1"/>
          <p:nvPr/>
        </p:nvSpPr>
        <p:spPr>
          <a:xfrm>
            <a:off x="2976879" y="2121164"/>
            <a:ext cx="9255296" cy="76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>
                <a:solidFill>
                  <a:schemeClr val="bg1"/>
                </a:solidFill>
                <a:effectLst/>
                <a:latin typeface="SolaimanLipi" panose="02000500020000020004" pitchFamily="2" charset="0"/>
                <a:ea typeface="Sans Serif Collection" panose="020B0502040504020204" pitchFamily="34" charset="0"/>
                <a:cs typeface="SolaimanLipi" panose="02000500020000020004" pitchFamily="2" charset="0"/>
              </a:rPr>
              <a:t>এখন</a:t>
            </a:r>
            <a:r>
              <a:rPr lang="en-US" sz="3200" dirty="0">
                <a:solidFill>
                  <a:schemeClr val="bg1"/>
                </a:solidFill>
                <a:effectLst/>
                <a:latin typeface="SolaimanLipi" panose="02000500020000020004" pitchFamily="2" charset="0"/>
                <a:ea typeface="Sans Serif Collection" panose="020B0502040504020204" pitchFamily="34" charset="0"/>
                <a:cs typeface="SolaimanLipi" panose="02000500020000020004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/>
                <a:latin typeface="SolaimanLipi" panose="02000500020000020004" pitchFamily="2" charset="0"/>
                <a:ea typeface="Sans Serif Collection" panose="020B0502040504020204" pitchFamily="34" charset="0"/>
                <a:cs typeface="SolaimanLipi" panose="02000500020000020004" pitchFamily="2" charset="0"/>
              </a:rPr>
              <a:t>প্রশ্ন</a:t>
            </a:r>
            <a:r>
              <a:rPr lang="en-US" sz="3200" dirty="0">
                <a:solidFill>
                  <a:schemeClr val="bg1"/>
                </a:solidFill>
                <a:effectLst/>
                <a:latin typeface="SolaimanLipi" panose="02000500020000020004" pitchFamily="2" charset="0"/>
                <a:ea typeface="Sans Serif Collection" panose="020B0502040504020204" pitchFamily="34" charset="0"/>
                <a:cs typeface="SolaimanLipi" panose="02000500020000020004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/>
                <a:latin typeface="SolaimanLipi" panose="02000500020000020004" pitchFamily="2" charset="0"/>
                <a:ea typeface="Sans Serif Collection" panose="020B0502040504020204" pitchFamily="34" charset="0"/>
                <a:cs typeface="SolaimanLipi" panose="02000500020000020004" pitchFamily="2" charset="0"/>
              </a:rPr>
              <a:t>হচ্ছে</a:t>
            </a:r>
            <a:r>
              <a:rPr lang="en-US" sz="3200" dirty="0">
                <a:solidFill>
                  <a:schemeClr val="bg1"/>
                </a:solidFill>
                <a:effectLst/>
                <a:latin typeface="SolaimanLipi" panose="02000500020000020004" pitchFamily="2" charset="0"/>
                <a:ea typeface="Sans Serif Collection" panose="020B0502040504020204" pitchFamily="34" charset="0"/>
                <a:cs typeface="SolaimanLipi" panose="02000500020000020004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/>
                <a:latin typeface="SolaimanLipi" panose="02000500020000020004" pitchFamily="2" charset="0"/>
                <a:ea typeface="Sans Serif Collection" panose="020B0502040504020204" pitchFamily="34" charset="0"/>
                <a:cs typeface="SolaimanLipi" panose="02000500020000020004" pitchFamily="2" charset="0"/>
              </a:rPr>
              <a:t>অপারেটর</a:t>
            </a:r>
            <a:r>
              <a:rPr lang="en-US" sz="3200" dirty="0">
                <a:solidFill>
                  <a:schemeClr val="bg1"/>
                </a:solidFill>
                <a:effectLst/>
                <a:latin typeface="SolaimanLipi" panose="02000500020000020004" pitchFamily="2" charset="0"/>
                <a:ea typeface="Sans Serif Collection" panose="020B0502040504020204" pitchFamily="34" charset="0"/>
                <a:cs typeface="SolaimanLipi" panose="02000500020000020004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/>
                <a:latin typeface="SolaimanLipi" panose="02000500020000020004" pitchFamily="2" charset="0"/>
                <a:ea typeface="Sans Serif Collection" panose="020B0502040504020204" pitchFamily="34" charset="0"/>
                <a:cs typeface="SolaimanLipi" panose="02000500020000020004" pitchFamily="2" charset="0"/>
              </a:rPr>
              <a:t>কি</a:t>
            </a:r>
            <a:r>
              <a:rPr lang="en-US" sz="3200" dirty="0">
                <a:solidFill>
                  <a:schemeClr val="bg1"/>
                </a:solidFill>
                <a:effectLst/>
                <a:latin typeface="SolaimanLipi" panose="02000500020000020004" pitchFamily="2" charset="0"/>
                <a:ea typeface="Sans Serif Collection" panose="020B0502040504020204" pitchFamily="34" charset="0"/>
                <a:cs typeface="SolaimanLipi" panose="02000500020000020004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/>
                <a:latin typeface="SolaimanLipi" panose="02000500020000020004" pitchFamily="2" charset="0"/>
                <a:ea typeface="Sans Serif Collection" panose="020B0502040504020204" pitchFamily="34" charset="0"/>
                <a:cs typeface="SolaimanLipi" panose="02000500020000020004" pitchFamily="2" charset="0"/>
              </a:rPr>
              <a:t>কোন</a:t>
            </a:r>
            <a:r>
              <a:rPr lang="en-US" sz="3200" dirty="0">
                <a:solidFill>
                  <a:schemeClr val="bg1"/>
                </a:solidFill>
                <a:effectLst/>
                <a:latin typeface="SolaimanLipi" panose="02000500020000020004" pitchFamily="2" charset="0"/>
                <a:ea typeface="Sans Serif Collection" panose="020B0502040504020204" pitchFamily="34" charset="0"/>
                <a:cs typeface="SolaimanLipi" panose="02000500020000020004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/>
                <a:latin typeface="SolaimanLipi" panose="02000500020000020004" pitchFamily="2" charset="0"/>
                <a:ea typeface="Sans Serif Collection" panose="020B0502040504020204" pitchFamily="34" charset="0"/>
                <a:cs typeface="SolaimanLipi" panose="02000500020000020004" pitchFamily="2" charset="0"/>
              </a:rPr>
              <a:t>কাজ</a:t>
            </a:r>
            <a:r>
              <a:rPr lang="en-US" sz="3200" dirty="0">
                <a:solidFill>
                  <a:schemeClr val="bg1"/>
                </a:solidFill>
                <a:effectLst/>
                <a:latin typeface="SolaimanLipi" panose="02000500020000020004" pitchFamily="2" charset="0"/>
                <a:ea typeface="Sans Serif Collection" panose="020B0502040504020204" pitchFamily="34" charset="0"/>
                <a:cs typeface="SolaimanLipi" panose="02000500020000020004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/>
                <a:latin typeface="SolaimanLipi" panose="02000500020000020004" pitchFamily="2" charset="0"/>
                <a:ea typeface="Sans Serif Collection" panose="020B0502040504020204" pitchFamily="34" charset="0"/>
                <a:cs typeface="SolaimanLipi" panose="02000500020000020004" pitchFamily="2" charset="0"/>
              </a:rPr>
              <a:t>একাই</a:t>
            </a:r>
            <a:r>
              <a:rPr lang="en-US" sz="3200" dirty="0">
                <a:solidFill>
                  <a:schemeClr val="bg1"/>
                </a:solidFill>
                <a:effectLst/>
                <a:latin typeface="SolaimanLipi" panose="02000500020000020004" pitchFamily="2" charset="0"/>
                <a:ea typeface="Sans Serif Collection" panose="020B0502040504020204" pitchFamily="34" charset="0"/>
                <a:cs typeface="SolaimanLipi" panose="02000500020000020004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/>
                <a:latin typeface="SolaimanLipi" panose="02000500020000020004" pitchFamily="2" charset="0"/>
                <a:ea typeface="Sans Serif Collection" panose="020B0502040504020204" pitchFamily="34" charset="0"/>
                <a:cs typeface="SolaimanLipi" panose="02000500020000020004" pitchFamily="2" charset="0"/>
              </a:rPr>
              <a:t>পরিচালনা</a:t>
            </a:r>
            <a:r>
              <a:rPr lang="en-US" sz="3200" dirty="0">
                <a:solidFill>
                  <a:schemeClr val="bg1"/>
                </a:solidFill>
                <a:effectLst/>
                <a:latin typeface="SolaimanLipi" panose="02000500020000020004" pitchFamily="2" charset="0"/>
                <a:ea typeface="Sans Serif Collection" panose="020B0502040504020204" pitchFamily="34" charset="0"/>
                <a:cs typeface="SolaimanLipi" panose="02000500020000020004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/>
                <a:latin typeface="SolaimanLipi" panose="02000500020000020004" pitchFamily="2" charset="0"/>
                <a:ea typeface="Sans Serif Collection" panose="020B0502040504020204" pitchFamily="34" charset="0"/>
                <a:cs typeface="SolaimanLipi" panose="02000500020000020004" pitchFamily="2" charset="0"/>
              </a:rPr>
              <a:t>করতে</a:t>
            </a:r>
            <a:r>
              <a:rPr lang="en-US" sz="3200" dirty="0">
                <a:solidFill>
                  <a:schemeClr val="bg1"/>
                </a:solidFill>
                <a:effectLst/>
                <a:latin typeface="SolaimanLipi" panose="02000500020000020004" pitchFamily="2" charset="0"/>
                <a:ea typeface="Sans Serif Collection" panose="020B0502040504020204" pitchFamily="34" charset="0"/>
                <a:cs typeface="SolaimanLipi" panose="02000500020000020004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/>
                <a:latin typeface="SolaimanLipi" panose="02000500020000020004" pitchFamily="2" charset="0"/>
                <a:ea typeface="Sans Serif Collection" panose="020B0502040504020204" pitchFamily="34" charset="0"/>
                <a:cs typeface="SolaimanLipi" panose="02000500020000020004" pitchFamily="2" charset="0"/>
              </a:rPr>
              <a:t>পারে</a:t>
            </a:r>
            <a:r>
              <a:rPr lang="en-US" sz="3200" dirty="0">
                <a:solidFill>
                  <a:schemeClr val="bg1"/>
                </a:solidFill>
                <a:effectLst/>
                <a:latin typeface="SolaimanLipi" panose="02000500020000020004" pitchFamily="2" charset="0"/>
                <a:ea typeface="Sans Serif Collection" panose="020B0502040504020204" pitchFamily="34" charset="0"/>
                <a:cs typeface="SolaimanLipi" panose="02000500020000020004" pitchFamily="2" charset="0"/>
              </a:rPr>
              <a:t> ? </a:t>
            </a:r>
            <a:endParaRPr lang="as-IN" sz="3200" dirty="0">
              <a:solidFill>
                <a:schemeClr val="bg1"/>
              </a:solidFill>
              <a:effectLst/>
              <a:latin typeface="SolaimanLipi" panose="02000500020000020004" pitchFamily="2" charset="0"/>
              <a:ea typeface="Sans Serif Collection" panose="020B0502040504020204" pitchFamily="34" charset="0"/>
              <a:cs typeface="SolaimanLipi" panose="02000500020000020004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3371BA-42BB-460D-B2F9-D5EFC2398995}"/>
              </a:ext>
            </a:extLst>
          </p:cNvPr>
          <p:cNvSpPr txBox="1"/>
          <p:nvPr/>
        </p:nvSpPr>
        <p:spPr>
          <a:xfrm>
            <a:off x="3098800" y="2944294"/>
            <a:ext cx="8473440" cy="511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না</a:t>
            </a:r>
            <a:r>
              <a:rPr lang="en-US" sz="18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অপারেটর</a:t>
            </a:r>
            <a:r>
              <a:rPr lang="en-US" sz="18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কোন</a:t>
            </a:r>
            <a:r>
              <a:rPr lang="en-US" sz="18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কাজ</a:t>
            </a:r>
            <a:r>
              <a:rPr lang="en-US" sz="18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একাই</a:t>
            </a:r>
            <a:r>
              <a:rPr lang="en-US" sz="18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করতে</a:t>
            </a:r>
            <a:r>
              <a:rPr lang="en-US" sz="18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পারে</a:t>
            </a:r>
            <a:r>
              <a:rPr lang="en-US" sz="18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 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যাদেরকে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নিয়ে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কাজ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তাদেরকে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হয়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অপারেন্ড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endParaRPr lang="as-IN" sz="1800" dirty="0">
              <a:solidFill>
                <a:schemeClr val="bg1"/>
              </a:solidFill>
              <a:effectLst/>
              <a:latin typeface="SolaimanLipi" panose="02000500020000020004" pitchFamily="2" charset="0"/>
              <a:ea typeface="Sans Serif Collection" panose="020B0502040504020204" pitchFamily="34" charset="0"/>
              <a:cs typeface="SolaimanLipi" panose="0200050002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17F88E-A86B-4844-A199-714F965F7E51}"/>
              </a:ext>
            </a:extLst>
          </p:cNvPr>
          <p:cNvSpPr txBox="1"/>
          <p:nvPr/>
        </p:nvSpPr>
        <p:spPr>
          <a:xfrm>
            <a:off x="4450379" y="3707003"/>
            <a:ext cx="5462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Operand</a:t>
            </a:r>
            <a:r>
              <a:rPr lang="en-US" sz="3600" dirty="0">
                <a:solidFill>
                  <a:srgbClr val="FFB119"/>
                </a:solidFill>
              </a:rPr>
              <a:t>  Operator </a:t>
            </a:r>
            <a:r>
              <a:rPr lang="en-US" sz="3600" dirty="0">
                <a:solidFill>
                  <a:schemeClr val="bg1"/>
                </a:solidFill>
              </a:rPr>
              <a:t>Operand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BD188B-F977-411D-9CEA-EB60A2307384}"/>
              </a:ext>
            </a:extLst>
          </p:cNvPr>
          <p:cNvSpPr txBox="1"/>
          <p:nvPr/>
        </p:nvSpPr>
        <p:spPr>
          <a:xfrm>
            <a:off x="6244661" y="5088022"/>
            <a:ext cx="114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 </a:t>
            </a:r>
            <a:r>
              <a:rPr lang="en-US" sz="3600" dirty="0">
                <a:solidFill>
                  <a:srgbClr val="FFB119"/>
                </a:solidFill>
              </a:rPr>
              <a:t>+</a:t>
            </a:r>
            <a:r>
              <a:rPr lang="en-US" sz="3600" dirty="0">
                <a:solidFill>
                  <a:schemeClr val="bg1"/>
                </a:solidFill>
              </a:rPr>
              <a:t> 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9E5231-B9C8-41FB-BD84-C7E8F4081F85}"/>
              </a:ext>
            </a:extLst>
          </p:cNvPr>
          <p:cNvSpPr txBox="1"/>
          <p:nvPr/>
        </p:nvSpPr>
        <p:spPr>
          <a:xfrm>
            <a:off x="2823625" y="4449322"/>
            <a:ext cx="8473440" cy="469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অর্থ্যা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ৎ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অপারেটর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এর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আগে</a:t>
            </a:r>
            <a:r>
              <a:rPr lang="en-US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পরে</a:t>
            </a:r>
            <a:r>
              <a:rPr lang="en-US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যেগুলো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থাকে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তাকে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হয়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B119"/>
                </a:solidFill>
              </a:rPr>
              <a:t>অপারেন্ড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endParaRPr lang="as-IN" sz="1800" dirty="0">
              <a:solidFill>
                <a:schemeClr val="bg1"/>
              </a:solidFill>
              <a:effectLst/>
              <a:latin typeface="SolaimanLipi" panose="02000500020000020004" pitchFamily="2" charset="0"/>
              <a:ea typeface="Sans Serif Collection" panose="020B0502040504020204" pitchFamily="34" charset="0"/>
              <a:cs typeface="SolaimanLipi" panose="02000500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73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4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77286" y="162046"/>
            <a:ext cx="2550698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CF5BA-44DC-4E0C-9F3C-4F5CB41BBA67}"/>
              </a:ext>
            </a:extLst>
          </p:cNvPr>
          <p:cNvSpPr txBox="1"/>
          <p:nvPr/>
        </p:nvSpPr>
        <p:spPr>
          <a:xfrm>
            <a:off x="100325" y="6348770"/>
            <a:ext cx="2402710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</a:t>
            </a:r>
            <a:r>
              <a:rPr lang="en-US" sz="1600" b="1" dirty="0" err="1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rakib</a:t>
            </a:r>
            <a:endParaRPr lang="en-US" sz="16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241593" y="2346888"/>
            <a:ext cx="2222083" cy="306430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 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Comparison Operators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Unary Operators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387E4-C5A1-4151-9239-297FB8F60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970" y="0"/>
            <a:ext cx="94380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13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77286" y="162046"/>
            <a:ext cx="2550698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CF5BA-44DC-4E0C-9F3C-4F5CB41BBA67}"/>
              </a:ext>
            </a:extLst>
          </p:cNvPr>
          <p:cNvSpPr txBox="1"/>
          <p:nvPr/>
        </p:nvSpPr>
        <p:spPr>
          <a:xfrm>
            <a:off x="100325" y="6348770"/>
            <a:ext cx="2402710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</a:t>
            </a:r>
            <a:r>
              <a:rPr lang="en-US" sz="1600" b="1" dirty="0" err="1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rakib</a:t>
            </a:r>
            <a:endParaRPr lang="en-US" sz="16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241593" y="2346888"/>
            <a:ext cx="2222083" cy="306430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 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Comparison Operators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Unary Operators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524860-43A3-46AE-8053-7E64CBFA583C}"/>
              </a:ext>
            </a:extLst>
          </p:cNvPr>
          <p:cNvSpPr txBox="1"/>
          <p:nvPr/>
        </p:nvSpPr>
        <p:spPr>
          <a:xfrm>
            <a:off x="2946864" y="1150081"/>
            <a:ext cx="9003543" cy="595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ভেরিয়েবল</a:t>
            </a:r>
            <a:r>
              <a:rPr lang="en-US" sz="24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এর</a:t>
            </a:r>
            <a:r>
              <a:rPr lang="en-US" sz="24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ভিতর</a:t>
            </a:r>
            <a:r>
              <a:rPr lang="en-US" sz="24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মান</a:t>
            </a:r>
            <a:r>
              <a:rPr lang="en-US" sz="24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রাখতে</a:t>
            </a:r>
            <a:r>
              <a:rPr lang="en-US" sz="24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</a:t>
            </a:r>
            <a:r>
              <a:rPr lang="en-US" sz="24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অপারেটর</a:t>
            </a:r>
            <a:r>
              <a:rPr lang="en-US" sz="24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ব্যবহৃত</a:t>
            </a:r>
            <a:r>
              <a:rPr lang="en-US" sz="24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হয়</a:t>
            </a:r>
            <a:r>
              <a:rPr lang="en-US" sz="24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 </a:t>
            </a:r>
            <a:endParaRPr lang="as-IN" sz="2400" dirty="0">
              <a:solidFill>
                <a:schemeClr val="bg1"/>
              </a:solidFill>
              <a:effectLst/>
              <a:latin typeface="SolaimanLipi" panose="02000500020000020004" pitchFamily="2" charset="0"/>
              <a:ea typeface="Sans Serif Collection" panose="020B0502040504020204" pitchFamily="34" charset="0"/>
              <a:cs typeface="SolaimanLipi" panose="0200050002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9FC8BD-4E94-40F7-BA31-09E49CF2489B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B3E6A7-7E75-44A6-95C2-DE476DE81EE8}"/>
              </a:ext>
            </a:extLst>
          </p:cNvPr>
          <p:cNvSpPr txBox="1"/>
          <p:nvPr/>
        </p:nvSpPr>
        <p:spPr>
          <a:xfrm>
            <a:off x="2962885" y="1998916"/>
            <a:ext cx="417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highlight>
                  <a:srgbClr val="FFB119"/>
                </a:highlight>
                <a:latin typeface="Montserrat Black" pitchFamily="2" charset="0"/>
                <a:cs typeface="SolaimanLipi" panose="02000500020000020004" pitchFamily="2" charset="0"/>
              </a:rPr>
              <a:t>=</a:t>
            </a:r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মান নির্ধারণ করতে ব্যবহৃত হয়।</a:t>
            </a:r>
            <a:r>
              <a:rPr lang="en-US" dirty="0"/>
              <a:t>  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 sum =  20;</a:t>
            </a:r>
            <a:endParaRPr lang="en-US" dirty="0">
              <a:solidFill>
                <a:srgbClr val="FFB119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A32F15-E54C-4C41-804B-0B865FC5373B}"/>
              </a:ext>
            </a:extLst>
          </p:cNvPr>
          <p:cNvSpPr txBox="1"/>
          <p:nvPr/>
        </p:nvSpPr>
        <p:spPr>
          <a:xfrm>
            <a:off x="2962885" y="2694527"/>
            <a:ext cx="841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highlight>
                  <a:srgbClr val="FFB119"/>
                </a:highlight>
                <a:latin typeface="Montserrat Black" pitchFamily="2" charset="0"/>
                <a:cs typeface="SolaimanLipi" panose="02000500020000020004" pitchFamily="2" charset="0"/>
              </a:rPr>
              <a:t>+=</a:t>
            </a:r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বর্তমান মানের সাথে নতুন মান যোগ করে নির্ধারণ করতে ব্যবহৃত হয়।।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 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a = a + b;  </a:t>
            </a:r>
            <a:r>
              <a:rPr lang="en-US" dirty="0">
                <a:solidFill>
                  <a:schemeClr val="bg1"/>
                </a:solidFill>
                <a:latin typeface="Montserrat Black" pitchFamily="2" charset="0"/>
                <a:cs typeface="SolaimanLipi" panose="02000500020000020004" pitchFamily="2" charset="0"/>
              </a:rPr>
              <a:t>equal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 a += b</a:t>
            </a:r>
            <a:endParaRPr lang="en-US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64F30C-9C66-4AB4-9411-40024014197A}"/>
              </a:ext>
            </a:extLst>
          </p:cNvPr>
          <p:cNvSpPr txBox="1"/>
          <p:nvPr/>
        </p:nvSpPr>
        <p:spPr>
          <a:xfrm>
            <a:off x="2962885" y="3390138"/>
            <a:ext cx="828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highlight>
                  <a:srgbClr val="FFB119"/>
                </a:highlight>
                <a:latin typeface="Montserrat Black" pitchFamily="2" charset="0"/>
                <a:cs typeface="SolaimanLipi" panose="02000500020000020004" pitchFamily="2" charset="0"/>
              </a:rPr>
              <a:t>-=</a:t>
            </a:r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বর্তমান মান থেকে নতুন মান বিয়োগ করে নির্ধারণ করতে ব্যবহৃত হয়।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   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a = a - b; </a:t>
            </a:r>
            <a:r>
              <a:rPr lang="en-US" dirty="0">
                <a:solidFill>
                  <a:schemeClr val="bg1"/>
                </a:solidFill>
                <a:latin typeface="Montserrat Black" pitchFamily="2" charset="0"/>
                <a:cs typeface="SolaimanLipi" panose="02000500020000020004" pitchFamily="2" charset="0"/>
              </a:rPr>
              <a:t>equal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 a -= b</a:t>
            </a:r>
            <a:endParaRPr lang="en-US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B19912-FA84-46BA-8D9C-A2A5AB6001B4}"/>
              </a:ext>
            </a:extLst>
          </p:cNvPr>
          <p:cNvSpPr txBox="1"/>
          <p:nvPr/>
        </p:nvSpPr>
        <p:spPr>
          <a:xfrm>
            <a:off x="2962885" y="4085749"/>
            <a:ext cx="8079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highlight>
                  <a:srgbClr val="FFB119"/>
                </a:highlight>
                <a:latin typeface="Montserrat Black" pitchFamily="2" charset="0"/>
                <a:cs typeface="SolaimanLipi" panose="02000500020000020004" pitchFamily="2" charset="0"/>
              </a:rPr>
              <a:t>*=</a:t>
            </a:r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বর্তমান মানের সাথে নতুন মান গুণ করে নির্ধারণ করতে ব্যবহৃত হয়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 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a = a * b ; </a:t>
            </a:r>
            <a:r>
              <a:rPr lang="en-US" dirty="0">
                <a:solidFill>
                  <a:schemeClr val="bg1"/>
                </a:solidFill>
                <a:latin typeface="Montserrat Black" pitchFamily="2" charset="0"/>
                <a:cs typeface="SolaimanLipi" panose="02000500020000020004" pitchFamily="2" charset="0"/>
              </a:rPr>
              <a:t>equal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 a *= b</a:t>
            </a:r>
            <a:endParaRPr lang="en-US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6CA564-1518-4DB1-B6CE-EA237C6DE51E}"/>
              </a:ext>
            </a:extLst>
          </p:cNvPr>
          <p:cNvSpPr txBox="1"/>
          <p:nvPr/>
        </p:nvSpPr>
        <p:spPr>
          <a:xfrm>
            <a:off x="2962885" y="4781361"/>
            <a:ext cx="814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highlight>
                  <a:srgbClr val="FFB119"/>
                </a:highlight>
                <a:latin typeface="Montserrat Black" pitchFamily="2" charset="0"/>
                <a:cs typeface="SolaimanLipi" panose="02000500020000020004" pitchFamily="2" charset="0"/>
              </a:rPr>
              <a:t>/=</a:t>
            </a:r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বর্তমান মানকে নতুন মান দিয়ে ভাগ করে নির্ধারণ করতে ব্যবহৃত হয়।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 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a = a / b; </a:t>
            </a:r>
            <a:r>
              <a:rPr lang="en-US" dirty="0">
                <a:solidFill>
                  <a:schemeClr val="bg1"/>
                </a:solidFill>
                <a:latin typeface="Montserrat Black" pitchFamily="2" charset="0"/>
                <a:cs typeface="SolaimanLipi" panose="02000500020000020004" pitchFamily="2" charset="0"/>
              </a:rPr>
              <a:t>equal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 a /= b</a:t>
            </a:r>
            <a:endParaRPr lang="en-US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04C1A7-265C-4978-8AD3-A90282469BE2}"/>
              </a:ext>
            </a:extLst>
          </p:cNvPr>
          <p:cNvSpPr txBox="1"/>
          <p:nvPr/>
        </p:nvSpPr>
        <p:spPr>
          <a:xfrm>
            <a:off x="9613306" y="1357859"/>
            <a:ext cx="1764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a = 10; b = 5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92B495-651C-4D4E-A233-7A61BB998E90}"/>
              </a:ext>
            </a:extLst>
          </p:cNvPr>
          <p:cNvSpPr/>
          <p:nvPr/>
        </p:nvSpPr>
        <p:spPr>
          <a:xfrm>
            <a:off x="100325" y="3236061"/>
            <a:ext cx="2402710" cy="3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3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B11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B11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5" grpId="0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77286" y="162046"/>
            <a:ext cx="2550698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CF5BA-44DC-4E0C-9F3C-4F5CB41BBA67}"/>
              </a:ext>
            </a:extLst>
          </p:cNvPr>
          <p:cNvSpPr txBox="1"/>
          <p:nvPr/>
        </p:nvSpPr>
        <p:spPr>
          <a:xfrm>
            <a:off x="100325" y="6348770"/>
            <a:ext cx="2402710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</a:t>
            </a:r>
            <a:r>
              <a:rPr lang="en-US" sz="1600" b="1" dirty="0" err="1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rakib</a:t>
            </a:r>
            <a:endParaRPr lang="en-US" sz="16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241593" y="2346888"/>
            <a:ext cx="2222083" cy="306430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 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Comparison Operators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Unary Operators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524860-43A3-46AE-8053-7E64CBFA583C}"/>
              </a:ext>
            </a:extLst>
          </p:cNvPr>
          <p:cNvSpPr txBox="1"/>
          <p:nvPr/>
        </p:nvSpPr>
        <p:spPr>
          <a:xfrm>
            <a:off x="2946864" y="1150081"/>
            <a:ext cx="90035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lang="as-IN" sz="24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অপারেটরগুলি দুটি মানের মধ্যে তুলনা করতে ব্যবহৃত হয়:</a:t>
            </a:r>
            <a:endParaRPr lang="as-IN" sz="2400" dirty="0">
              <a:solidFill>
                <a:schemeClr val="bg1"/>
              </a:solidFill>
              <a:effectLst/>
              <a:latin typeface="SolaimanLipi" panose="02000500020000020004" pitchFamily="2" charset="0"/>
              <a:ea typeface="Sans Serif Collection" panose="020B0502040504020204" pitchFamily="34" charset="0"/>
              <a:cs typeface="SolaimanLipi" panose="0200050002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9FC8BD-4E94-40F7-BA31-09E49CF2489B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lang="en-US" sz="6600" dirty="0"/>
              <a:t> </a:t>
            </a:r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Operator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B3E6A7-7E75-44A6-95C2-DE476DE81EE8}"/>
              </a:ext>
            </a:extLst>
          </p:cNvPr>
          <p:cNvSpPr txBox="1"/>
          <p:nvPr/>
        </p:nvSpPr>
        <p:spPr>
          <a:xfrm>
            <a:off x="2962885" y="1998916"/>
            <a:ext cx="761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highlight>
                  <a:srgbClr val="FFB119"/>
                </a:highlight>
                <a:latin typeface="Montserrat Black" pitchFamily="2" charset="0"/>
                <a:cs typeface="SolaimanLipi" panose="02000500020000020004" pitchFamily="2" charset="0"/>
              </a:rPr>
              <a:t>==</a:t>
            </a:r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(equal operator)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সমান কিনা তা যাচাই করে (মান নির্ধারণ করে)।।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 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2 == 2  </a:t>
            </a:r>
            <a:r>
              <a:rPr lang="en-US" dirty="0">
                <a:solidFill>
                  <a:schemeClr val="bg1"/>
                </a:solidFill>
                <a:latin typeface="Montserrat Black" pitchFamily="2" charset="0"/>
                <a:cs typeface="SolaimanLipi" panose="02000500020000020004" pitchFamily="2" charset="0"/>
              </a:rPr>
              <a:t>or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 a == b;</a:t>
            </a:r>
            <a:endParaRPr lang="en-US" dirty="0">
              <a:solidFill>
                <a:srgbClr val="FFB119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A32F15-E54C-4C41-804B-0B865FC5373B}"/>
              </a:ext>
            </a:extLst>
          </p:cNvPr>
          <p:cNvSpPr txBox="1"/>
          <p:nvPr/>
        </p:nvSpPr>
        <p:spPr>
          <a:xfrm>
            <a:off x="2962885" y="2694527"/>
            <a:ext cx="6619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highlight>
                  <a:srgbClr val="FFB119"/>
                </a:highlight>
                <a:latin typeface="Montserrat Black" pitchFamily="2" charset="0"/>
                <a:cs typeface="SolaimanLipi" panose="02000500020000020004" pitchFamily="2" charset="0"/>
              </a:rPr>
              <a:t>!=</a:t>
            </a:r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(not equal operator)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সমান না কিনা তা যাচাই করে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 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a != b;  </a:t>
            </a:r>
            <a:r>
              <a:rPr lang="en-US" dirty="0">
                <a:solidFill>
                  <a:schemeClr val="bg1"/>
                </a:solidFill>
                <a:latin typeface="Montserrat Black" pitchFamily="2" charset="0"/>
                <a:cs typeface="SolaimanLipi" panose="02000500020000020004" pitchFamily="2" charset="0"/>
              </a:rPr>
              <a:t>or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 2 != 3</a:t>
            </a:r>
            <a:endParaRPr lang="en-US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64F30C-9C66-4AB4-9411-40024014197A}"/>
              </a:ext>
            </a:extLst>
          </p:cNvPr>
          <p:cNvSpPr txBox="1"/>
          <p:nvPr/>
        </p:nvSpPr>
        <p:spPr>
          <a:xfrm>
            <a:off x="2962885" y="3390138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highlight>
                  <a:srgbClr val="FFB119"/>
                </a:highlight>
                <a:latin typeface="Montserrat Black" pitchFamily="2" charset="0"/>
                <a:cs typeface="SolaimanLipi" panose="02000500020000020004" pitchFamily="2" charset="0"/>
              </a:rPr>
              <a:t>&gt;</a:t>
            </a:r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(greater operator)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বড় কিনা তা যাচাই করে।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   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a &gt; b; </a:t>
            </a:r>
            <a:r>
              <a:rPr lang="en-US" dirty="0">
                <a:solidFill>
                  <a:schemeClr val="bg1"/>
                </a:solidFill>
                <a:latin typeface="Montserrat Black" pitchFamily="2" charset="0"/>
                <a:cs typeface="SolaimanLipi" panose="02000500020000020004" pitchFamily="2" charset="0"/>
              </a:rPr>
              <a:t>or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 2 &gt; 1</a:t>
            </a:r>
            <a:endParaRPr lang="en-US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B19912-FA84-46BA-8D9C-A2A5AB6001B4}"/>
              </a:ext>
            </a:extLst>
          </p:cNvPr>
          <p:cNvSpPr txBox="1"/>
          <p:nvPr/>
        </p:nvSpPr>
        <p:spPr>
          <a:xfrm>
            <a:off x="2962885" y="4085749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highlight>
                  <a:srgbClr val="FFB119"/>
                </a:highlight>
                <a:latin typeface="Montserrat Black" pitchFamily="2" charset="0"/>
                <a:cs typeface="SolaimanLipi" panose="02000500020000020004" pitchFamily="2" charset="0"/>
              </a:rPr>
              <a:t>&lt;</a:t>
            </a:r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(less then operator)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ছোট কিনা তা যাচাই করে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 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a &lt; b; </a:t>
            </a:r>
            <a:r>
              <a:rPr lang="en-US" dirty="0">
                <a:solidFill>
                  <a:schemeClr val="bg1"/>
                </a:solidFill>
                <a:latin typeface="Montserrat Black" pitchFamily="2" charset="0"/>
                <a:cs typeface="SolaimanLipi" panose="02000500020000020004" pitchFamily="2" charset="0"/>
              </a:rPr>
              <a:t>or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 1 &lt; 2</a:t>
            </a:r>
            <a:endParaRPr lang="en-US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6CA564-1518-4DB1-B6CE-EA237C6DE51E}"/>
              </a:ext>
            </a:extLst>
          </p:cNvPr>
          <p:cNvSpPr txBox="1"/>
          <p:nvPr/>
        </p:nvSpPr>
        <p:spPr>
          <a:xfrm>
            <a:off x="2962885" y="4781361"/>
            <a:ext cx="87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highlight>
                  <a:srgbClr val="FFB119"/>
                </a:highlight>
                <a:latin typeface="Montserrat Black" pitchFamily="2" charset="0"/>
                <a:cs typeface="SolaimanLipi" panose="02000500020000020004" pitchFamily="2" charset="0"/>
              </a:rPr>
              <a:t>&gt;=</a:t>
            </a:r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(greater than equal operator)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বড় বা সমান কিনা তা যাচাই করে।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 a &gt;= b; </a:t>
            </a:r>
            <a:r>
              <a:rPr lang="en-US" dirty="0">
                <a:solidFill>
                  <a:schemeClr val="bg1"/>
                </a:solidFill>
                <a:latin typeface="Montserrat Black" pitchFamily="2" charset="0"/>
                <a:cs typeface="SolaimanLipi" panose="02000500020000020004" pitchFamily="2" charset="0"/>
              </a:rPr>
              <a:t>or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 3 &gt;= 2 </a:t>
            </a:r>
            <a:r>
              <a:rPr lang="en-US" dirty="0">
                <a:solidFill>
                  <a:schemeClr val="bg1"/>
                </a:solidFill>
                <a:latin typeface="Montserrat Black" pitchFamily="2" charset="0"/>
                <a:cs typeface="SolaimanLipi" panose="02000500020000020004" pitchFamily="2" charset="0"/>
              </a:rPr>
              <a:t>or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 3 &gt;= 3</a:t>
            </a:r>
            <a:endParaRPr lang="en-US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063FC3-0EE8-4247-9E14-1779FB54090B}"/>
              </a:ext>
            </a:extLst>
          </p:cNvPr>
          <p:cNvSpPr txBox="1"/>
          <p:nvPr/>
        </p:nvSpPr>
        <p:spPr>
          <a:xfrm>
            <a:off x="2962885" y="5411188"/>
            <a:ext cx="8643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highlight>
                  <a:srgbClr val="FFB119"/>
                </a:highlight>
                <a:latin typeface="Montserrat Black" pitchFamily="2" charset="0"/>
                <a:cs typeface="SolaimanLipi" panose="02000500020000020004" pitchFamily="2" charset="0"/>
              </a:rPr>
              <a:t>&lt;=</a:t>
            </a:r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(less then equal operator)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ছোট বা সমান কিনা তা যাচাই করে।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  a &lt;= b; </a:t>
            </a:r>
            <a:r>
              <a:rPr lang="en-US" dirty="0">
                <a:solidFill>
                  <a:schemeClr val="bg1"/>
                </a:solidFill>
                <a:latin typeface="Montserrat Black" pitchFamily="2" charset="0"/>
                <a:cs typeface="SolaimanLipi" panose="02000500020000020004" pitchFamily="2" charset="0"/>
              </a:rPr>
              <a:t>or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 3 &lt;= 4 </a:t>
            </a:r>
            <a:r>
              <a:rPr lang="en-US" dirty="0">
                <a:solidFill>
                  <a:schemeClr val="bg1"/>
                </a:solidFill>
                <a:latin typeface="Montserrat Black" pitchFamily="2" charset="0"/>
                <a:cs typeface="SolaimanLipi" panose="02000500020000020004" pitchFamily="2" charset="0"/>
              </a:rPr>
              <a:t>or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 3 &lt;= 3</a:t>
            </a:r>
            <a:endParaRPr lang="en-US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1D1EB5-0AC6-44A6-B9EF-DD610166A207}"/>
              </a:ext>
            </a:extLst>
          </p:cNvPr>
          <p:cNvSpPr/>
          <p:nvPr/>
        </p:nvSpPr>
        <p:spPr>
          <a:xfrm>
            <a:off x="109850" y="3845661"/>
            <a:ext cx="2402710" cy="3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5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B11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B11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5" grpId="0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77286" y="162046"/>
            <a:ext cx="2550698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CF5BA-44DC-4E0C-9F3C-4F5CB41BBA67}"/>
              </a:ext>
            </a:extLst>
          </p:cNvPr>
          <p:cNvSpPr txBox="1"/>
          <p:nvPr/>
        </p:nvSpPr>
        <p:spPr>
          <a:xfrm>
            <a:off x="100325" y="6348770"/>
            <a:ext cx="2402710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</a:t>
            </a:r>
            <a:r>
              <a:rPr lang="en-US" sz="1600" b="1" dirty="0" err="1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rakib</a:t>
            </a:r>
            <a:endParaRPr lang="en-US" sz="16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241593" y="2346888"/>
            <a:ext cx="2222083" cy="306430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 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Comparison Operators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Unary Operators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524860-43A3-46AE-8053-7E64CBFA583C}"/>
              </a:ext>
            </a:extLst>
          </p:cNvPr>
          <p:cNvSpPr txBox="1"/>
          <p:nvPr/>
        </p:nvSpPr>
        <p:spPr>
          <a:xfrm>
            <a:off x="3028144" y="1150081"/>
            <a:ext cx="90035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sz="24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 অপারেটরগুলি </a:t>
            </a:r>
            <a:r>
              <a:rPr lang="en-US" sz="240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=</a:t>
            </a:r>
            <a:r>
              <a:rPr lang="as-IN" sz="240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বিভিন্ন</a:t>
            </a:r>
            <a:r>
              <a:rPr lang="en-US" sz="24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শর্তের</a:t>
            </a:r>
            <a:r>
              <a:rPr lang="en-US" sz="24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উপর</a:t>
            </a:r>
            <a:r>
              <a:rPr lang="en-US" sz="24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ভিত্তি</a:t>
            </a:r>
            <a:r>
              <a:rPr lang="en-US" sz="24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করে</a:t>
            </a:r>
            <a:r>
              <a:rPr lang="en-US" sz="24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কাজ</a:t>
            </a:r>
            <a:r>
              <a:rPr lang="en-US" sz="24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করে</a:t>
            </a:r>
            <a:endParaRPr lang="as-IN" sz="2400" dirty="0">
              <a:solidFill>
                <a:schemeClr val="bg1"/>
              </a:solidFill>
              <a:effectLst/>
              <a:latin typeface="SolaimanLipi" panose="02000500020000020004" pitchFamily="2" charset="0"/>
              <a:ea typeface="Sans Serif Collection" panose="020B0502040504020204" pitchFamily="34" charset="0"/>
              <a:cs typeface="SolaimanLipi" panose="0200050002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9FC8BD-4E94-40F7-BA31-09E49CF2489B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r>
              <a:rPr lang="en-US" sz="6600" dirty="0"/>
              <a:t> </a:t>
            </a:r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Operator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B3E6A7-7E75-44A6-95C2-DE476DE81EE8}"/>
              </a:ext>
            </a:extLst>
          </p:cNvPr>
          <p:cNvSpPr txBox="1"/>
          <p:nvPr/>
        </p:nvSpPr>
        <p:spPr>
          <a:xfrm>
            <a:off x="2962885" y="1998916"/>
            <a:ext cx="908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highlight>
                  <a:srgbClr val="FFB119"/>
                </a:highlight>
                <a:latin typeface="Montserrat Black" pitchFamily="2" charset="0"/>
                <a:cs typeface="SolaimanLipi" panose="02000500020000020004" pitchFamily="2" charset="0"/>
              </a:rPr>
              <a:t>&amp;&amp;</a:t>
            </a:r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(AND operator)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একাধিক শর্ত সবগুলোই সত্য হলে সত্য হয়।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a &gt; b &amp;&amp; c &gt; d </a:t>
            </a:r>
            <a:r>
              <a:rPr lang="en-US" dirty="0">
                <a:solidFill>
                  <a:schemeClr val="bg1"/>
                </a:solidFill>
                <a:latin typeface="Montserrat Black" pitchFamily="2" charset="0"/>
                <a:cs typeface="SolaimanLipi" panose="02000500020000020004" pitchFamily="2" charset="0"/>
              </a:rPr>
              <a:t>or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 2 &gt; 1 &amp;&amp; 4 &gt; 3</a:t>
            </a:r>
            <a:endParaRPr lang="en-US" dirty="0">
              <a:solidFill>
                <a:srgbClr val="FFB119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A32F15-E54C-4C41-804B-0B865FC5373B}"/>
              </a:ext>
            </a:extLst>
          </p:cNvPr>
          <p:cNvSpPr txBox="1"/>
          <p:nvPr/>
        </p:nvSpPr>
        <p:spPr>
          <a:xfrm>
            <a:off x="2962885" y="2694527"/>
            <a:ext cx="825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highlight>
                  <a:srgbClr val="FFB119"/>
                </a:highlight>
                <a:latin typeface="Montserrat Black" pitchFamily="2" charset="0"/>
                <a:cs typeface="SolaimanLipi" panose="02000500020000020004" pitchFamily="2" charset="0"/>
              </a:rPr>
              <a:t>||</a:t>
            </a:r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(OR operator)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যেকোনো একটি শর্ত সত্য হলে সত্য হয়।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a &gt; b || c &gt; d;  </a:t>
            </a:r>
            <a:r>
              <a:rPr lang="en-US" dirty="0">
                <a:solidFill>
                  <a:schemeClr val="bg1"/>
                </a:solidFill>
                <a:latin typeface="Montserrat Black" pitchFamily="2" charset="0"/>
                <a:cs typeface="SolaimanLipi" panose="02000500020000020004" pitchFamily="2" charset="0"/>
              </a:rPr>
              <a:t>or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 1 &gt; 2 || 4 &gt; 3</a:t>
            </a:r>
            <a:endParaRPr lang="en-US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64F30C-9C66-4AB4-9411-40024014197A}"/>
              </a:ext>
            </a:extLst>
          </p:cNvPr>
          <p:cNvSpPr txBox="1"/>
          <p:nvPr/>
        </p:nvSpPr>
        <p:spPr>
          <a:xfrm>
            <a:off x="2962885" y="3390138"/>
            <a:ext cx="897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highlight>
                  <a:srgbClr val="FFB119"/>
                </a:highlight>
                <a:latin typeface="Montserrat Black" pitchFamily="2" charset="0"/>
                <a:cs typeface="SolaimanLipi" panose="02000500020000020004" pitchFamily="2" charset="0"/>
              </a:rPr>
              <a:t>!</a:t>
            </a:r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(NOT operator)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এটি সত্যকে মিথ্যা এবং মিথ্যাকে সত্য করে 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a = true </a:t>
            </a:r>
            <a:r>
              <a:rPr lang="en-US" dirty="0">
                <a:solidFill>
                  <a:schemeClr val="bg1"/>
                </a:solidFill>
                <a:latin typeface="Montserrat Black" pitchFamily="2" charset="0"/>
                <a:cs typeface="SolaimanLipi" panose="02000500020000020004" pitchFamily="2" charset="0"/>
              </a:rPr>
              <a:t>then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 !a </a:t>
            </a:r>
            <a:r>
              <a:rPr lang="en-US" dirty="0">
                <a:solidFill>
                  <a:schemeClr val="bg1"/>
                </a:solidFill>
                <a:latin typeface="Montserrat Black" pitchFamily="2" charset="0"/>
                <a:cs typeface="SolaimanLipi" panose="02000500020000020004" pitchFamily="2" charset="0"/>
              </a:rPr>
              <a:t>result is 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false</a:t>
            </a:r>
            <a:r>
              <a:rPr lang="en-US" dirty="0">
                <a:solidFill>
                  <a:schemeClr val="bg1"/>
                </a:solidFill>
                <a:latin typeface="Montserrat Black" pitchFamily="2" charset="0"/>
                <a:cs typeface="SolaimanLipi" panose="02000500020000020004" pitchFamily="2" charset="0"/>
              </a:rPr>
              <a:t> </a:t>
            </a:r>
            <a:endParaRPr lang="en-US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863E6F-4477-4F51-BA2F-6B7A685E5EA8}"/>
              </a:ext>
            </a:extLst>
          </p:cNvPr>
          <p:cNvSpPr/>
          <p:nvPr/>
        </p:nvSpPr>
        <p:spPr>
          <a:xfrm>
            <a:off x="100325" y="4455261"/>
            <a:ext cx="2402710" cy="3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5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B11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B11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77286" y="162046"/>
            <a:ext cx="2550698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CF5BA-44DC-4E0C-9F3C-4F5CB41BBA67}"/>
              </a:ext>
            </a:extLst>
          </p:cNvPr>
          <p:cNvSpPr txBox="1"/>
          <p:nvPr/>
        </p:nvSpPr>
        <p:spPr>
          <a:xfrm>
            <a:off x="100325" y="6348770"/>
            <a:ext cx="2402710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</a:t>
            </a:r>
            <a:r>
              <a:rPr lang="en-US" sz="1600" b="1" dirty="0" err="1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rakib</a:t>
            </a:r>
            <a:endParaRPr lang="en-US" sz="16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241593" y="2346888"/>
            <a:ext cx="2222083" cy="306430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 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Comparison Operators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Unary Operators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524860-43A3-46AE-8053-7E64CBFA583C}"/>
              </a:ext>
            </a:extLst>
          </p:cNvPr>
          <p:cNvSpPr txBox="1"/>
          <p:nvPr/>
        </p:nvSpPr>
        <p:spPr>
          <a:xfrm>
            <a:off x="3028144" y="1150081"/>
            <a:ext cx="90035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sz="24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 অপারেটরগুলি একটি মাত্র অপারেন্ডের উপর কাজ করে</a:t>
            </a:r>
            <a:endParaRPr lang="as-IN" sz="2400" dirty="0">
              <a:solidFill>
                <a:schemeClr val="bg1"/>
              </a:solidFill>
              <a:effectLst/>
              <a:latin typeface="SolaimanLipi" panose="02000500020000020004" pitchFamily="2" charset="0"/>
              <a:ea typeface="Sans Serif Collection" panose="020B0502040504020204" pitchFamily="34" charset="0"/>
              <a:cs typeface="SolaimanLipi" panose="0200050002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9FC8BD-4E94-40F7-BA31-09E49CF2489B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Unary</a:t>
            </a:r>
            <a:r>
              <a:rPr lang="en-US" sz="6600" dirty="0"/>
              <a:t> </a:t>
            </a:r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Operator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B3E6A7-7E75-44A6-95C2-DE476DE81EE8}"/>
              </a:ext>
            </a:extLst>
          </p:cNvPr>
          <p:cNvSpPr txBox="1"/>
          <p:nvPr/>
        </p:nvSpPr>
        <p:spPr>
          <a:xfrm>
            <a:off x="2962885" y="1998916"/>
            <a:ext cx="617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highlight>
                  <a:srgbClr val="FFB119"/>
                </a:highlight>
                <a:latin typeface="Montserrat Black" pitchFamily="2" charset="0"/>
                <a:cs typeface="SolaimanLipi" panose="02000500020000020004" pitchFamily="2" charset="0"/>
              </a:rPr>
              <a:t>++</a:t>
            </a:r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(increment operator)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মান এক এক করে বাড়ায়।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 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++a </a:t>
            </a:r>
            <a:r>
              <a:rPr lang="en-US" dirty="0">
                <a:solidFill>
                  <a:schemeClr val="bg1"/>
                </a:solidFill>
                <a:latin typeface="Montserrat Black" pitchFamily="2" charset="0"/>
                <a:cs typeface="SolaimanLipi" panose="02000500020000020004" pitchFamily="2" charset="0"/>
              </a:rPr>
              <a:t>or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 a++;</a:t>
            </a:r>
            <a:endParaRPr lang="en-US" dirty="0">
              <a:solidFill>
                <a:srgbClr val="FFB119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A32F15-E54C-4C41-804B-0B865FC5373B}"/>
              </a:ext>
            </a:extLst>
          </p:cNvPr>
          <p:cNvSpPr txBox="1"/>
          <p:nvPr/>
        </p:nvSpPr>
        <p:spPr>
          <a:xfrm>
            <a:off x="2962885" y="2694527"/>
            <a:ext cx="572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highlight>
                  <a:srgbClr val="FFB119"/>
                </a:highlight>
                <a:latin typeface="Montserrat Black" pitchFamily="2" charset="0"/>
                <a:cs typeface="SolaimanLipi" panose="02000500020000020004" pitchFamily="2" charset="0"/>
              </a:rPr>
              <a:t>--</a:t>
            </a:r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(decrement operator)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মান এক এক করে কমায়।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 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--a;  </a:t>
            </a:r>
            <a:r>
              <a:rPr lang="en-US" dirty="0">
                <a:solidFill>
                  <a:schemeClr val="bg1"/>
                </a:solidFill>
                <a:latin typeface="Montserrat Black" pitchFamily="2" charset="0"/>
                <a:cs typeface="SolaimanLipi" panose="02000500020000020004" pitchFamily="2" charset="0"/>
              </a:rPr>
              <a:t>or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 a--</a:t>
            </a:r>
            <a:endParaRPr lang="en-US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0252E-FAF1-441A-97AC-EA072463125E}"/>
              </a:ext>
            </a:extLst>
          </p:cNvPr>
          <p:cNvSpPr/>
          <p:nvPr/>
        </p:nvSpPr>
        <p:spPr>
          <a:xfrm>
            <a:off x="100325" y="5055336"/>
            <a:ext cx="2402710" cy="3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D1D39E-DC45-4CE5-A3ED-18516076F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919" y="3580924"/>
            <a:ext cx="3057525" cy="819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ECED1D-0B2C-4B2E-9660-84860CB54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344" y="4450128"/>
            <a:ext cx="2981325" cy="2857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BB856AF-A49F-4087-A089-800A4E3B3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3919" y="4764453"/>
            <a:ext cx="2743200" cy="2476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42170B0-0483-4633-B4FB-0094C64F11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9507" y="3552349"/>
            <a:ext cx="3133725" cy="8286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05A6D4A-A235-4054-9750-B092FE9EC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9915" y="4361212"/>
            <a:ext cx="3057525" cy="2762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90A60E7-8453-4DC6-B02A-2790A71D2E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5639" y="4718325"/>
            <a:ext cx="2886075" cy="2571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8F96902-F728-40AF-B44E-E5D393D1100B}"/>
              </a:ext>
            </a:extLst>
          </p:cNvPr>
          <p:cNvSpPr txBox="1"/>
          <p:nvPr/>
        </p:nvSpPr>
        <p:spPr>
          <a:xfrm>
            <a:off x="2908723" y="5767293"/>
            <a:ext cx="8546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highlight>
                  <a:srgbClr val="FFB119"/>
                </a:highlight>
                <a:latin typeface="Montserrat Black" pitchFamily="2" charset="0"/>
                <a:cs typeface="SolaimanLipi" panose="02000500020000020004" pitchFamily="2" charset="0"/>
              </a:rPr>
              <a:t>operand</a:t>
            </a:r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এর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আগে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যদি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থাকে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তাহেলে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তাহলে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তাকে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 increment</a:t>
            </a:r>
            <a:r>
              <a:rPr lang="en-US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অপারেটর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 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আর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যদি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পরে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থাকে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তাকে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US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অপারেটর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</a:t>
            </a:r>
          </a:p>
        </p:txBody>
      </p:sp>
    </p:spTree>
    <p:extLst>
      <p:ext uri="{BB962C8B-B14F-4D97-AF65-F5344CB8AC3E}">
        <p14:creationId xmlns:p14="http://schemas.microsoft.com/office/powerpoint/2010/main" val="207646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B11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B11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</TotalTime>
  <Words>803</Words>
  <Application>Microsoft Office PowerPoint</Application>
  <PresentationFormat>Widescreen</PresentationFormat>
  <Paragraphs>118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Montserrat Black</vt:lpstr>
      <vt:lpstr>SolaimanLipi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26</cp:revision>
  <dcterms:created xsi:type="dcterms:W3CDTF">2024-05-20T15:52:43Z</dcterms:created>
  <dcterms:modified xsi:type="dcterms:W3CDTF">2024-05-29T16:25:16Z</dcterms:modified>
</cp:coreProperties>
</file>