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66" r:id="rId4"/>
    <p:sldId id="294"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64" r:id="rId29"/>
    <p:sldId id="26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724"/>
  </p:normalViewPr>
  <p:slideViewPr>
    <p:cSldViewPr snapToGrid="0" snapToObjects="1">
      <p:cViewPr varScale="1">
        <p:scale>
          <a:sx n="70" d="100"/>
          <a:sy n="70" d="100"/>
        </p:scale>
        <p:origin x="136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microsoft.com/office/2015/10/relationships/revisionInfo" Target="revisionInfo.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10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5240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17985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27114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700062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2066242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1555777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23542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34542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225681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67932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69784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7069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3234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3985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987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173932812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smtClean="0"/>
              <a:t>Introduction to Data Communication</a:t>
            </a:r>
            <a:endParaRPr lang="en-US" sz="3600" dirty="0"/>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186478" y="2974441"/>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a:t>
            </a:r>
            <a:r>
              <a:rPr lang="en-US" sz="2000" b="1" dirty="0" smtClean="0">
                <a:solidFill>
                  <a:schemeClr val="bg2">
                    <a:lumMod val="10000"/>
                  </a:schemeClr>
                </a:solidFill>
                <a:latin typeface="Arial" panose="020B0604020202020204" pitchFamily="34" charset="0"/>
                <a:cs typeface="Arial" panose="020B0604020202020204" pitchFamily="34" charset="0"/>
              </a:rPr>
              <a:t>Science</a:t>
            </a:r>
            <a:endParaRPr lang="en-US" sz="2000" b="1" dirty="0">
              <a:solidFill>
                <a:schemeClr val="bg2">
                  <a:lumMod val="10000"/>
                </a:schemeClr>
              </a:solidFill>
              <a:latin typeface="Arial" panose="020B0604020202020204" pitchFamily="34" charset="0"/>
              <a:cs typeface="Arial" panose="020B0604020202020204" pitchFamily="34" charset="0"/>
            </a:endParaRP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a:t>
            </a:r>
            <a:r>
              <a:rPr lang="en-US" sz="2000" b="1" dirty="0" smtClean="0">
                <a:solidFill>
                  <a:schemeClr val="bg2">
                    <a:lumMod val="10000"/>
                  </a:schemeClr>
                </a:solidFill>
                <a:latin typeface="Arial" panose="020B0604020202020204" pitchFamily="34" charset="0"/>
                <a:cs typeface="Arial" panose="020B0604020202020204" pitchFamily="34" charset="0"/>
              </a:rPr>
              <a:t>Science and Technology</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40346088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116280">
                  <a:extLst>
                    <a:ext uri="{9D8B030D-6E8A-4147-A177-3AD203B41FA5}">
                      <a16:colId xmlns:a16="http://schemas.microsoft.com/office/drawing/2014/main" xmlns="" val="2889894460"/>
                    </a:ext>
                  </a:extLst>
                </a:gridCol>
                <a:gridCol w="1509354">
                  <a:extLst>
                    <a:ext uri="{9D8B030D-6E8A-4147-A177-3AD203B41FA5}">
                      <a16:colId xmlns:a16="http://schemas.microsoft.com/office/drawing/2014/main" xmlns="" val="3023211198"/>
                    </a:ext>
                  </a:extLst>
                </a:gridCol>
                <a:gridCol w="1192282">
                  <a:extLst>
                    <a:ext uri="{9D8B030D-6E8A-4147-A177-3AD203B41FA5}">
                      <a16:colId xmlns:a16="http://schemas.microsoft.com/office/drawing/2014/main" xmlns="" val="1762131981"/>
                    </a:ext>
                  </a:extLst>
                </a:gridCol>
                <a:gridCol w="1177637">
                  <a:extLst>
                    <a:ext uri="{9D8B030D-6E8A-4147-A177-3AD203B41FA5}">
                      <a16:colId xmlns:a16="http://schemas.microsoft.com/office/drawing/2014/main" xmlns="" val="445458238"/>
                    </a:ext>
                  </a:extLst>
                </a:gridCol>
                <a:gridCol w="1857021">
                  <a:extLst>
                    <a:ext uri="{9D8B030D-6E8A-4147-A177-3AD203B41FA5}">
                      <a16:colId xmlns:a16="http://schemas.microsoft.com/office/drawing/2014/main" xmlns="" val="1508364941"/>
                    </a:ext>
                  </a:extLst>
                </a:gridCol>
              </a:tblGrid>
              <a:tr h="378736">
                <a:tc>
                  <a:txBody>
                    <a:bodyPr/>
                    <a:lstStyle/>
                    <a:p>
                      <a:r>
                        <a:rPr lang="en-US" dirty="0" smtClean="0">
                          <a:solidFill>
                            <a:schemeClr val="bg2">
                              <a:lumMod val="10000"/>
                            </a:schemeClr>
                          </a:solidFill>
                        </a:rPr>
                        <a:t>Lecture </a:t>
                      </a:r>
                      <a:r>
                        <a:rPr lang="en-US" dirty="0">
                          <a:solidFill>
                            <a:schemeClr val="bg2">
                              <a:lumMod val="10000"/>
                            </a:schemeClr>
                          </a:solidFill>
                        </a:rPr>
                        <a:t>No:</a:t>
                      </a:r>
                    </a:p>
                  </a:txBody>
                  <a:tcPr/>
                </a:tc>
                <a:tc>
                  <a:txBody>
                    <a:bodyPr/>
                    <a:lstStyle/>
                    <a:p>
                      <a:pPr algn="ctr"/>
                      <a:r>
                        <a:rPr lang="en-US" dirty="0" smtClean="0">
                          <a:solidFill>
                            <a:schemeClr val="bg2">
                              <a:lumMod val="10000"/>
                            </a:schemeClr>
                          </a:solidFill>
                        </a:rPr>
                        <a:t>1</a:t>
                      </a:r>
                      <a:endParaRPr lang="en-US" dirty="0">
                        <a:solidFill>
                          <a:schemeClr val="bg2">
                            <a:lumMod val="10000"/>
                          </a:schemeClr>
                        </a:solidFill>
                      </a:endParaRPr>
                    </a:p>
                  </a:txBody>
                  <a:tcPr/>
                </a:tc>
                <a:tc>
                  <a:txBody>
                    <a:bodyPr/>
                    <a:lstStyle/>
                    <a:p>
                      <a:r>
                        <a:rPr lang="en-US" dirty="0">
                          <a:solidFill>
                            <a:schemeClr val="bg2">
                              <a:lumMod val="10000"/>
                            </a:schemeClr>
                          </a:solidFill>
                        </a:rPr>
                        <a:t>Week No:</a:t>
                      </a:r>
                    </a:p>
                  </a:txBody>
                  <a:tcPr/>
                </a:tc>
                <a:tc>
                  <a:txBody>
                    <a:bodyPr/>
                    <a:lstStyle/>
                    <a:p>
                      <a:pPr algn="ctr"/>
                      <a:r>
                        <a:rPr lang="en-US" dirty="0" smtClean="0">
                          <a:solidFill>
                            <a:schemeClr val="bg2">
                              <a:lumMod val="10000"/>
                            </a:schemeClr>
                          </a:solidFill>
                        </a:rPr>
                        <a:t>1</a:t>
                      </a:r>
                      <a:endParaRPr lang="en-US" dirty="0">
                        <a:solidFill>
                          <a:schemeClr val="bg2">
                            <a:lumMod val="10000"/>
                          </a:schemeClr>
                        </a:solidFill>
                      </a:endParaRPr>
                    </a:p>
                  </a:txBody>
                  <a:tcPr/>
                </a:tc>
                <a:tc>
                  <a:txBody>
                    <a:bodyPr/>
                    <a:lstStyle/>
                    <a:p>
                      <a:r>
                        <a:rPr lang="en-US" dirty="0">
                          <a:solidFill>
                            <a:schemeClr val="bg2">
                              <a:lumMod val="10000"/>
                            </a:schemeClr>
                          </a:solidFill>
                        </a:rPr>
                        <a:t>Semester:</a:t>
                      </a:r>
                    </a:p>
                  </a:txBody>
                  <a:tcPr/>
                </a:tc>
                <a:tc>
                  <a:txBody>
                    <a:bodyPr/>
                    <a:lstStyle/>
                    <a:p>
                      <a:pPr algn="ctr"/>
                      <a:endParaRPr lang="en-US" dirty="0">
                        <a:solidFill>
                          <a:schemeClr val="bg2">
                            <a:lumMod val="10000"/>
                          </a:schemeClr>
                        </a:solidFill>
                      </a:endParaRP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bg2">
                            <a:lumMod val="10000"/>
                          </a:schemeClr>
                        </a:solidFill>
                        <a:effectLst/>
                        <a:uLnTx/>
                        <a:uFillTx/>
                        <a:latin typeface="+mn-lt"/>
                        <a:ea typeface="+mn-ea"/>
                        <a:cs typeface="+mn-cs"/>
                      </a:endParaRPr>
                    </a:p>
                  </a:txBody>
                  <a:tcPr/>
                </a:tc>
                <a:tc gridSpan="5">
                  <a:txBody>
                    <a:bodyPr/>
                    <a:lstStyle/>
                    <a:p>
                      <a:r>
                        <a:rPr lang="en-US" b="1" i="0" dirty="0" err="1" smtClean="0">
                          <a:solidFill>
                            <a:schemeClr val="bg2">
                              <a:lumMod val="10000"/>
                            </a:schemeClr>
                          </a:solidFill>
                        </a:rPr>
                        <a:t>Afsah</a:t>
                      </a:r>
                      <a:r>
                        <a:rPr lang="en-US" b="1" i="0" dirty="0" smtClean="0">
                          <a:solidFill>
                            <a:schemeClr val="bg2">
                              <a:lumMod val="10000"/>
                            </a:schemeClr>
                          </a:solidFill>
                        </a:rPr>
                        <a:t> </a:t>
                      </a:r>
                      <a:r>
                        <a:rPr lang="en-US" b="1" i="0" dirty="0" err="1" smtClean="0">
                          <a:solidFill>
                            <a:schemeClr val="bg2">
                              <a:lumMod val="10000"/>
                            </a:schemeClr>
                          </a:solidFill>
                        </a:rPr>
                        <a:t>Sharmin</a:t>
                      </a:r>
                      <a:endParaRPr lang="en-US" b="1" i="0" dirty="0">
                        <a:solidFill>
                          <a:schemeClr val="bg2">
                            <a:lumMod val="10000"/>
                          </a:schemeClr>
                        </a:solidFill>
                      </a:endParaRP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0" y="1377950"/>
                <a:ext cx="7539038" cy="3992563"/>
              </a:xfrm>
            </p:spPr>
            <p:txBody>
              <a:bodyPr>
                <a:noAutofit/>
              </a:bodyPr>
              <a:lstStyle/>
              <a:p>
                <a:pPr algn="just"/>
                <a:r>
                  <a:rPr lang="en-US" sz="1800" dirty="0" smtClean="0">
                    <a:solidFill>
                      <a:schemeClr val="bg2"/>
                    </a:solidFill>
                  </a:rPr>
                  <a:t>Therefore, a group of bits is used as a code to represent a symbol. The code is usually </a:t>
                </a:r>
                <a:r>
                  <a:rPr lang="en-US" sz="1800" i="1" dirty="0">
                    <a:solidFill>
                      <a:schemeClr val="bg2"/>
                    </a:solidFill>
                  </a:rPr>
                  <a:t>5 to 8 </a:t>
                </a:r>
                <a:r>
                  <a:rPr lang="en-US" sz="1800" dirty="0">
                    <a:solidFill>
                      <a:schemeClr val="bg2"/>
                    </a:solidFill>
                  </a:rPr>
                  <a:t>bits long</a:t>
                </a:r>
                <a:r>
                  <a:rPr lang="en-US" sz="1800" i="1" dirty="0">
                    <a:solidFill>
                      <a:schemeClr val="bg2"/>
                    </a:solidFill>
                  </a:rPr>
                  <a:t>. </a:t>
                </a:r>
                <a:r>
                  <a:rPr lang="en-US" sz="1800" dirty="0">
                    <a:solidFill>
                      <a:schemeClr val="bg2"/>
                    </a:solidFill>
                  </a:rPr>
                  <a:t>. 5-bit code can have </a:t>
                </a:r>
                <a14:m>
                  <m:oMath xmlns:m="http://schemas.openxmlformats.org/officeDocument/2006/math">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a:rPr>
                          <m:t>2</m:t>
                        </m:r>
                      </m:e>
                      <m:sup>
                        <m:r>
                          <a:rPr lang="en-US" sz="1800" i="1">
                            <a:solidFill>
                              <a:schemeClr val="bg2"/>
                            </a:solidFill>
                            <a:latin typeface="Cambria Math"/>
                          </a:rPr>
                          <m:t>5</m:t>
                        </m:r>
                      </m:sup>
                    </m:sSup>
                    <m:r>
                      <a:rPr lang="en-US" sz="1800" i="1">
                        <a:solidFill>
                          <a:schemeClr val="bg2"/>
                        </a:solidFill>
                        <a:latin typeface="Cambria Math"/>
                      </a:rPr>
                      <m:t> </m:t>
                    </m:r>
                    <m:r>
                      <a:rPr lang="en-US" sz="1800" i="1" smtClean="0">
                        <a:solidFill>
                          <a:schemeClr val="bg2"/>
                        </a:solidFill>
                        <a:latin typeface="Cambria Math"/>
                      </a:rPr>
                      <m:t>=</m:t>
                    </m:r>
                    <m:r>
                      <a:rPr lang="en-US" sz="1800" b="0" i="1" smtClean="0">
                        <a:solidFill>
                          <a:schemeClr val="bg2"/>
                        </a:solidFill>
                        <a:latin typeface="Cambria Math"/>
                      </a:rPr>
                      <m:t>32</m:t>
                    </m:r>
                  </m:oMath>
                </a14:m>
                <a:r>
                  <a:rPr lang="en-US" sz="1800" i="1" dirty="0">
                    <a:solidFill>
                      <a:schemeClr val="bg2"/>
                    </a:solidFill>
                  </a:rPr>
                  <a:t> </a:t>
                </a:r>
                <a:r>
                  <a:rPr lang="en-US" sz="1800" dirty="0" smtClean="0">
                    <a:solidFill>
                      <a:schemeClr val="bg2"/>
                    </a:solidFill>
                  </a:rPr>
                  <a:t>combinations and can</a:t>
                </a:r>
                <a:r>
                  <a:rPr lang="en-US" sz="1800" i="1" dirty="0" smtClean="0">
                    <a:solidFill>
                      <a:schemeClr val="bg2"/>
                    </a:solidFill>
                  </a:rPr>
                  <a:t>, </a:t>
                </a:r>
                <a:r>
                  <a:rPr lang="en-US" sz="1800" dirty="0" smtClean="0">
                    <a:solidFill>
                      <a:schemeClr val="bg2"/>
                    </a:solidFill>
                  </a:rPr>
                  <a:t>therefore</a:t>
                </a:r>
                <a:r>
                  <a:rPr lang="en-US" sz="1800" dirty="0">
                    <a:solidFill>
                      <a:schemeClr val="bg2"/>
                    </a:solidFill>
                  </a:rPr>
                  <a:t>, represent 32 symbols. </a:t>
                </a:r>
                <a:endParaRPr lang="en-US" sz="1800" dirty="0" smtClean="0">
                  <a:solidFill>
                    <a:schemeClr val="bg2"/>
                  </a:solidFill>
                </a:endParaRPr>
              </a:p>
              <a:p>
                <a:pPr algn="just"/>
                <a:r>
                  <a:rPr lang="en-US" sz="1800" dirty="0" smtClean="0">
                    <a:solidFill>
                      <a:schemeClr val="bg2"/>
                    </a:solidFill>
                  </a:rPr>
                  <a:t>Similarly an </a:t>
                </a:r>
                <a:r>
                  <a:rPr lang="en-US" sz="1800" dirty="0">
                    <a:solidFill>
                      <a:schemeClr val="bg2"/>
                    </a:solidFill>
                  </a:rPr>
                  <a:t>8-bit code can represent </a:t>
                </a:r>
                <a14:m>
                  <m:oMath xmlns:m="http://schemas.openxmlformats.org/officeDocument/2006/math">
                    <m:sSup>
                      <m:sSupPr>
                        <m:ctrlPr>
                          <a:rPr lang="en-US" sz="1800" i="1">
                            <a:solidFill>
                              <a:schemeClr val="bg2"/>
                            </a:solidFill>
                            <a:latin typeface="Cambria Math" panose="02040503050406030204" pitchFamily="18" charset="0"/>
                          </a:rPr>
                        </m:ctrlPr>
                      </m:sSupPr>
                      <m:e>
                        <m:r>
                          <a:rPr lang="en-US" sz="1800" i="1">
                            <a:solidFill>
                              <a:schemeClr val="bg2"/>
                            </a:solidFill>
                            <a:latin typeface="Cambria Math"/>
                          </a:rPr>
                          <m:t>2</m:t>
                        </m:r>
                      </m:e>
                      <m:sup>
                        <m:r>
                          <a:rPr lang="en-US" sz="1800" b="0" i="1" smtClean="0">
                            <a:solidFill>
                              <a:schemeClr val="bg2"/>
                            </a:solidFill>
                            <a:latin typeface="Cambria Math"/>
                          </a:rPr>
                          <m:t>8</m:t>
                        </m:r>
                      </m:sup>
                    </m:sSup>
                    <m:r>
                      <a:rPr lang="en-US" sz="1800" i="1">
                        <a:solidFill>
                          <a:schemeClr val="bg2"/>
                        </a:solidFill>
                        <a:latin typeface="Cambria Math"/>
                      </a:rPr>
                      <m:t> =</m:t>
                    </m:r>
                    <m:r>
                      <a:rPr lang="en-US" sz="1800" b="0" i="1" smtClean="0">
                        <a:solidFill>
                          <a:schemeClr val="bg2"/>
                        </a:solidFill>
                        <a:latin typeface="Cambria Math"/>
                      </a:rPr>
                      <m:t>256</m:t>
                    </m:r>
                  </m:oMath>
                </a14:m>
                <a:r>
                  <a:rPr lang="en-US" sz="1800" dirty="0" smtClean="0">
                    <a:solidFill>
                      <a:schemeClr val="bg2"/>
                    </a:solidFill>
                  </a:rPr>
                  <a:t> symbols. </a:t>
                </a:r>
              </a:p>
              <a:p>
                <a:pPr algn="just"/>
                <a:r>
                  <a:rPr lang="en-US" sz="1800" dirty="0" smtClean="0">
                    <a:solidFill>
                      <a:schemeClr val="bg2"/>
                    </a:solidFill>
                  </a:rPr>
                  <a:t>A </a:t>
                </a:r>
                <a:r>
                  <a:rPr lang="en-US" sz="1800" dirty="0">
                    <a:solidFill>
                      <a:schemeClr val="bg2"/>
                    </a:solidFill>
                  </a:rPr>
                  <a:t>code set is the set of these codes representing </a:t>
                </a:r>
                <a:r>
                  <a:rPr lang="en-US" sz="1800" dirty="0" smtClean="0">
                    <a:solidFill>
                      <a:schemeClr val="bg2"/>
                    </a:solidFill>
                  </a:rPr>
                  <a:t>the symbols</a:t>
                </a:r>
                <a:r>
                  <a:rPr lang="en-US" sz="1800" dirty="0">
                    <a:solidFill>
                      <a:schemeClr val="bg2"/>
                    </a:solidFill>
                  </a:rPr>
                  <a:t>. </a:t>
                </a:r>
                <a:endParaRPr lang="en-US" sz="1800" dirty="0" smtClean="0">
                  <a:solidFill>
                    <a:schemeClr val="bg2"/>
                  </a:solidFill>
                </a:endParaRPr>
              </a:p>
              <a:p>
                <a:pPr algn="just"/>
                <a:r>
                  <a:rPr lang="en-US" sz="1800" dirty="0" smtClean="0">
                    <a:solidFill>
                      <a:schemeClr val="bg2"/>
                    </a:solidFill>
                  </a:rPr>
                  <a:t>There </a:t>
                </a:r>
                <a:r>
                  <a:rPr lang="en-US" sz="1800" dirty="0">
                    <a:solidFill>
                      <a:schemeClr val="bg2"/>
                    </a:solidFill>
                  </a:rPr>
                  <a:t>are several code sets, some arc used for specific </a:t>
                </a:r>
                <a:r>
                  <a:rPr lang="en-US" sz="1800" dirty="0" smtClean="0">
                    <a:solidFill>
                      <a:schemeClr val="bg2"/>
                    </a:solidFill>
                  </a:rPr>
                  <a:t>applications </a:t>
                </a:r>
                <a:r>
                  <a:rPr lang="en-US" sz="1800" dirty="0">
                    <a:solidFill>
                      <a:schemeClr val="bg2"/>
                    </a:solidFill>
                  </a:rPr>
                  <a:t>white others </a:t>
                </a:r>
                <a:r>
                  <a:rPr lang="en-US" sz="1800" dirty="0" smtClean="0">
                    <a:solidFill>
                      <a:schemeClr val="bg2"/>
                    </a:solidFill>
                  </a:rPr>
                  <a:t>are the proprietary </a:t>
                </a:r>
                <a:r>
                  <a:rPr lang="en-US" sz="1800" dirty="0">
                    <a:solidFill>
                      <a:schemeClr val="bg2"/>
                    </a:solidFill>
                  </a:rPr>
                  <a:t>code sets of computer manufacturers. The following two code sets arc very common</a:t>
                </a:r>
                <a:r>
                  <a:rPr lang="en-US" sz="1800" dirty="0" smtClean="0">
                    <a:solidFill>
                      <a:schemeClr val="bg2"/>
                    </a:solidFill>
                  </a:rPr>
                  <a:t>:</a:t>
                </a:r>
              </a:p>
              <a:p>
                <a:pPr marL="34290" indent="0" algn="just">
                  <a:buNone/>
                </a:pPr>
                <a:r>
                  <a:rPr lang="en-US" sz="1800" dirty="0">
                    <a:solidFill>
                      <a:schemeClr val="bg2"/>
                    </a:solidFill>
                  </a:rPr>
                  <a:t>I. ANSI's </a:t>
                </a:r>
                <a:r>
                  <a:rPr lang="en-US" sz="1800" dirty="0" smtClean="0">
                    <a:solidFill>
                      <a:schemeClr val="bg2"/>
                    </a:solidFill>
                  </a:rPr>
                  <a:t>7-bit </a:t>
                </a:r>
                <a:r>
                  <a:rPr lang="en-US" sz="1800" dirty="0">
                    <a:solidFill>
                      <a:schemeClr val="bg2"/>
                    </a:solidFill>
                  </a:rPr>
                  <a:t>American Standard Code for Information I</a:t>
                </a:r>
                <a:r>
                  <a:rPr lang="en-US" sz="1800" dirty="0" smtClean="0">
                    <a:solidFill>
                      <a:schemeClr val="bg2"/>
                    </a:solidFill>
                  </a:rPr>
                  <a:t>nterchange  </a:t>
                </a:r>
                <a:r>
                  <a:rPr lang="en-US" sz="1800" dirty="0">
                    <a:solidFill>
                      <a:schemeClr val="bg2"/>
                    </a:solidFill>
                  </a:rPr>
                  <a:t>(ASCII)</a:t>
                </a:r>
              </a:p>
              <a:p>
                <a:pPr marL="34290" indent="0" algn="just">
                  <a:buNone/>
                </a:pPr>
                <a:r>
                  <a:rPr lang="en-US" sz="1800" dirty="0">
                    <a:solidFill>
                      <a:schemeClr val="bg2"/>
                    </a:solidFill>
                  </a:rPr>
                  <a:t>2. IBM's 8-bit Extended Binary-Coded-Decimal Interchange Code (EBCDIC). </a:t>
                </a: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0" y="1377950"/>
                <a:ext cx="7539038" cy="3992563"/>
              </a:xfrm>
              <a:blipFill>
                <a:blip r:embed="rId2"/>
                <a:stretch>
                  <a:fillRect l="-323" t="-763" r="-647" b="-5344"/>
                </a:stretch>
              </a:blipFill>
            </p:spPr>
            <p:txBody>
              <a:bodyPr/>
              <a:lstStyle/>
              <a:p>
                <a:r>
                  <a:rPr lang="en-US">
                    <a:noFill/>
                  </a:rPr>
                  <a:t> </a:t>
                </a:r>
              </a:p>
            </p:txBody>
          </p:sp>
        </mc:Fallback>
      </mc:AlternateContent>
    </p:spTree>
    <p:extLst>
      <p:ext uri="{BB962C8B-B14F-4D97-AF65-F5344CB8AC3E}">
        <p14:creationId xmlns:p14="http://schemas.microsoft.com/office/powerpoint/2010/main" val="598418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47813"/>
            <a:ext cx="7077075" cy="3992562"/>
          </a:xfrm>
        </p:spPr>
        <p:txBody>
          <a:bodyPr>
            <a:normAutofit/>
          </a:bodyPr>
          <a:lstStyle/>
          <a:p>
            <a:pPr algn="just"/>
            <a:r>
              <a:rPr lang="en-US" sz="2000" b="1" dirty="0">
                <a:solidFill>
                  <a:schemeClr val="bg2"/>
                </a:solidFill>
              </a:rPr>
              <a:t>American Standard Code for Information Interchange  (ASCII)</a:t>
            </a:r>
            <a:r>
              <a:rPr lang="en-US" sz="2000" dirty="0" smtClean="0">
                <a:solidFill>
                  <a:schemeClr val="bg2"/>
                </a:solidFill>
              </a:rPr>
              <a:t> </a:t>
            </a:r>
          </a:p>
          <a:p>
            <a:pPr algn="just"/>
            <a:r>
              <a:rPr lang="en-US" sz="2000" dirty="0" smtClean="0">
                <a:solidFill>
                  <a:schemeClr val="bg2"/>
                </a:solidFill>
              </a:rPr>
              <a:t>ASCII </a:t>
            </a:r>
            <a:r>
              <a:rPr lang="en-US" sz="2000" dirty="0">
                <a:solidFill>
                  <a:schemeClr val="bg2"/>
                </a:solidFill>
              </a:rPr>
              <a:t>is the most common code set and is used worldwide. </a:t>
            </a:r>
          </a:p>
          <a:p>
            <a:pPr algn="just"/>
            <a:r>
              <a:rPr lang="en-US" sz="2000" dirty="0">
                <a:solidFill>
                  <a:schemeClr val="bg2"/>
                </a:solidFill>
              </a:rPr>
              <a:t> It is, 7 bit code and all the possible  128 codes  have defined meaning. The code set consists of following symbols:</a:t>
            </a:r>
          </a:p>
          <a:p>
            <a:pPr marL="377190" indent="-342900" algn="just">
              <a:buFont typeface="+mj-lt"/>
              <a:buAutoNum type="arabicPeriod"/>
            </a:pPr>
            <a:r>
              <a:rPr lang="en-US" sz="2000" dirty="0">
                <a:solidFill>
                  <a:schemeClr val="bg2"/>
                </a:solidFill>
              </a:rPr>
              <a:t>96 graphic symbols  (columns 2 to 7), comprising 94 printable characters, SPACE. And Delete characters </a:t>
            </a:r>
          </a:p>
          <a:p>
            <a:pPr marL="377190" indent="-342900" algn="just">
              <a:buFont typeface="+mj-lt"/>
              <a:buAutoNum type="arabicPeriod"/>
            </a:pPr>
            <a:r>
              <a:rPr lang="en-US" sz="2000" dirty="0">
                <a:solidFill>
                  <a:schemeClr val="bg2"/>
                </a:solidFill>
              </a:rPr>
              <a:t>32 control symbols (columns 0 and I).</a:t>
            </a:r>
          </a:p>
          <a:p>
            <a:pPr marL="377190" indent="-342900" algn="just">
              <a:buFont typeface="+mj-lt"/>
              <a:buAutoNum type="arabicPeriod"/>
            </a:pPr>
            <a:endParaRPr lang="en-US" sz="2000" dirty="0">
              <a:solidFill>
                <a:schemeClr val="bg2"/>
              </a:solidFill>
            </a:endParaRPr>
          </a:p>
        </p:txBody>
      </p:sp>
    </p:spTree>
    <p:extLst>
      <p:ext uri="{BB962C8B-B14F-4D97-AF65-F5344CB8AC3E}">
        <p14:creationId xmlns:p14="http://schemas.microsoft.com/office/powerpoint/2010/main" val="1294162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210249" y="879412"/>
            <a:ext cx="6391593" cy="5978588"/>
          </a:xfrm>
          <a:prstGeom prst="rect">
            <a:avLst/>
          </a:prstGeom>
        </p:spPr>
      </p:pic>
    </p:spTree>
    <p:extLst>
      <p:ext uri="{BB962C8B-B14F-4D97-AF65-F5344CB8AC3E}">
        <p14:creationId xmlns:p14="http://schemas.microsoft.com/office/powerpoint/2010/main" val="627037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31863"/>
            <a:ext cx="7527925" cy="4432300"/>
          </a:xfrm>
        </p:spPr>
        <p:txBody>
          <a:bodyPr>
            <a:normAutofit/>
          </a:bodyPr>
          <a:lstStyle/>
          <a:p>
            <a:r>
              <a:rPr lang="en-US" dirty="0" smtClean="0">
                <a:solidFill>
                  <a:schemeClr val="bg2"/>
                </a:solidFill>
              </a:rPr>
              <a:t>The </a:t>
            </a:r>
            <a:r>
              <a:rPr lang="en-US" dirty="0">
                <a:solidFill>
                  <a:schemeClr val="bg2"/>
                </a:solidFill>
              </a:rPr>
              <a:t>binary </a:t>
            </a:r>
            <a:r>
              <a:rPr lang="en-US" dirty="0" smtClean="0">
                <a:solidFill>
                  <a:schemeClr val="bg2"/>
                </a:solidFill>
              </a:rPr>
              <a:t>representation </a:t>
            </a:r>
            <a:r>
              <a:rPr lang="en-US" dirty="0">
                <a:solidFill>
                  <a:schemeClr val="bg2"/>
                </a:solidFill>
              </a:rPr>
              <a:t>of a particular character can be </a:t>
            </a:r>
            <a:r>
              <a:rPr lang="en-US" dirty="0" smtClean="0">
                <a:solidFill>
                  <a:schemeClr val="bg2"/>
                </a:solidFill>
              </a:rPr>
              <a:t>easily determined from its hexadecimal coordinate. </a:t>
            </a:r>
            <a:r>
              <a:rPr lang="en-US" dirty="0">
                <a:solidFill>
                  <a:schemeClr val="bg2"/>
                </a:solidFill>
              </a:rPr>
              <a:t>For example, the coordinate of character "K" </a:t>
            </a:r>
            <a:r>
              <a:rPr lang="en-US" dirty="0" smtClean="0">
                <a:solidFill>
                  <a:schemeClr val="bg2"/>
                </a:solidFill>
              </a:rPr>
              <a:t>are </a:t>
            </a:r>
            <a:r>
              <a:rPr lang="en-US" dirty="0">
                <a:solidFill>
                  <a:schemeClr val="bg2"/>
                </a:solidFill>
              </a:rPr>
              <a:t>(4, B) and, </a:t>
            </a:r>
            <a:r>
              <a:rPr lang="en-US" dirty="0" smtClean="0">
                <a:solidFill>
                  <a:schemeClr val="bg2"/>
                </a:solidFill>
              </a:rPr>
              <a:t>therefore, it’s binary code is 100 1011. </a:t>
            </a:r>
          </a:p>
          <a:p>
            <a:r>
              <a:rPr lang="en-US" dirty="0">
                <a:solidFill>
                  <a:schemeClr val="bg2"/>
                </a:solidFill>
              </a:rPr>
              <a:t>EXAMPLE </a:t>
            </a:r>
            <a:r>
              <a:rPr lang="en-US" dirty="0" smtClean="0">
                <a:solidFill>
                  <a:schemeClr val="bg2"/>
                </a:solidFill>
              </a:rPr>
              <a:t>1:  </a:t>
            </a:r>
            <a:endParaRPr lang="en-US" dirty="0">
              <a:solidFill>
                <a:schemeClr val="bg2"/>
              </a:solidFill>
            </a:endParaRPr>
          </a:p>
          <a:p>
            <a:pPr marL="34290" indent="0">
              <a:buNone/>
            </a:pPr>
            <a:r>
              <a:rPr lang="en-US" dirty="0">
                <a:solidFill>
                  <a:schemeClr val="bg2"/>
                </a:solidFill>
              </a:rPr>
              <a:t>Represent the message </a:t>
            </a:r>
            <a:r>
              <a:rPr lang="en-US" dirty="0" smtClean="0">
                <a:solidFill>
                  <a:schemeClr val="bg2"/>
                </a:solidFill>
              </a:rPr>
              <a:t>“3P.bat</a:t>
            </a:r>
            <a:r>
              <a:rPr lang="en-US" dirty="0">
                <a:solidFill>
                  <a:schemeClr val="bg2"/>
                </a:solidFill>
              </a:rPr>
              <a:t>" in ASCH code. The eighth bit may be kept as </a:t>
            </a:r>
            <a:r>
              <a:rPr lang="en-US" dirty="0" smtClean="0">
                <a:solidFill>
                  <a:schemeClr val="bg2"/>
                </a:solidFill>
              </a:rPr>
              <a:t>“0''.</a:t>
            </a:r>
          </a:p>
          <a:p>
            <a:pPr marL="34290" indent="0">
              <a:buNone/>
            </a:pPr>
            <a:r>
              <a:rPr lang="en-US" dirty="0" smtClean="0">
                <a:solidFill>
                  <a:schemeClr val="bg2"/>
                </a:solidFill>
              </a:rPr>
              <a:t>Solution: </a:t>
            </a:r>
          </a:p>
          <a:p>
            <a:pPr marL="34290" indent="0">
              <a:buNone/>
            </a:pPr>
            <a:endParaRPr lang="en-US" dirty="0">
              <a:solidFill>
                <a:schemeClr val="bg2"/>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325" y="4498848"/>
            <a:ext cx="5852160" cy="1950720"/>
          </a:xfrm>
          <a:prstGeom prst="rect">
            <a:avLst/>
          </a:prstGeom>
        </p:spPr>
      </p:pic>
    </p:spTree>
    <p:extLst>
      <p:ext uri="{BB962C8B-B14F-4D97-AF65-F5344CB8AC3E}">
        <p14:creationId xmlns:p14="http://schemas.microsoft.com/office/powerpoint/2010/main" val="12547589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Transmission</a:t>
            </a:r>
            <a:endParaRPr lang="en-US" dirty="0"/>
          </a:p>
        </p:txBody>
      </p:sp>
      <p:sp>
        <p:nvSpPr>
          <p:cNvPr id="3" name="Content Placeholder 2"/>
          <p:cNvSpPr>
            <a:spLocks noGrp="1"/>
          </p:cNvSpPr>
          <p:nvPr>
            <p:ph type="subTitle" idx="1"/>
          </p:nvPr>
        </p:nvSpPr>
        <p:spPr>
          <a:xfrm>
            <a:off x="256748" y="2142026"/>
            <a:ext cx="8582451" cy="4136853"/>
          </a:xfrm>
        </p:spPr>
        <p:txBody>
          <a:bodyPr>
            <a:normAutofit/>
          </a:bodyPr>
          <a:lstStyle/>
          <a:p>
            <a:pPr algn="just"/>
            <a:r>
              <a:rPr lang="en-US" sz="2000" dirty="0" smtClean="0">
                <a:solidFill>
                  <a:schemeClr val="bg2"/>
                </a:solidFill>
              </a:rPr>
              <a:t>Bytes: Byte </a:t>
            </a:r>
            <a:r>
              <a:rPr lang="en-US" sz="2000" dirty="0">
                <a:solidFill>
                  <a:schemeClr val="bg2"/>
                </a:solidFill>
              </a:rPr>
              <a:t>is a group or bits which is considered as a single unit during processing. It is usually </a:t>
            </a:r>
            <a:r>
              <a:rPr lang="en-US" sz="2000" dirty="0" smtClean="0">
                <a:solidFill>
                  <a:schemeClr val="bg2"/>
                </a:solidFill>
              </a:rPr>
              <a:t>eight bits </a:t>
            </a:r>
            <a:r>
              <a:rPr lang="en-US" sz="2000" dirty="0">
                <a:solidFill>
                  <a:schemeClr val="bg2"/>
                </a:solidFill>
              </a:rPr>
              <a:t>long though its length may be different </a:t>
            </a:r>
            <a:r>
              <a:rPr lang="en-US" sz="2000" dirty="0" smtClean="0">
                <a:solidFill>
                  <a:schemeClr val="bg2"/>
                </a:solidFill>
              </a:rPr>
              <a:t>. A </a:t>
            </a:r>
            <a:r>
              <a:rPr lang="en-US" sz="2000" dirty="0">
                <a:solidFill>
                  <a:schemeClr val="bg2"/>
                </a:solidFill>
              </a:rPr>
              <a:t>character code, e</a:t>
            </a:r>
            <a:r>
              <a:rPr lang="en-US" sz="2000" dirty="0" smtClean="0">
                <a:solidFill>
                  <a:schemeClr val="bg2"/>
                </a:solidFill>
              </a:rPr>
              <a:t>.g</a:t>
            </a:r>
            <a:r>
              <a:rPr lang="en-US" sz="2000" dirty="0">
                <a:solidFill>
                  <a:schemeClr val="bg2"/>
                </a:solidFill>
              </a:rPr>
              <a:t>., 1001011 of ASCII, </a:t>
            </a:r>
            <a:r>
              <a:rPr lang="en-US" sz="2000" dirty="0" smtClean="0">
                <a:solidFill>
                  <a:schemeClr val="bg2"/>
                </a:solidFill>
              </a:rPr>
              <a:t>  is </a:t>
            </a:r>
            <a:r>
              <a:rPr lang="en-US" sz="2000" dirty="0">
                <a:solidFill>
                  <a:schemeClr val="bg2"/>
                </a:solidFill>
              </a:rPr>
              <a:t>a </a:t>
            </a:r>
            <a:r>
              <a:rPr lang="en-US" sz="2000" dirty="0" smtClean="0">
                <a:solidFill>
                  <a:schemeClr val="bg2"/>
                </a:solidFill>
              </a:rPr>
              <a:t>byte having </a:t>
            </a:r>
            <a:r>
              <a:rPr lang="en-US" sz="2000" dirty="0">
                <a:solidFill>
                  <a:schemeClr val="bg2"/>
                </a:solidFill>
              </a:rPr>
              <a:t>a defined meaning "K", but it should be noted that there </a:t>
            </a:r>
            <a:r>
              <a:rPr lang="en-US" sz="2000" dirty="0" smtClean="0">
                <a:solidFill>
                  <a:schemeClr val="bg2"/>
                </a:solidFill>
              </a:rPr>
              <a:t>may </a:t>
            </a:r>
            <a:r>
              <a:rPr lang="en-US" sz="2000" dirty="0">
                <a:solidFill>
                  <a:schemeClr val="bg2"/>
                </a:solidFill>
              </a:rPr>
              <a:t>be bytes which </a:t>
            </a:r>
            <a:r>
              <a:rPr lang="en-US" sz="2000" dirty="0" smtClean="0">
                <a:solidFill>
                  <a:schemeClr val="bg2"/>
                </a:solidFill>
              </a:rPr>
              <a:t>are not elements </a:t>
            </a:r>
            <a:r>
              <a:rPr lang="en-US" sz="2000" dirty="0">
                <a:solidFill>
                  <a:schemeClr val="bg2"/>
                </a:solidFill>
              </a:rPr>
              <a:t>of any standard code </a:t>
            </a:r>
            <a:r>
              <a:rPr lang="en-US" sz="2000" dirty="0" smtClean="0">
                <a:solidFill>
                  <a:schemeClr val="bg2"/>
                </a:solidFill>
              </a:rPr>
              <a:t>set</a:t>
            </a:r>
            <a:r>
              <a:rPr lang="en-US" sz="2000" dirty="0">
                <a:solidFill>
                  <a:schemeClr val="bg2"/>
                </a:solidFill>
              </a:rPr>
              <a:t>.</a:t>
            </a:r>
            <a:endParaRPr lang="en-US" sz="2000" dirty="0" smtClean="0">
              <a:solidFill>
                <a:schemeClr val="bg2"/>
              </a:solidFill>
            </a:endParaRPr>
          </a:p>
          <a:p>
            <a:pPr algn="just"/>
            <a:r>
              <a:rPr lang="en-US" sz="2000" dirty="0" smtClean="0">
                <a:solidFill>
                  <a:schemeClr val="bg2"/>
                </a:solidFill>
              </a:rPr>
              <a:t>There is always </a:t>
            </a:r>
            <a:r>
              <a:rPr lang="en-US" sz="2000" dirty="0">
                <a:solidFill>
                  <a:schemeClr val="bg2"/>
                </a:solidFill>
              </a:rPr>
              <a:t>need to exchange </a:t>
            </a:r>
            <a:r>
              <a:rPr lang="en-US" sz="2000" dirty="0" smtClean="0">
                <a:solidFill>
                  <a:schemeClr val="bg2"/>
                </a:solidFill>
              </a:rPr>
              <a:t>data, </a:t>
            </a:r>
            <a:r>
              <a:rPr lang="en-US" sz="2000" dirty="0">
                <a:solidFill>
                  <a:schemeClr val="bg2"/>
                </a:solidFill>
              </a:rPr>
              <a:t>commands and other control information between a</a:t>
            </a:r>
            <a:r>
              <a:rPr lang="en-US" sz="2000" dirty="0" smtClean="0">
                <a:solidFill>
                  <a:schemeClr val="bg2"/>
                </a:solidFill>
              </a:rPr>
              <a:t> computer and </a:t>
            </a:r>
            <a:r>
              <a:rPr lang="en-US" sz="2000" dirty="0">
                <a:solidFill>
                  <a:schemeClr val="bg2"/>
                </a:solidFill>
              </a:rPr>
              <a:t>its terminals or between two computers. </a:t>
            </a:r>
            <a:r>
              <a:rPr lang="en-US" sz="2000" dirty="0" smtClean="0">
                <a:solidFill>
                  <a:schemeClr val="bg2"/>
                </a:solidFill>
              </a:rPr>
              <a:t>This information is </a:t>
            </a:r>
            <a:r>
              <a:rPr lang="en-US" sz="2000" dirty="0">
                <a:solidFill>
                  <a:schemeClr val="bg2"/>
                </a:solidFill>
              </a:rPr>
              <a:t>in t</a:t>
            </a:r>
            <a:r>
              <a:rPr lang="en-US" sz="2000" dirty="0" smtClean="0">
                <a:solidFill>
                  <a:schemeClr val="bg2"/>
                </a:solidFill>
              </a:rPr>
              <a:t>he </a:t>
            </a:r>
            <a:r>
              <a:rPr lang="en-US" sz="2000" dirty="0">
                <a:solidFill>
                  <a:schemeClr val="bg2"/>
                </a:solidFill>
              </a:rPr>
              <a:t>form of bits. </a:t>
            </a:r>
          </a:p>
          <a:p>
            <a:pPr algn="just"/>
            <a:r>
              <a:rPr lang="en-US" sz="2000" dirty="0" smtClean="0">
                <a:solidFill>
                  <a:schemeClr val="bg2"/>
                </a:solidFill>
              </a:rPr>
              <a:t>Data transmission refers to movement of the bits over some physical medium connecting two or more digital devices. There are two options of transmitting the bits, namely, </a:t>
            </a:r>
          </a:p>
          <a:p>
            <a:pPr marL="377190" indent="-342900" algn="just">
              <a:buFont typeface="+mj-lt"/>
              <a:buAutoNum type="arabicPeriod"/>
            </a:pPr>
            <a:r>
              <a:rPr lang="en-US" sz="2000" dirty="0" smtClean="0">
                <a:solidFill>
                  <a:schemeClr val="bg2"/>
                </a:solidFill>
              </a:rPr>
              <a:t>Parallel transmission </a:t>
            </a:r>
          </a:p>
          <a:p>
            <a:pPr marL="377190" indent="-342900" algn="just">
              <a:buFont typeface="+mj-lt"/>
              <a:buAutoNum type="arabicPeriod"/>
            </a:pPr>
            <a:r>
              <a:rPr lang="en-US" sz="2000" dirty="0" smtClean="0">
                <a:solidFill>
                  <a:schemeClr val="bg2"/>
                </a:solidFill>
              </a:rPr>
              <a:t>Serial transmission. </a:t>
            </a:r>
            <a:endParaRPr lang="en-US" sz="2000" dirty="0">
              <a:solidFill>
                <a:schemeClr val="bg2"/>
              </a:solidFill>
            </a:endParaRPr>
          </a:p>
        </p:txBody>
      </p:sp>
    </p:spTree>
    <p:extLst>
      <p:ext uri="{BB962C8B-B14F-4D97-AF65-F5344CB8AC3E}">
        <p14:creationId xmlns:p14="http://schemas.microsoft.com/office/powerpoint/2010/main" val="1893902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35050"/>
            <a:ext cx="7404100" cy="3162300"/>
          </a:xfrm>
        </p:spPr>
        <p:txBody>
          <a:bodyPr/>
          <a:lstStyle/>
          <a:p>
            <a:pPr algn="just"/>
            <a:r>
              <a:rPr lang="en-US" b="1" dirty="0" smtClean="0">
                <a:solidFill>
                  <a:schemeClr val="bg2"/>
                </a:solidFill>
              </a:rPr>
              <a:t>parallel transmission: </a:t>
            </a:r>
            <a:r>
              <a:rPr lang="en-US" dirty="0" smtClean="0">
                <a:solidFill>
                  <a:schemeClr val="bg2"/>
                </a:solidFill>
              </a:rPr>
              <a:t>Here</a:t>
            </a:r>
            <a:r>
              <a:rPr lang="en-US" b="1" dirty="0" smtClean="0">
                <a:solidFill>
                  <a:schemeClr val="bg2"/>
                </a:solidFill>
              </a:rPr>
              <a:t> </a:t>
            </a:r>
            <a:r>
              <a:rPr lang="en-US" dirty="0" smtClean="0">
                <a:solidFill>
                  <a:schemeClr val="bg2"/>
                </a:solidFill>
              </a:rPr>
              <a:t>all </a:t>
            </a:r>
            <a:r>
              <a:rPr lang="en-US" dirty="0">
                <a:solidFill>
                  <a:schemeClr val="bg2"/>
                </a:solidFill>
              </a:rPr>
              <a:t>t</a:t>
            </a:r>
            <a:r>
              <a:rPr lang="en-US" dirty="0" smtClean="0">
                <a:solidFill>
                  <a:schemeClr val="bg2"/>
                </a:solidFill>
              </a:rPr>
              <a:t>he </a:t>
            </a:r>
            <a:r>
              <a:rPr lang="en-US" dirty="0">
                <a:solidFill>
                  <a:schemeClr val="bg2"/>
                </a:solidFill>
              </a:rPr>
              <a:t>bits </a:t>
            </a:r>
            <a:r>
              <a:rPr lang="en-US" dirty="0" smtClean="0">
                <a:solidFill>
                  <a:schemeClr val="bg2"/>
                </a:solidFill>
              </a:rPr>
              <a:t>of a </a:t>
            </a:r>
            <a:r>
              <a:rPr lang="en-US" dirty="0">
                <a:solidFill>
                  <a:schemeClr val="bg2"/>
                </a:solidFill>
              </a:rPr>
              <a:t>byte </a:t>
            </a:r>
            <a:r>
              <a:rPr lang="en-US" dirty="0" smtClean="0">
                <a:solidFill>
                  <a:schemeClr val="bg2"/>
                </a:solidFill>
              </a:rPr>
              <a:t>are transmitted simultaneously </a:t>
            </a:r>
            <a:r>
              <a:rPr lang="en-US" dirty="0">
                <a:solidFill>
                  <a:schemeClr val="bg2"/>
                </a:solidFill>
              </a:rPr>
              <a:t>on separate wires </a:t>
            </a:r>
            <a:r>
              <a:rPr lang="en-US" dirty="0" smtClean="0">
                <a:solidFill>
                  <a:schemeClr val="bg2"/>
                </a:solidFill>
              </a:rPr>
              <a:t>and </a:t>
            </a:r>
            <a:r>
              <a:rPr lang="en-US" dirty="0">
                <a:solidFill>
                  <a:schemeClr val="bg2"/>
                </a:solidFill>
              </a:rPr>
              <a:t>multiple circuits interconnecting </a:t>
            </a:r>
            <a:r>
              <a:rPr lang="en-US" dirty="0" smtClean="0">
                <a:solidFill>
                  <a:schemeClr val="bg2"/>
                </a:solidFill>
              </a:rPr>
              <a:t>the two devices are</a:t>
            </a:r>
            <a:r>
              <a:rPr lang="en-US" dirty="0">
                <a:solidFill>
                  <a:schemeClr val="bg2"/>
                </a:solidFill>
              </a:rPr>
              <a:t>, </a:t>
            </a:r>
            <a:r>
              <a:rPr lang="en-US" dirty="0" smtClean="0">
                <a:solidFill>
                  <a:schemeClr val="bg2"/>
                </a:solidFill>
              </a:rPr>
              <a:t>therefore, required. It is practical </a:t>
            </a:r>
            <a:r>
              <a:rPr lang="en-US" dirty="0">
                <a:solidFill>
                  <a:schemeClr val="bg2"/>
                </a:solidFill>
              </a:rPr>
              <a:t>only if the two devices, e</a:t>
            </a:r>
            <a:r>
              <a:rPr lang="en-US" dirty="0" smtClean="0">
                <a:solidFill>
                  <a:schemeClr val="bg2"/>
                </a:solidFill>
              </a:rPr>
              <a:t>.g</a:t>
            </a:r>
            <a:r>
              <a:rPr lang="en-US" dirty="0">
                <a:solidFill>
                  <a:schemeClr val="bg2"/>
                </a:solidFill>
              </a:rPr>
              <a:t>., a computer and its associated printer </a:t>
            </a:r>
            <a:r>
              <a:rPr lang="en-US" dirty="0" smtClean="0">
                <a:solidFill>
                  <a:schemeClr val="bg2"/>
                </a:solidFill>
              </a:rPr>
              <a:t>are </a:t>
            </a:r>
            <a:r>
              <a:rPr lang="en-US" dirty="0">
                <a:solidFill>
                  <a:schemeClr val="bg2"/>
                </a:solidFill>
              </a:rPr>
              <a:t>close to each other. </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781488" y="3429000"/>
            <a:ext cx="2830371" cy="3325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143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01700"/>
            <a:ext cx="7308850" cy="3992563"/>
          </a:xfrm>
        </p:spPr>
        <p:txBody>
          <a:bodyPr>
            <a:normAutofit/>
          </a:bodyPr>
          <a:lstStyle/>
          <a:p>
            <a:pPr algn="just"/>
            <a:r>
              <a:rPr lang="en-US" b="1" dirty="0">
                <a:solidFill>
                  <a:schemeClr val="bg2"/>
                </a:solidFill>
              </a:rPr>
              <a:t>S</a:t>
            </a:r>
            <a:r>
              <a:rPr lang="en-US" b="1" dirty="0" smtClean="0">
                <a:solidFill>
                  <a:schemeClr val="bg2"/>
                </a:solidFill>
              </a:rPr>
              <a:t>erial transmission</a:t>
            </a:r>
            <a:r>
              <a:rPr lang="en-US" dirty="0">
                <a:solidFill>
                  <a:schemeClr val="bg2"/>
                </a:solidFill>
              </a:rPr>
              <a:t>:</a:t>
            </a:r>
            <a:r>
              <a:rPr lang="en-US" dirty="0" smtClean="0">
                <a:solidFill>
                  <a:schemeClr val="bg2"/>
                </a:solidFill>
              </a:rPr>
              <a:t> Here bits </a:t>
            </a:r>
            <a:r>
              <a:rPr lang="en-US" dirty="0">
                <a:solidFill>
                  <a:schemeClr val="bg2"/>
                </a:solidFill>
              </a:rPr>
              <a:t>are transmitted serially one after the other . The least significant bit (LSB) is usually transmitted first. Note that as compared to parallel transmission, serial transmission requires only one circuit interconnecting the two devices. Therefore. Serial transmission is suitable for transmission over long distance.  </a:t>
            </a:r>
          </a:p>
        </p:txBody>
      </p:sp>
      <p:pic>
        <p:nvPicPr>
          <p:cNvPr id="3074"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884822" y="4393674"/>
            <a:ext cx="7767655" cy="1263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85777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74725"/>
            <a:ext cx="7077075" cy="3992563"/>
          </a:xfrm>
        </p:spPr>
        <p:txBody>
          <a:bodyPr/>
          <a:lstStyle/>
          <a:p>
            <a:r>
              <a:rPr lang="en-US" dirty="0" smtClean="0">
                <a:solidFill>
                  <a:schemeClr val="bg2"/>
                </a:solidFill>
              </a:rPr>
              <a:t>Serial Transmission Example- Write </a:t>
            </a:r>
            <a:r>
              <a:rPr lang="en-US" dirty="0">
                <a:solidFill>
                  <a:schemeClr val="bg2"/>
                </a:solidFill>
              </a:rPr>
              <a:t>the bit transmission sequence of the </a:t>
            </a:r>
            <a:r>
              <a:rPr lang="en-US" dirty="0" smtClean="0">
                <a:solidFill>
                  <a:schemeClr val="bg2"/>
                </a:solidFill>
              </a:rPr>
              <a:t>message “</a:t>
            </a:r>
            <a:r>
              <a:rPr lang="en-US" b="1" dirty="0" smtClean="0">
                <a:solidFill>
                  <a:schemeClr val="bg2"/>
                </a:solidFill>
              </a:rPr>
              <a:t>3p.bat”</a:t>
            </a:r>
            <a:r>
              <a:rPr lang="en-US" dirty="0" smtClean="0">
                <a:solidFill>
                  <a:schemeClr val="bg2"/>
                </a:solidFill>
              </a:rPr>
              <a:t>. </a:t>
            </a:r>
          </a:p>
          <a:p>
            <a:r>
              <a:rPr lang="en-US" dirty="0" smtClean="0">
                <a:solidFill>
                  <a:schemeClr val="bg2"/>
                </a:solidFill>
              </a:rPr>
              <a:t>Solution:</a:t>
            </a:r>
          </a:p>
        </p:txBody>
      </p:sp>
      <p:graphicFrame>
        <p:nvGraphicFramePr>
          <p:cNvPr id="4" name="Table 3"/>
          <p:cNvGraphicFramePr>
            <a:graphicFrameLocks noGrp="1"/>
          </p:cNvGraphicFramePr>
          <p:nvPr>
            <p:extLst>
              <p:ext uri="{D42A27DB-BD31-4B8C-83A1-F6EECF244321}">
                <p14:modId xmlns:p14="http://schemas.microsoft.com/office/powerpoint/2010/main" val="2054681933"/>
              </p:ext>
            </p:extLst>
          </p:nvPr>
        </p:nvGraphicFramePr>
        <p:xfrm>
          <a:off x="311279" y="3387725"/>
          <a:ext cx="8357232" cy="868680"/>
        </p:xfrm>
        <a:graphic>
          <a:graphicData uri="http://schemas.openxmlformats.org/drawingml/2006/table">
            <a:tbl>
              <a:tblPr firstRow="1" bandRow="1">
                <a:tableStyleId>{5C22544A-7EE6-4342-B048-85BDC9FD1C3A}</a:tableStyleId>
              </a:tblPr>
              <a:tblGrid>
                <a:gridCol w="1392872">
                  <a:extLst>
                    <a:ext uri="{9D8B030D-6E8A-4147-A177-3AD203B41FA5}">
                      <a16:colId xmlns:a16="http://schemas.microsoft.com/office/drawing/2014/main" xmlns="" val="20000"/>
                    </a:ext>
                  </a:extLst>
                </a:gridCol>
                <a:gridCol w="1392872">
                  <a:extLst>
                    <a:ext uri="{9D8B030D-6E8A-4147-A177-3AD203B41FA5}">
                      <a16:colId xmlns:a16="http://schemas.microsoft.com/office/drawing/2014/main" xmlns="" val="20001"/>
                    </a:ext>
                  </a:extLst>
                </a:gridCol>
                <a:gridCol w="1392872">
                  <a:extLst>
                    <a:ext uri="{9D8B030D-6E8A-4147-A177-3AD203B41FA5}">
                      <a16:colId xmlns:a16="http://schemas.microsoft.com/office/drawing/2014/main" xmlns="" val="20002"/>
                    </a:ext>
                  </a:extLst>
                </a:gridCol>
                <a:gridCol w="1392872">
                  <a:extLst>
                    <a:ext uri="{9D8B030D-6E8A-4147-A177-3AD203B41FA5}">
                      <a16:colId xmlns:a16="http://schemas.microsoft.com/office/drawing/2014/main" xmlns="" val="20003"/>
                    </a:ext>
                  </a:extLst>
                </a:gridCol>
                <a:gridCol w="1392872">
                  <a:extLst>
                    <a:ext uri="{9D8B030D-6E8A-4147-A177-3AD203B41FA5}">
                      <a16:colId xmlns:a16="http://schemas.microsoft.com/office/drawing/2014/main" xmlns="" val="20004"/>
                    </a:ext>
                  </a:extLst>
                </a:gridCol>
                <a:gridCol w="1392872">
                  <a:extLst>
                    <a:ext uri="{9D8B030D-6E8A-4147-A177-3AD203B41FA5}">
                      <a16:colId xmlns:a16="http://schemas.microsoft.com/office/drawing/2014/main" xmlns="" val="20005"/>
                    </a:ext>
                  </a:extLst>
                </a:gridCol>
              </a:tblGrid>
              <a:tr h="342900">
                <a:tc>
                  <a:txBody>
                    <a:bodyPr/>
                    <a:lstStyle/>
                    <a:p>
                      <a:r>
                        <a:rPr lang="en-US" sz="2400" dirty="0" smtClean="0">
                          <a:solidFill>
                            <a:schemeClr val="bg2">
                              <a:lumMod val="10000"/>
                            </a:schemeClr>
                          </a:solidFill>
                        </a:rPr>
                        <a:t>3</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p</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b</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a</a:t>
                      </a:r>
                      <a:endParaRPr lang="en-US" sz="2400" dirty="0">
                        <a:solidFill>
                          <a:schemeClr val="bg2">
                            <a:lumMod val="10000"/>
                          </a:schemeClr>
                        </a:solidFill>
                      </a:endParaRPr>
                    </a:p>
                  </a:txBody>
                  <a:tcPr marL="68580" marR="68580" marT="34290" marB="34290"/>
                </a:tc>
                <a:tc>
                  <a:txBody>
                    <a:bodyPr/>
                    <a:lstStyle/>
                    <a:p>
                      <a:r>
                        <a:rPr lang="en-US" sz="2400" dirty="0" smtClean="0">
                          <a:solidFill>
                            <a:schemeClr val="bg2">
                              <a:lumMod val="10000"/>
                            </a:schemeClr>
                          </a:solidFill>
                        </a:rPr>
                        <a:t>t</a:t>
                      </a:r>
                      <a:endParaRPr lang="en-US" sz="2400" dirty="0">
                        <a:solidFill>
                          <a:schemeClr val="bg2">
                            <a:lumMod val="10000"/>
                          </a:schemeClr>
                        </a:solidFill>
                      </a:endParaRPr>
                    </a:p>
                  </a:txBody>
                  <a:tcPr marL="68580" marR="68580" marT="34290" marB="34290"/>
                </a:tc>
                <a:extLst>
                  <a:ext uri="{0D108BD9-81ED-4DB2-BD59-A6C34878D82A}">
                    <a16:rowId xmlns:a16="http://schemas.microsoft.com/office/drawing/2014/main" xmlns="" val="10000"/>
                  </a:ext>
                </a:extLst>
              </a:tr>
              <a:tr h="3429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11001100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00001010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01110100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01000110</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bg2">
                              <a:lumMod val="10000"/>
                            </a:schemeClr>
                          </a:solidFill>
                        </a:rPr>
                        <a:t>10000110</a:t>
                      </a:r>
                    </a:p>
                  </a:txBody>
                  <a:tcPr marL="68580" marR="68580" marT="34290" marB="34290"/>
                </a:tc>
                <a:tc>
                  <a:txBody>
                    <a:bodyPr/>
                    <a:lstStyle/>
                    <a:p>
                      <a:r>
                        <a:rPr lang="en-US" sz="2400" dirty="0" smtClean="0">
                          <a:solidFill>
                            <a:schemeClr val="bg2">
                              <a:lumMod val="10000"/>
                            </a:schemeClr>
                          </a:solidFill>
                        </a:rPr>
                        <a:t>00101110</a:t>
                      </a:r>
                      <a:endParaRPr lang="en-US" sz="2400" dirty="0">
                        <a:solidFill>
                          <a:schemeClr val="bg2">
                            <a:lumMod val="10000"/>
                          </a:schemeClr>
                        </a:solidFill>
                      </a:endParaRPr>
                    </a:p>
                  </a:txBody>
                  <a:tcPr marL="68580" marR="68580" marT="34290" marB="3429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206419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047750"/>
            <a:ext cx="7766050" cy="3597275"/>
          </a:xfrm>
        </p:spPr>
        <p:txBody>
          <a:bodyPr>
            <a:normAutofit fontScale="92500" lnSpcReduction="20000"/>
          </a:bodyPr>
          <a:lstStyle/>
          <a:p>
            <a:pPr algn="just"/>
            <a:r>
              <a:rPr lang="en-US" b="1" dirty="0" smtClean="0">
                <a:solidFill>
                  <a:schemeClr val="bg2"/>
                </a:solidFill>
              </a:rPr>
              <a:t>Bipolar Signal </a:t>
            </a:r>
            <a:r>
              <a:rPr lang="en-US" dirty="0" smtClean="0">
                <a:solidFill>
                  <a:schemeClr val="bg2"/>
                </a:solidFill>
              </a:rPr>
              <a:t>- Bits are </a:t>
            </a:r>
            <a:r>
              <a:rPr lang="en-US" dirty="0">
                <a:solidFill>
                  <a:schemeClr val="bg2"/>
                </a:solidFill>
              </a:rPr>
              <a:t>transmitted as electrical signals over the interconnecting wires. The two binary </a:t>
            </a:r>
            <a:r>
              <a:rPr lang="en-US" dirty="0" smtClean="0">
                <a:solidFill>
                  <a:schemeClr val="bg2"/>
                </a:solidFill>
              </a:rPr>
              <a:t>states “1” and “0” are </a:t>
            </a:r>
            <a:r>
              <a:rPr lang="en-US" dirty="0">
                <a:solidFill>
                  <a:schemeClr val="bg2"/>
                </a:solidFill>
              </a:rPr>
              <a:t>represented by two voltage levels. If one of these states is assigned </a:t>
            </a:r>
            <a:r>
              <a:rPr lang="en-US" dirty="0" smtClean="0">
                <a:solidFill>
                  <a:schemeClr val="bg2"/>
                </a:solidFill>
              </a:rPr>
              <a:t>0 volt level, the transmission </a:t>
            </a:r>
            <a:r>
              <a:rPr lang="en-US" dirty="0">
                <a:solidFill>
                  <a:schemeClr val="bg2"/>
                </a:solidFill>
              </a:rPr>
              <a:t>is termed unipolar and if we choose </a:t>
            </a:r>
            <a:r>
              <a:rPr lang="en-US" dirty="0" smtClean="0">
                <a:solidFill>
                  <a:schemeClr val="bg2"/>
                </a:solidFill>
              </a:rPr>
              <a:t>to </a:t>
            </a:r>
            <a:r>
              <a:rPr lang="en-US" dirty="0">
                <a:solidFill>
                  <a:schemeClr val="bg2"/>
                </a:solidFill>
              </a:rPr>
              <a:t>represent a binary "1" by , say, a</a:t>
            </a:r>
            <a:r>
              <a:rPr lang="en-US" dirty="0" smtClean="0">
                <a:solidFill>
                  <a:schemeClr val="bg2"/>
                </a:solidFill>
              </a:rPr>
              <a:t> positive voltage +V </a:t>
            </a:r>
            <a:r>
              <a:rPr lang="en-US" dirty="0">
                <a:solidFill>
                  <a:schemeClr val="bg2"/>
                </a:solidFill>
              </a:rPr>
              <a:t>volts and n binary </a:t>
            </a:r>
            <a:r>
              <a:rPr lang="en-US" dirty="0" smtClean="0">
                <a:solidFill>
                  <a:schemeClr val="bg2"/>
                </a:solidFill>
              </a:rPr>
              <a:t>“o'' </a:t>
            </a:r>
            <a:r>
              <a:rPr lang="en-US" dirty="0">
                <a:solidFill>
                  <a:schemeClr val="bg2"/>
                </a:solidFill>
              </a:rPr>
              <a:t>by a </a:t>
            </a:r>
            <a:r>
              <a:rPr lang="en-US" dirty="0" smtClean="0">
                <a:solidFill>
                  <a:schemeClr val="bg2"/>
                </a:solidFill>
              </a:rPr>
              <a:t>negative </a:t>
            </a:r>
            <a:r>
              <a:rPr lang="en-US" dirty="0">
                <a:solidFill>
                  <a:schemeClr val="bg2"/>
                </a:solidFill>
              </a:rPr>
              <a:t>voltage -V volts, the transmission is </a:t>
            </a:r>
            <a:r>
              <a:rPr lang="en-US" dirty="0" smtClean="0">
                <a:solidFill>
                  <a:schemeClr val="bg2"/>
                </a:solidFill>
              </a:rPr>
              <a:t>said </a:t>
            </a:r>
            <a:r>
              <a:rPr lang="en-US" dirty="0">
                <a:solidFill>
                  <a:schemeClr val="bg2"/>
                </a:solidFill>
              </a:rPr>
              <a:t>to be </a:t>
            </a:r>
            <a:r>
              <a:rPr lang="en-US" dirty="0" smtClean="0">
                <a:solidFill>
                  <a:schemeClr val="bg2"/>
                </a:solidFill>
              </a:rPr>
              <a:t>bipolar</a:t>
            </a:r>
            <a:r>
              <a:rPr lang="en-US" dirty="0">
                <a:solidFill>
                  <a:schemeClr val="bg2"/>
                </a:solidFill>
              </a:rPr>
              <a:t>. </a:t>
            </a:r>
            <a:endParaRPr lang="en-US" dirty="0" smtClean="0">
              <a:solidFill>
                <a:schemeClr val="bg2"/>
              </a:solidFill>
            </a:endParaRPr>
          </a:p>
          <a:p>
            <a:pPr algn="just"/>
            <a:r>
              <a:rPr lang="en-US" dirty="0" smtClean="0">
                <a:solidFill>
                  <a:schemeClr val="bg2"/>
                </a:solidFill>
              </a:rPr>
              <a:t>The following figure shows </a:t>
            </a:r>
            <a:r>
              <a:rPr lang="en-US" dirty="0">
                <a:solidFill>
                  <a:schemeClr val="bg2"/>
                </a:solidFill>
              </a:rPr>
              <a:t>the bipolar waveform of the character "K". Bipolar transmission is </a:t>
            </a:r>
            <a:r>
              <a:rPr lang="en-US" dirty="0" smtClean="0">
                <a:solidFill>
                  <a:schemeClr val="bg2"/>
                </a:solidFill>
              </a:rPr>
              <a:t>preferred because </a:t>
            </a:r>
            <a:r>
              <a:rPr lang="en-US" dirty="0">
                <a:solidFill>
                  <a:schemeClr val="bg2"/>
                </a:solidFill>
              </a:rPr>
              <a:t>the signal </a:t>
            </a:r>
            <a:r>
              <a:rPr lang="en-US" dirty="0" smtClean="0">
                <a:solidFill>
                  <a:schemeClr val="bg2"/>
                </a:solidFill>
              </a:rPr>
              <a:t>does not have </a:t>
            </a:r>
            <a:r>
              <a:rPr lang="en-US" dirty="0">
                <a:solidFill>
                  <a:schemeClr val="bg2"/>
                </a:solidFill>
              </a:rPr>
              <a:t>any DC </a:t>
            </a:r>
            <a:r>
              <a:rPr lang="en-US" dirty="0" smtClean="0">
                <a:solidFill>
                  <a:schemeClr val="bg2"/>
                </a:solidFill>
              </a:rPr>
              <a:t>component. </a:t>
            </a:r>
            <a:r>
              <a:rPr lang="en-US" dirty="0">
                <a:solidFill>
                  <a:schemeClr val="bg2"/>
                </a:solidFill>
              </a:rPr>
              <a:t>The transmission media usually do not </a:t>
            </a:r>
            <a:r>
              <a:rPr lang="en-US" dirty="0" smtClean="0">
                <a:solidFill>
                  <a:schemeClr val="bg2"/>
                </a:solidFill>
              </a:rPr>
              <a:t>allow the </a:t>
            </a:r>
            <a:r>
              <a:rPr lang="en-US" dirty="0">
                <a:solidFill>
                  <a:schemeClr val="bg2"/>
                </a:solidFill>
              </a:rPr>
              <a:t>DC </a:t>
            </a:r>
            <a:r>
              <a:rPr lang="en-US" dirty="0" smtClean="0">
                <a:solidFill>
                  <a:schemeClr val="bg2"/>
                </a:solidFill>
              </a:rPr>
              <a:t>signals </a:t>
            </a:r>
            <a:r>
              <a:rPr lang="en-US" dirty="0">
                <a:solidFill>
                  <a:schemeClr val="bg2"/>
                </a:solidFill>
              </a:rPr>
              <a:t>to </a:t>
            </a:r>
            <a:r>
              <a:rPr lang="en-US" dirty="0" smtClean="0">
                <a:solidFill>
                  <a:schemeClr val="bg2"/>
                </a:solidFill>
              </a:rPr>
              <a:t>pass </a:t>
            </a:r>
            <a:r>
              <a:rPr lang="en-US" dirty="0">
                <a:solidFill>
                  <a:schemeClr val="bg2"/>
                </a:solidFill>
              </a:rPr>
              <a:t>through</a:t>
            </a:r>
            <a:r>
              <a:rPr lang="en-US" dirty="0" smtClean="0">
                <a:solidFill>
                  <a:schemeClr val="bg2"/>
                </a:solidFill>
              </a:rPr>
              <a:t>.</a:t>
            </a:r>
          </a:p>
          <a:p>
            <a:pPr algn="just"/>
            <a:endParaRPr lang="en-US" dirty="0">
              <a:solidFill>
                <a:schemeClr val="bg2"/>
              </a:solidFill>
            </a:endParaRPr>
          </a:p>
        </p:txBody>
      </p:sp>
      <p:pic>
        <p:nvPicPr>
          <p:cNvPr id="409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64372" y="4519446"/>
            <a:ext cx="6764268" cy="2027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991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 of </a:t>
            </a:r>
            <a:r>
              <a:rPr lang="en-US" dirty="0"/>
              <a:t>Serial transmission </a:t>
            </a:r>
          </a:p>
        </p:txBody>
      </p:sp>
      <p:sp>
        <p:nvSpPr>
          <p:cNvPr id="3" name="Content Placeholder 2"/>
          <p:cNvSpPr>
            <a:spLocks noGrp="1"/>
          </p:cNvSpPr>
          <p:nvPr>
            <p:ph type="subTitle" idx="1"/>
          </p:nvPr>
        </p:nvSpPr>
        <p:spPr>
          <a:xfrm>
            <a:off x="421341" y="2142026"/>
            <a:ext cx="7754112" cy="2539701"/>
          </a:xfrm>
        </p:spPr>
        <p:txBody>
          <a:bodyPr>
            <a:normAutofit/>
          </a:bodyPr>
          <a:lstStyle/>
          <a:p>
            <a:pPr marL="34290" indent="0" algn="just">
              <a:buNone/>
            </a:pPr>
            <a:r>
              <a:rPr lang="en-US" sz="2800" dirty="0">
                <a:solidFill>
                  <a:schemeClr val="bg2"/>
                </a:solidFill>
              </a:rPr>
              <a:t>Serial transmission can be two types:</a:t>
            </a:r>
          </a:p>
          <a:p>
            <a:pPr marL="34290" indent="0" algn="just">
              <a:buNone/>
            </a:pPr>
            <a:r>
              <a:rPr lang="en-US" sz="2800" dirty="0">
                <a:solidFill>
                  <a:schemeClr val="bg2"/>
                </a:solidFill>
              </a:rPr>
              <a:t>1.	Synchronous Transmission</a:t>
            </a:r>
          </a:p>
          <a:p>
            <a:pPr marL="34290" indent="0" algn="just">
              <a:buNone/>
            </a:pPr>
            <a:r>
              <a:rPr lang="en-US" sz="2800" dirty="0">
                <a:solidFill>
                  <a:schemeClr val="bg2"/>
                </a:solidFill>
              </a:rPr>
              <a:t>2.	Asynchronous Transmission</a:t>
            </a:r>
          </a:p>
          <a:p>
            <a:pPr algn="just"/>
            <a:endParaRPr lang="en-US" sz="2800" dirty="0">
              <a:solidFill>
                <a:schemeClr val="bg2"/>
              </a:solidFill>
            </a:endParaRPr>
          </a:p>
        </p:txBody>
      </p:sp>
    </p:spTree>
    <p:extLst>
      <p:ext uri="{BB962C8B-B14F-4D97-AF65-F5344CB8AC3E}">
        <p14:creationId xmlns:p14="http://schemas.microsoft.com/office/powerpoint/2010/main" val="4118849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491927"/>
          </a:xfrm>
        </p:spPr>
        <p:txBody>
          <a:bodyPr>
            <a:normAutofit/>
          </a:bodyPr>
          <a:lstStyle/>
          <a:p>
            <a:pPr marL="342900" indent="-342900">
              <a:buAutoNum type="arabicPeriod"/>
            </a:pPr>
            <a:r>
              <a:rPr lang="en-US" sz="2400" dirty="0">
                <a:solidFill>
                  <a:schemeClr val="bg2">
                    <a:lumMod val="10000"/>
                  </a:schemeClr>
                </a:solidFill>
              </a:rPr>
              <a:t>Characteristics of Data </a:t>
            </a:r>
            <a:r>
              <a:rPr lang="en-US" sz="2400" dirty="0" smtClean="0">
                <a:solidFill>
                  <a:schemeClr val="bg2">
                    <a:lumMod val="10000"/>
                  </a:schemeClr>
                </a:solidFill>
              </a:rPr>
              <a:t>Communication</a:t>
            </a:r>
          </a:p>
          <a:p>
            <a:pPr marL="342900" indent="-342900">
              <a:buAutoNum type="arabicPeriod"/>
            </a:pPr>
            <a:r>
              <a:rPr lang="en-US" sz="2400" dirty="0">
                <a:solidFill>
                  <a:schemeClr val="bg2">
                    <a:lumMod val="10000"/>
                  </a:schemeClr>
                </a:solidFill>
              </a:rPr>
              <a:t>Key Elements of Data </a:t>
            </a:r>
            <a:r>
              <a:rPr lang="en-US" sz="2400" dirty="0" smtClean="0">
                <a:solidFill>
                  <a:schemeClr val="bg2">
                    <a:lumMod val="10000"/>
                  </a:schemeClr>
                </a:solidFill>
              </a:rPr>
              <a:t>Communication</a:t>
            </a:r>
          </a:p>
          <a:p>
            <a:pPr marL="342900" indent="-342900">
              <a:buAutoNum type="arabicPeriod"/>
            </a:pPr>
            <a:r>
              <a:rPr lang="en-US" sz="2400" dirty="0">
                <a:solidFill>
                  <a:schemeClr val="bg2">
                    <a:lumMod val="10000"/>
                  </a:schemeClr>
                </a:solidFill>
              </a:rPr>
              <a:t>A Data Communications </a:t>
            </a:r>
            <a:r>
              <a:rPr lang="en-US" sz="2400" dirty="0" smtClean="0">
                <a:solidFill>
                  <a:schemeClr val="bg2">
                    <a:lumMod val="10000"/>
                  </a:schemeClr>
                </a:solidFill>
              </a:rPr>
              <a:t>Model</a:t>
            </a:r>
          </a:p>
          <a:p>
            <a:pPr marL="342900" indent="-342900">
              <a:buAutoNum type="arabicPeriod"/>
            </a:pPr>
            <a:r>
              <a:rPr lang="en-US" sz="2400" dirty="0">
                <a:solidFill>
                  <a:schemeClr val="bg2">
                    <a:lumMod val="10000"/>
                  </a:schemeClr>
                </a:solidFill>
              </a:rPr>
              <a:t>Data </a:t>
            </a:r>
            <a:r>
              <a:rPr lang="en-US" sz="2400" dirty="0" smtClean="0">
                <a:solidFill>
                  <a:schemeClr val="bg2">
                    <a:lumMod val="10000"/>
                  </a:schemeClr>
                </a:solidFill>
              </a:rPr>
              <a:t>Representation</a:t>
            </a:r>
          </a:p>
          <a:p>
            <a:pPr marL="342900" indent="-342900">
              <a:buAutoNum type="arabicPeriod"/>
            </a:pPr>
            <a:r>
              <a:rPr lang="en-US" sz="2400" dirty="0">
                <a:solidFill>
                  <a:schemeClr val="bg2">
                    <a:lumMod val="10000"/>
                  </a:schemeClr>
                </a:solidFill>
              </a:rPr>
              <a:t>Data </a:t>
            </a:r>
            <a:r>
              <a:rPr lang="en-US" sz="2400" dirty="0" smtClean="0">
                <a:solidFill>
                  <a:schemeClr val="bg2">
                    <a:lumMod val="10000"/>
                  </a:schemeClr>
                </a:solidFill>
              </a:rPr>
              <a:t>Transmission</a:t>
            </a:r>
          </a:p>
          <a:p>
            <a:pPr marL="342900" indent="-342900">
              <a:buAutoNum type="arabicPeriod"/>
            </a:pPr>
            <a:r>
              <a:rPr lang="en-US" sz="2400" dirty="0">
                <a:solidFill>
                  <a:schemeClr val="bg2">
                    <a:lumMod val="10000"/>
                  </a:schemeClr>
                </a:solidFill>
              </a:rPr>
              <a:t>Mode of Serial </a:t>
            </a:r>
            <a:r>
              <a:rPr lang="en-US" sz="2400" dirty="0" smtClean="0">
                <a:solidFill>
                  <a:schemeClr val="bg2">
                    <a:lumMod val="10000"/>
                  </a:schemeClr>
                </a:solidFill>
              </a:rPr>
              <a:t>transmission</a:t>
            </a:r>
          </a:p>
          <a:p>
            <a:pPr marL="342900" indent="-342900">
              <a:buAutoNum type="arabicPeriod"/>
            </a:pPr>
            <a:r>
              <a:rPr lang="en-US" sz="2400" dirty="0">
                <a:solidFill>
                  <a:schemeClr val="bg2">
                    <a:lumMod val="10000"/>
                  </a:schemeClr>
                </a:solidFill>
              </a:rPr>
              <a:t>Bit Rate </a:t>
            </a:r>
            <a:endParaRPr lang="en-US" sz="2400" dirty="0" smtClean="0">
              <a:solidFill>
                <a:schemeClr val="bg2">
                  <a:lumMod val="10000"/>
                </a:schemeClr>
              </a:solidFill>
            </a:endParaRPr>
          </a:p>
          <a:p>
            <a:pPr marL="342900" indent="-342900">
              <a:buAutoNum type="arabicPeriod"/>
            </a:pPr>
            <a:r>
              <a:rPr lang="en-US" sz="2400" dirty="0">
                <a:solidFill>
                  <a:schemeClr val="bg2">
                    <a:lumMod val="10000"/>
                  </a:schemeClr>
                </a:solidFill>
              </a:rPr>
              <a:t>Types of Networks</a:t>
            </a:r>
            <a:endParaRPr lang="en-US" sz="2400" dirty="0" smtClean="0">
              <a:solidFill>
                <a:schemeClr val="bg2">
                  <a:lumMod val="10000"/>
                </a:schemeClr>
              </a:solidFill>
            </a:endParaRPr>
          </a:p>
          <a:p>
            <a:pPr marL="342900" indent="-342900">
              <a:buAutoNum type="arabicPeriod"/>
            </a:pPr>
            <a:endParaRPr lang="en-US" sz="2400"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sz="2400"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15975"/>
            <a:ext cx="7404100" cy="3028950"/>
          </a:xfrm>
        </p:spPr>
        <p:txBody>
          <a:bodyPr/>
          <a:lstStyle/>
          <a:p>
            <a:r>
              <a:rPr lang="en-US" dirty="0" smtClean="0">
                <a:solidFill>
                  <a:schemeClr val="bg2"/>
                </a:solidFill>
              </a:rPr>
              <a:t>In </a:t>
            </a:r>
            <a:r>
              <a:rPr lang="en-US" dirty="0">
                <a:solidFill>
                  <a:schemeClr val="bg2"/>
                </a:solidFill>
              </a:rPr>
              <a:t>synchronous transmission, bits are sent one after another without start or stop bits or gaps. It is the responsibility of the receiver to group the bits.</a:t>
            </a:r>
          </a:p>
          <a:p>
            <a:endParaRPr lang="en-US" dirty="0">
              <a:solidFill>
                <a:schemeClr val="bg2"/>
              </a:solidFill>
            </a:endParaRPr>
          </a:p>
          <a:p>
            <a:endParaRPr lang="en-US" dirty="0">
              <a:solidFill>
                <a:schemeClr val="bg2"/>
              </a:solidFill>
            </a:endParaRPr>
          </a:p>
        </p:txBody>
      </p:sp>
      <p:grpSp>
        <p:nvGrpSpPr>
          <p:cNvPr id="5" name="Group 1"/>
          <p:cNvGrpSpPr>
            <a:grpSpLocks noChangeAspect="1"/>
          </p:cNvGrpSpPr>
          <p:nvPr/>
        </p:nvGrpSpPr>
        <p:grpSpPr bwMode="auto">
          <a:xfrm>
            <a:off x="665111" y="2544970"/>
            <a:ext cx="7014465" cy="2451571"/>
            <a:chOff x="2520" y="5302"/>
            <a:chExt cx="7200" cy="2913"/>
          </a:xfrm>
        </p:grpSpPr>
        <p:sp>
          <p:nvSpPr>
            <p:cNvPr id="6" name="AutoShape 12"/>
            <p:cNvSpPr>
              <a:spLocks noChangeAspect="1" noChangeArrowheads="1" noTextEdit="1"/>
            </p:cNvSpPr>
            <p:nvPr/>
          </p:nvSpPr>
          <p:spPr bwMode="auto">
            <a:xfrm>
              <a:off x="2520" y="5302"/>
              <a:ext cx="7200" cy="28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7" name="Rectangle 11"/>
            <p:cNvSpPr>
              <a:spLocks noChangeArrowheads="1"/>
            </p:cNvSpPr>
            <p:nvPr/>
          </p:nvSpPr>
          <p:spPr bwMode="auto">
            <a:xfrm>
              <a:off x="4520" y="5712"/>
              <a:ext cx="3000" cy="643"/>
            </a:xfrm>
            <a:prstGeom prst="rect">
              <a:avLst/>
            </a:prstGeom>
            <a:solidFill>
              <a:srgbClr val="FFFFFF"/>
            </a:solidFill>
            <a:ln w="9525">
              <a:solidFill>
                <a:srgbClr val="FFFFFF"/>
              </a:solidFill>
              <a:miter lim="800000"/>
              <a:headEnd/>
              <a:tailEnd/>
            </a:ln>
          </p:spPr>
          <p:txBody>
            <a:bodyPr vert="horz" wrap="square" lIns="68580" tIns="0" rIns="68580" bIns="0" numCol="1" anchor="t" anchorCtr="0" compatLnSpc="1">
              <a:prstTxWarp prst="textNoShape">
                <a:avLst/>
              </a:prstTxWarp>
            </a:bodyPr>
            <a:lstStyle/>
            <a:p>
              <a:pPr algn="ctr" defTabSz="685800" eaLnBrk="0" fontAlgn="base" hangingPunct="0">
                <a:spcBef>
                  <a:spcPct val="0"/>
                </a:spcBef>
                <a:spcAft>
                  <a:spcPct val="0"/>
                </a:spcAft>
              </a:pPr>
              <a:r>
                <a:rPr lang="en-US" altLang="en-US" sz="2000" dirty="0">
                  <a:solidFill>
                    <a:schemeClr val="bg2"/>
                  </a:solidFill>
                  <a:latin typeface="Arial" panose="020B0604020202020204" pitchFamily="34" charset="0"/>
                  <a:ea typeface="Times New Roman" panose="02020603050405020304" pitchFamily="18" charset="0"/>
                  <a:cs typeface="Vrinda"/>
                </a:rPr>
                <a:t>Direction of data flow</a:t>
              </a:r>
              <a:endParaRPr lang="en-US" altLang="en-US" sz="3600" dirty="0">
                <a:solidFill>
                  <a:schemeClr val="bg2"/>
                </a:solidFill>
                <a:latin typeface="Arial" panose="020B0604020202020204" pitchFamily="34" charset="0"/>
              </a:endParaRPr>
            </a:p>
          </p:txBody>
        </p:sp>
        <p:sp>
          <p:nvSpPr>
            <p:cNvPr id="8" name="Rectangle 10"/>
            <p:cNvSpPr>
              <a:spLocks noChangeArrowheads="1"/>
            </p:cNvSpPr>
            <p:nvPr/>
          </p:nvSpPr>
          <p:spPr bwMode="auto">
            <a:xfrm>
              <a:off x="2720" y="5712"/>
              <a:ext cx="1200" cy="1914"/>
            </a:xfrm>
            <a:prstGeom prst="rect">
              <a:avLst/>
            </a:prstGeom>
            <a:solidFill>
              <a:srgbClr val="FFCCCC"/>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n-US" altLang="en-US" sz="1400" dirty="0">
                  <a:solidFill>
                    <a:schemeClr val="bg2"/>
                  </a:solidFill>
                  <a:latin typeface="Arial" panose="020B0604020202020204" pitchFamily="34" charset="0"/>
                  <a:ea typeface="Times New Roman" panose="02020603050405020304" pitchFamily="18" charset="0"/>
                  <a:cs typeface="Vrinda"/>
                </a:rPr>
                <a:t>Sender</a:t>
              </a:r>
              <a:endParaRPr lang="en-US" altLang="en-US" sz="1350" dirty="0">
                <a:solidFill>
                  <a:schemeClr val="bg2"/>
                </a:solidFill>
                <a:latin typeface="Arial" panose="020B0604020202020204" pitchFamily="34" charset="0"/>
              </a:endParaRPr>
            </a:p>
          </p:txBody>
        </p:sp>
        <p:sp>
          <p:nvSpPr>
            <p:cNvPr id="9" name="Rectangle 9"/>
            <p:cNvSpPr>
              <a:spLocks noChangeArrowheads="1"/>
            </p:cNvSpPr>
            <p:nvPr/>
          </p:nvSpPr>
          <p:spPr bwMode="auto">
            <a:xfrm>
              <a:off x="8120" y="5712"/>
              <a:ext cx="1200" cy="1914"/>
            </a:xfrm>
            <a:prstGeom prst="rect">
              <a:avLst/>
            </a:prstGeom>
            <a:solidFill>
              <a:srgbClr val="FFFFCC"/>
            </a:solidFill>
            <a:ln w="9525">
              <a:solidFill>
                <a:srgbClr val="000000"/>
              </a:solidFill>
              <a:miter lim="800000"/>
              <a:headEnd/>
              <a:tailEnd/>
            </a:ln>
          </p:spPr>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n-US" altLang="en-US" sz="1400" dirty="0">
                  <a:solidFill>
                    <a:schemeClr val="bg2"/>
                  </a:solidFill>
                  <a:latin typeface="Arial" panose="020B0604020202020204" pitchFamily="34" charset="0"/>
                  <a:ea typeface="Times New Roman" panose="02020603050405020304" pitchFamily="18" charset="0"/>
                  <a:cs typeface="Vrinda"/>
                </a:rPr>
                <a:t>Receiver</a:t>
              </a:r>
              <a:endParaRPr lang="en-US" altLang="en-US" sz="1350" dirty="0">
                <a:solidFill>
                  <a:schemeClr val="bg2"/>
                </a:solidFill>
                <a:latin typeface="Arial" panose="020B0604020202020204" pitchFamily="34" charset="0"/>
              </a:endParaRPr>
            </a:p>
          </p:txBody>
        </p:sp>
        <p:sp>
          <p:nvSpPr>
            <p:cNvPr id="10" name="Rectangle 8"/>
            <p:cNvSpPr>
              <a:spLocks noChangeArrowheads="1"/>
            </p:cNvSpPr>
            <p:nvPr/>
          </p:nvSpPr>
          <p:spPr bwMode="auto">
            <a:xfrm>
              <a:off x="3920" y="6396"/>
              <a:ext cx="4200" cy="410"/>
            </a:xfrm>
            <a:prstGeom prst="rect">
              <a:avLst/>
            </a:prstGeom>
            <a:solidFill>
              <a:srgbClr val="CCECFF"/>
            </a:solidFill>
            <a:ln w="9525">
              <a:solidFill>
                <a:srgbClr val="000000"/>
              </a:solidFill>
              <a:miter lim="800000"/>
              <a:headEnd/>
              <a:tailEnd/>
            </a:ln>
          </p:spPr>
          <p:txBody>
            <a:bodyPr vert="horz" wrap="square" lIns="0" tIns="34290" rIns="0" bIns="34290" numCol="1" anchor="t" anchorCtr="0" compatLnSpc="1">
              <a:prstTxWarp prst="textNoShape">
                <a:avLst/>
              </a:prstTxWarp>
            </a:bodyPr>
            <a:lstStyle/>
            <a:p>
              <a:pPr defTabSz="685800" eaLnBrk="0" fontAlgn="base" hangingPunct="0">
                <a:spcBef>
                  <a:spcPct val="0"/>
                </a:spcBef>
                <a:spcAft>
                  <a:spcPct val="0"/>
                </a:spcAft>
              </a:pPr>
              <a:r>
                <a:rPr lang="en-US" altLang="en-US" sz="1400" dirty="0">
                  <a:solidFill>
                    <a:schemeClr val="bg2"/>
                  </a:solidFill>
                  <a:latin typeface="Arial" panose="020B0604020202020204" pitchFamily="34" charset="0"/>
                  <a:ea typeface="Times New Roman" panose="02020603050405020304" pitchFamily="18" charset="0"/>
                  <a:cs typeface="Vrinda"/>
                </a:rPr>
                <a:t> 00010000  11110111  11110110  11111011 1 1011</a:t>
              </a:r>
              <a:endParaRPr lang="en-US" altLang="en-US" sz="2400" dirty="0">
                <a:solidFill>
                  <a:schemeClr val="bg2"/>
                </a:solidFill>
                <a:latin typeface="Arial" panose="020B0604020202020204" pitchFamily="34" charset="0"/>
              </a:endParaRPr>
            </a:p>
          </p:txBody>
        </p:sp>
        <p:sp>
          <p:nvSpPr>
            <p:cNvPr id="11" name="Line 7"/>
            <p:cNvSpPr>
              <a:spLocks noChangeShapeType="1"/>
            </p:cNvSpPr>
            <p:nvPr/>
          </p:nvSpPr>
          <p:spPr bwMode="auto">
            <a:xfrm>
              <a:off x="4420" y="6122"/>
              <a:ext cx="31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2" name="Line 6"/>
            <p:cNvSpPr>
              <a:spLocks noChangeShapeType="1"/>
            </p:cNvSpPr>
            <p:nvPr/>
          </p:nvSpPr>
          <p:spPr bwMode="auto">
            <a:xfrm>
              <a:off x="48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3" name="Line 5"/>
            <p:cNvSpPr>
              <a:spLocks noChangeShapeType="1"/>
            </p:cNvSpPr>
            <p:nvPr/>
          </p:nvSpPr>
          <p:spPr bwMode="auto">
            <a:xfrm>
              <a:off x="57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4" name="Line 4"/>
            <p:cNvSpPr>
              <a:spLocks noChangeShapeType="1"/>
            </p:cNvSpPr>
            <p:nvPr/>
          </p:nvSpPr>
          <p:spPr bwMode="auto">
            <a:xfrm>
              <a:off x="66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5" name="Line 3"/>
            <p:cNvSpPr>
              <a:spLocks noChangeShapeType="1"/>
            </p:cNvSpPr>
            <p:nvPr/>
          </p:nvSpPr>
          <p:spPr bwMode="auto">
            <a:xfrm>
              <a:off x="7520" y="6396"/>
              <a:ext cx="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350">
                <a:solidFill>
                  <a:schemeClr val="bg2"/>
                </a:solidFill>
              </a:endParaRPr>
            </a:p>
          </p:txBody>
        </p:sp>
        <p:sp>
          <p:nvSpPr>
            <p:cNvPr id="16" name="Rectangle 2"/>
            <p:cNvSpPr>
              <a:spLocks noChangeArrowheads="1"/>
            </p:cNvSpPr>
            <p:nvPr/>
          </p:nvSpPr>
          <p:spPr bwMode="auto">
            <a:xfrm>
              <a:off x="4420" y="7763"/>
              <a:ext cx="3850" cy="452"/>
            </a:xfrm>
            <a:prstGeom prst="rect">
              <a:avLst/>
            </a:prstGeom>
            <a:solidFill>
              <a:srgbClr val="FFFFFF"/>
            </a:solidFill>
            <a:ln w="9525">
              <a:solidFill>
                <a:srgbClr val="FFFFFF"/>
              </a:solidFill>
              <a:miter lim="800000"/>
              <a:headEnd/>
              <a:tailEnd/>
            </a:ln>
          </p:spPr>
          <p:txBody>
            <a:bodyPr vert="horz" wrap="square" lIns="68580" tIns="34290" rIns="68580" bIns="34290" numCol="1" anchor="t" anchorCtr="0" compatLnSpc="1">
              <a:prstTxWarp prst="textNoShape">
                <a:avLst/>
              </a:prstTxWarp>
            </a:bodyPr>
            <a:lstStyle/>
            <a:p>
              <a:pPr algn="ctr" defTabSz="685800" eaLnBrk="0" fontAlgn="base" hangingPunct="0">
                <a:spcBef>
                  <a:spcPct val="0"/>
                </a:spcBef>
                <a:spcAft>
                  <a:spcPct val="0"/>
                </a:spcAft>
              </a:pPr>
              <a:r>
                <a:rPr lang="en-US" altLang="en-US" dirty="0" smtClean="0">
                  <a:solidFill>
                    <a:schemeClr val="bg2"/>
                  </a:solidFill>
                  <a:latin typeface="Arial" panose="020B0604020202020204" pitchFamily="34" charset="0"/>
                  <a:ea typeface="Times New Roman" panose="02020603050405020304" pitchFamily="18" charset="0"/>
                  <a:cs typeface="Vrinda"/>
                </a:rPr>
                <a:t>Figure: Synchronous </a:t>
              </a:r>
              <a:r>
                <a:rPr lang="en-US" altLang="en-US" dirty="0">
                  <a:solidFill>
                    <a:schemeClr val="bg2"/>
                  </a:solidFill>
                  <a:latin typeface="Arial" panose="020B0604020202020204" pitchFamily="34" charset="0"/>
                  <a:ea typeface="Times New Roman" panose="02020603050405020304" pitchFamily="18" charset="0"/>
                  <a:cs typeface="Vrinda"/>
                </a:rPr>
                <a:t>transmission</a:t>
              </a:r>
              <a:endParaRPr lang="en-US" altLang="en-US" sz="3200" dirty="0">
                <a:solidFill>
                  <a:schemeClr val="bg2"/>
                </a:solidFill>
                <a:latin typeface="Arial" panose="020B0604020202020204" pitchFamily="34" charset="0"/>
              </a:endParaRPr>
            </a:p>
          </p:txBody>
        </p:sp>
      </p:grpSp>
    </p:spTree>
    <p:extLst>
      <p:ext uri="{BB962C8B-B14F-4D97-AF65-F5344CB8AC3E}">
        <p14:creationId xmlns:p14="http://schemas.microsoft.com/office/powerpoint/2010/main" val="309539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90588"/>
            <a:ext cx="7808913" cy="5010150"/>
          </a:xfrm>
        </p:spPr>
        <p:txBody>
          <a:bodyPr>
            <a:normAutofit/>
          </a:bodyPr>
          <a:lstStyle/>
          <a:p>
            <a:r>
              <a:rPr lang="en-US" smtClean="0">
                <a:solidFill>
                  <a:schemeClr val="bg2"/>
                </a:solidFill>
              </a:rPr>
              <a:t>In asynchronous </a:t>
            </a:r>
            <a:r>
              <a:rPr lang="en-US" dirty="0" smtClean="0">
                <a:solidFill>
                  <a:schemeClr val="bg2"/>
                </a:solidFill>
              </a:rPr>
              <a:t>transmission, one </a:t>
            </a:r>
            <a:r>
              <a:rPr lang="en-US" dirty="0">
                <a:solidFill>
                  <a:schemeClr val="bg2"/>
                </a:solidFill>
              </a:rPr>
              <a:t>start bit </a:t>
            </a:r>
            <a:r>
              <a:rPr lang="en-US" dirty="0" smtClean="0">
                <a:solidFill>
                  <a:schemeClr val="bg2"/>
                </a:solidFill>
              </a:rPr>
              <a:t>(0) </a:t>
            </a:r>
            <a:r>
              <a:rPr lang="en-US" dirty="0">
                <a:solidFill>
                  <a:schemeClr val="bg2"/>
                </a:solidFill>
              </a:rPr>
              <a:t>at the beginning, followed by a byte and one or two stop bits (1) at the end of each byte. There may be a gap between each byte. This is also known as framing.</a:t>
            </a:r>
          </a:p>
          <a:p>
            <a:pPr marL="377190" indent="-342900">
              <a:buFont typeface="+mj-lt"/>
              <a:buAutoNum type="arabicPeriod"/>
            </a:pPr>
            <a:r>
              <a:rPr lang="en-US" dirty="0" smtClean="0">
                <a:solidFill>
                  <a:schemeClr val="bg2"/>
                </a:solidFill>
              </a:rPr>
              <a:t>Generally </a:t>
            </a:r>
            <a:r>
              <a:rPr lang="en-US" dirty="0">
                <a:solidFill>
                  <a:schemeClr val="bg2"/>
                </a:solidFill>
              </a:rPr>
              <a:t>use in low speed data transmission.</a:t>
            </a:r>
          </a:p>
          <a:p>
            <a:pPr marL="377190" indent="-342900">
              <a:buFont typeface="+mj-lt"/>
              <a:buAutoNum type="arabicPeriod"/>
            </a:pPr>
            <a:r>
              <a:rPr lang="en-US" dirty="0" smtClean="0">
                <a:solidFill>
                  <a:schemeClr val="bg2"/>
                </a:solidFill>
              </a:rPr>
              <a:t>Send </a:t>
            </a:r>
            <a:r>
              <a:rPr lang="en-US" dirty="0">
                <a:solidFill>
                  <a:schemeClr val="bg2"/>
                </a:solidFill>
              </a:rPr>
              <a:t>one start bit (0) at beginning of the byte and one or two stop bits (1) at end of each byte. </a:t>
            </a:r>
          </a:p>
          <a:p>
            <a:pPr marL="377190" indent="-342900">
              <a:buFont typeface="+mj-lt"/>
              <a:buAutoNum type="arabicPeriod"/>
            </a:pPr>
            <a:r>
              <a:rPr lang="en-US" dirty="0" smtClean="0">
                <a:solidFill>
                  <a:schemeClr val="bg2"/>
                </a:solidFill>
              </a:rPr>
              <a:t>There </a:t>
            </a:r>
            <a:r>
              <a:rPr lang="en-US" dirty="0">
                <a:solidFill>
                  <a:schemeClr val="bg2"/>
                </a:solidFill>
              </a:rPr>
              <a:t>are variable–length gaps between each byte.</a:t>
            </a:r>
          </a:p>
          <a:p>
            <a:endParaRPr lang="en-US" dirty="0">
              <a:solidFill>
                <a:schemeClr val="bg2"/>
              </a:solidFill>
            </a:endParaRPr>
          </a:p>
        </p:txBody>
      </p:sp>
    </p:spTree>
    <p:extLst>
      <p:ext uri="{BB962C8B-B14F-4D97-AF65-F5344CB8AC3E}">
        <p14:creationId xmlns:p14="http://schemas.microsoft.com/office/powerpoint/2010/main" val="1932237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10049"/>
          <a:stretch/>
        </p:blipFill>
        <p:spPr>
          <a:xfrm>
            <a:off x="301199" y="1414272"/>
            <a:ext cx="8239747" cy="3499104"/>
          </a:xfrm>
          <a:prstGeom prst="rect">
            <a:avLst/>
          </a:prstGeom>
        </p:spPr>
      </p:pic>
      <p:sp>
        <p:nvSpPr>
          <p:cNvPr id="2" name="TextBox 1"/>
          <p:cNvSpPr txBox="1"/>
          <p:nvPr/>
        </p:nvSpPr>
        <p:spPr>
          <a:xfrm>
            <a:off x="2518018" y="5084064"/>
            <a:ext cx="3806107" cy="400110"/>
          </a:xfrm>
          <a:prstGeom prst="rect">
            <a:avLst/>
          </a:prstGeom>
          <a:noFill/>
        </p:spPr>
        <p:txBody>
          <a:bodyPr wrap="none" rtlCol="0">
            <a:spAutoFit/>
          </a:bodyPr>
          <a:lstStyle/>
          <a:p>
            <a:r>
              <a:rPr lang="en-US" sz="2000" dirty="0" smtClean="0">
                <a:solidFill>
                  <a:schemeClr val="bg2"/>
                </a:solidFill>
              </a:rPr>
              <a:t>Figure: Asynchronous transmission</a:t>
            </a:r>
            <a:endParaRPr lang="en-US" sz="2000" dirty="0">
              <a:solidFill>
                <a:schemeClr val="bg2"/>
              </a:solidFill>
            </a:endParaRPr>
          </a:p>
        </p:txBody>
      </p:sp>
    </p:spTree>
    <p:extLst>
      <p:ext uri="{BB962C8B-B14F-4D97-AF65-F5344CB8AC3E}">
        <p14:creationId xmlns:p14="http://schemas.microsoft.com/office/powerpoint/2010/main" val="1067532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99" y="1572282"/>
            <a:ext cx="8656234" cy="3511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227898" y="5559552"/>
            <a:ext cx="4596836" cy="400110"/>
          </a:xfrm>
          <a:prstGeom prst="rect">
            <a:avLst/>
          </a:prstGeom>
          <a:noFill/>
        </p:spPr>
        <p:txBody>
          <a:bodyPr wrap="none" rtlCol="0">
            <a:spAutoFit/>
          </a:bodyPr>
          <a:lstStyle/>
          <a:p>
            <a:r>
              <a:rPr lang="en-US" sz="2000" dirty="0" smtClean="0">
                <a:solidFill>
                  <a:schemeClr val="bg2"/>
                </a:solidFill>
              </a:rPr>
              <a:t>Figure: Asynchronous Transmission Details</a:t>
            </a:r>
            <a:endParaRPr lang="en-US" sz="2000" dirty="0">
              <a:solidFill>
                <a:schemeClr val="bg2"/>
              </a:solidFill>
            </a:endParaRPr>
          </a:p>
        </p:txBody>
      </p:sp>
    </p:spTree>
    <p:extLst>
      <p:ext uri="{BB962C8B-B14F-4D97-AF65-F5344CB8AC3E}">
        <p14:creationId xmlns:p14="http://schemas.microsoft.com/office/powerpoint/2010/main" val="2926222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Bit Rate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type="subTitle" idx="1"/>
              </p:nvPr>
            </p:nvSpPr>
            <p:spPr>
              <a:xfrm>
                <a:off x="281132" y="2239562"/>
                <a:ext cx="8655603" cy="3344373"/>
              </a:xfrm>
            </p:spPr>
            <p:txBody>
              <a:bodyPr>
                <a:normAutofit/>
              </a:bodyPr>
              <a:lstStyle/>
              <a:p>
                <a:pPr algn="just"/>
                <a:r>
                  <a:rPr lang="en-US" sz="2400" dirty="0" smtClean="0">
                    <a:solidFill>
                      <a:schemeClr val="bg2"/>
                    </a:solidFill>
                  </a:rPr>
                  <a:t>Bit rate is simply the number of bits which can be transmitted in a second. If </a:t>
                </a:r>
                <a14:m>
                  <m:oMath xmlns:m="http://schemas.openxmlformats.org/officeDocument/2006/math">
                    <m:sSub>
                      <m:sSubPr>
                        <m:ctrlPr>
                          <a:rPr lang="en-US" sz="2400" b="0" i="1" smtClean="0">
                            <a:solidFill>
                              <a:schemeClr val="bg2"/>
                            </a:solidFill>
                            <a:latin typeface="Cambria Math" panose="02040503050406030204" pitchFamily="18" charset="0"/>
                          </a:rPr>
                        </m:ctrlPr>
                      </m:sSubPr>
                      <m:e>
                        <m:r>
                          <m:rPr>
                            <m:sty m:val="p"/>
                          </m:rPr>
                          <a:rPr lang="en-US" sz="2400" b="0" i="0" smtClean="0">
                            <a:solidFill>
                              <a:schemeClr val="bg2"/>
                            </a:solidFill>
                            <a:latin typeface="Cambria Math"/>
                          </a:rPr>
                          <m:t>t</m:t>
                        </m:r>
                      </m:e>
                      <m:sub>
                        <m:r>
                          <m:rPr>
                            <m:sty m:val="p"/>
                          </m:rPr>
                          <a:rPr lang="en-US" sz="2400" b="0" i="0" smtClean="0">
                            <a:solidFill>
                              <a:schemeClr val="bg2"/>
                            </a:solidFill>
                            <a:latin typeface="Cambria Math"/>
                          </a:rPr>
                          <m:t>p</m:t>
                        </m:r>
                      </m:sub>
                    </m:sSub>
                  </m:oMath>
                </a14:m>
                <a:r>
                  <a:rPr lang="en-US" sz="2400" dirty="0" smtClean="0">
                    <a:solidFill>
                      <a:schemeClr val="bg2"/>
                    </a:solidFill>
                  </a:rPr>
                  <a:t> is </a:t>
                </a:r>
                <a:r>
                  <a:rPr lang="en-US" sz="2400" dirty="0">
                    <a:solidFill>
                      <a:schemeClr val="bg2"/>
                    </a:solidFill>
                  </a:rPr>
                  <a:t>the </a:t>
                </a:r>
                <a:r>
                  <a:rPr lang="en-US" sz="2400" dirty="0" smtClean="0">
                    <a:solidFill>
                      <a:schemeClr val="bg2"/>
                    </a:solidFill>
                  </a:rPr>
                  <a:t> duration of a bit, the bit </a:t>
                </a:r>
                <a:r>
                  <a:rPr lang="en-US" sz="2400" dirty="0">
                    <a:solidFill>
                      <a:schemeClr val="bg2"/>
                    </a:solidFill>
                  </a:rPr>
                  <a:t>rate R will be </a:t>
                </a:r>
                <a:r>
                  <a:rPr lang="en-US" sz="2400" dirty="0" smtClean="0">
                    <a:solidFill>
                      <a:schemeClr val="bg2"/>
                    </a:solidFill>
                  </a:rPr>
                  <a:t>1/</a:t>
                </a:r>
                <a:r>
                  <a:rPr lang="en-US" sz="2400" dirty="0">
                    <a:solidFill>
                      <a:schemeClr val="bg2"/>
                    </a:solidFill>
                  </a:rPr>
                  <a:t> </a:t>
                </a:r>
                <a14:m>
                  <m:oMath xmlns:m="http://schemas.openxmlformats.org/officeDocument/2006/math">
                    <m:sSub>
                      <m:sSubPr>
                        <m:ctrlPr>
                          <a:rPr lang="en-US" sz="2400" i="1">
                            <a:solidFill>
                              <a:schemeClr val="bg2"/>
                            </a:solidFill>
                            <a:latin typeface="Cambria Math" panose="02040503050406030204" pitchFamily="18" charset="0"/>
                          </a:rPr>
                        </m:ctrlPr>
                      </m:sSubPr>
                      <m:e>
                        <m:r>
                          <m:rPr>
                            <m:sty m:val="p"/>
                          </m:rPr>
                          <a:rPr lang="en-US" sz="2400" i="0">
                            <a:solidFill>
                              <a:schemeClr val="bg2"/>
                            </a:solidFill>
                            <a:latin typeface="Cambria Math"/>
                          </a:rPr>
                          <m:t>t</m:t>
                        </m:r>
                      </m:e>
                      <m:sub>
                        <m:r>
                          <m:rPr>
                            <m:sty m:val="p"/>
                          </m:rPr>
                          <a:rPr lang="en-US" sz="2400" i="0">
                            <a:solidFill>
                              <a:schemeClr val="bg2"/>
                            </a:solidFill>
                            <a:latin typeface="Cambria Math"/>
                          </a:rPr>
                          <m:t>p</m:t>
                        </m:r>
                      </m:sub>
                    </m:sSub>
                  </m:oMath>
                </a14:m>
                <a:r>
                  <a:rPr lang="en-US" sz="2400" dirty="0" smtClean="0">
                    <a:solidFill>
                      <a:schemeClr val="bg2"/>
                    </a:solidFill>
                  </a:rPr>
                  <a:t>. </a:t>
                </a:r>
                <a:r>
                  <a:rPr lang="en-US" sz="2400" dirty="0">
                    <a:solidFill>
                      <a:schemeClr val="bg2"/>
                    </a:solidFill>
                  </a:rPr>
                  <a:t>It must be noted that bit duration </a:t>
                </a:r>
                <a:r>
                  <a:rPr lang="en-US" sz="2400" dirty="0" smtClean="0">
                    <a:solidFill>
                      <a:schemeClr val="bg2"/>
                    </a:solidFill>
                  </a:rPr>
                  <a:t>is </a:t>
                </a:r>
                <a:r>
                  <a:rPr lang="en-US" sz="2400" dirty="0">
                    <a:solidFill>
                      <a:schemeClr val="bg2"/>
                    </a:solidFill>
                  </a:rPr>
                  <a:t>not </a:t>
                </a:r>
                <a:r>
                  <a:rPr lang="en-US" sz="2400" dirty="0" smtClean="0">
                    <a:solidFill>
                      <a:schemeClr val="bg2"/>
                    </a:solidFill>
                  </a:rPr>
                  <a:t>necessarily the pulse duration. For </a:t>
                </a:r>
                <a:r>
                  <a:rPr lang="en-US" sz="2400" dirty="0">
                    <a:solidFill>
                      <a:schemeClr val="bg2"/>
                    </a:solidFill>
                  </a:rPr>
                  <a:t>example, </a:t>
                </a:r>
                <a:r>
                  <a:rPr lang="en-US" sz="2400" dirty="0" smtClean="0">
                    <a:solidFill>
                      <a:schemeClr val="bg2"/>
                    </a:solidFill>
                  </a:rPr>
                  <a:t>the </a:t>
                </a:r>
                <a:r>
                  <a:rPr lang="en-US" sz="2400" dirty="0">
                    <a:solidFill>
                      <a:schemeClr val="bg2"/>
                    </a:solidFill>
                  </a:rPr>
                  <a:t>first </a:t>
                </a:r>
                <a:r>
                  <a:rPr lang="en-US" sz="2400" dirty="0" smtClean="0">
                    <a:solidFill>
                      <a:schemeClr val="bg2"/>
                    </a:solidFill>
                  </a:rPr>
                  <a:t>pulse is of two-bit  duration . Later</a:t>
                </a:r>
                <a:r>
                  <a:rPr lang="en-US" sz="2400" dirty="0">
                    <a:solidFill>
                      <a:schemeClr val="bg2"/>
                    </a:solidFill>
                  </a:rPr>
                  <a:t>, </a:t>
                </a:r>
                <a:r>
                  <a:rPr lang="en-US" sz="2400" dirty="0" smtClean="0">
                    <a:solidFill>
                      <a:schemeClr val="bg2"/>
                    </a:solidFill>
                  </a:rPr>
                  <a:t>we will come across signal format </a:t>
                </a:r>
                <a:r>
                  <a:rPr lang="en-US" sz="2400" dirty="0">
                    <a:solidFill>
                      <a:schemeClr val="bg2"/>
                    </a:solidFill>
                  </a:rPr>
                  <a:t>in which the pulse duration </a:t>
                </a:r>
                <a:r>
                  <a:rPr lang="en-US" sz="2400" dirty="0" smtClean="0">
                    <a:solidFill>
                      <a:schemeClr val="bg2"/>
                    </a:solidFill>
                  </a:rPr>
                  <a:t>is </a:t>
                </a:r>
                <a:r>
                  <a:rPr lang="en-US" sz="2400" dirty="0">
                    <a:solidFill>
                      <a:schemeClr val="bg2"/>
                    </a:solidFill>
                  </a:rPr>
                  <a:t>only half the bit </a:t>
                </a:r>
                <a:r>
                  <a:rPr lang="en-US" sz="2400" dirty="0" smtClean="0">
                    <a:solidFill>
                      <a:schemeClr val="bg2"/>
                    </a:solidFill>
                  </a:rPr>
                  <a:t>duration. </a:t>
                </a:r>
                <a:endParaRPr lang="en-US" sz="2400" dirty="0">
                  <a:solidFill>
                    <a:schemeClr val="bg2"/>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type="subTitle" idx="1"/>
              </p:nvPr>
            </p:nvSpPr>
            <p:spPr>
              <a:xfrm>
                <a:off x="281132" y="2239562"/>
                <a:ext cx="8655603" cy="3344373"/>
              </a:xfrm>
              <a:blipFill>
                <a:blip r:embed="rId2"/>
                <a:stretch>
                  <a:fillRect l="-1056" t="-1457" r="-1127"/>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593" y="4641771"/>
            <a:ext cx="5111867" cy="1532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9007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t="22319" b="1784"/>
          <a:stretch/>
        </p:blipFill>
        <p:spPr>
          <a:xfrm>
            <a:off x="588818" y="2087419"/>
            <a:ext cx="7350432" cy="4184072"/>
          </a:xfrm>
          <a:prstGeom prst="rect">
            <a:avLst/>
          </a:prstGeom>
        </p:spPr>
      </p:pic>
      <p:sp>
        <p:nvSpPr>
          <p:cNvPr id="3" name="Title 2"/>
          <p:cNvSpPr>
            <a:spLocks noGrp="1"/>
          </p:cNvSpPr>
          <p:nvPr>
            <p:ph type="ctrTitle"/>
          </p:nvPr>
        </p:nvSpPr>
        <p:spPr/>
        <p:txBody>
          <a:bodyPr/>
          <a:lstStyle/>
          <a:p>
            <a:r>
              <a:rPr lang="en-US" dirty="0" smtClean="0"/>
              <a:t>Types of Networks</a:t>
            </a:r>
            <a:endParaRPr lang="en-US" dirty="0"/>
          </a:p>
        </p:txBody>
      </p:sp>
    </p:spTree>
    <p:extLst>
      <p:ext uri="{BB962C8B-B14F-4D97-AF65-F5344CB8AC3E}">
        <p14:creationId xmlns:p14="http://schemas.microsoft.com/office/powerpoint/2010/main" val="13860172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312" t="21951" r="2713" b="1785"/>
          <a:stretch/>
        </p:blipFill>
        <p:spPr>
          <a:xfrm>
            <a:off x="258617" y="1322695"/>
            <a:ext cx="8100292" cy="5037529"/>
          </a:xfrm>
          <a:prstGeom prst="rect">
            <a:avLst/>
          </a:prstGeom>
        </p:spPr>
      </p:pic>
    </p:spTree>
    <p:extLst>
      <p:ext uri="{BB962C8B-B14F-4D97-AF65-F5344CB8AC3E}">
        <p14:creationId xmlns:p14="http://schemas.microsoft.com/office/powerpoint/2010/main" val="99589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email">
            <a:extLst>
              <a:ext uri="{28A0092B-C50C-407E-A947-70E740481C1C}">
                <a14:useLocalDpi xmlns:a14="http://schemas.microsoft.com/office/drawing/2010/main" val="0"/>
              </a:ext>
            </a:extLst>
          </a:blip>
          <a:srcRect l="5814" t="22801" r="2028" b="1162"/>
          <a:stretch/>
        </p:blipFill>
        <p:spPr>
          <a:xfrm>
            <a:off x="434109" y="1413163"/>
            <a:ext cx="7866236" cy="4867564"/>
          </a:xfrm>
          <a:prstGeom prst="rect">
            <a:avLst/>
          </a:prstGeom>
        </p:spPr>
      </p:pic>
    </p:spTree>
    <p:extLst>
      <p:ext uri="{BB962C8B-B14F-4D97-AF65-F5344CB8AC3E}">
        <p14:creationId xmlns:p14="http://schemas.microsoft.com/office/powerpoint/2010/main" val="3140153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bg2"/>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783772" y="2435897"/>
            <a:ext cx="7806945" cy="1200329"/>
          </a:xfrm>
          <a:prstGeom prst="rect">
            <a:avLst/>
          </a:prstGeom>
          <a:noFill/>
        </p:spPr>
        <p:txBody>
          <a:bodyPr wrap="none" rtlCol="0">
            <a:spAutoFit/>
          </a:bodyPr>
          <a:lstStyle/>
          <a:p>
            <a:pPr marL="342900" lvl="0" indent="-342900">
              <a:buAutoNum type="arabicPeriod"/>
            </a:pPr>
            <a:r>
              <a:rPr lang="en-US" dirty="0" err="1" smtClean="0">
                <a:solidFill>
                  <a:schemeClr val="bg2"/>
                </a:solidFill>
              </a:rPr>
              <a:t>Forouzan</a:t>
            </a:r>
            <a:r>
              <a:rPr lang="en-US" dirty="0">
                <a:solidFill>
                  <a:schemeClr val="bg2"/>
                </a:solidFill>
              </a:rPr>
              <a:t>, B. A. "Data Communication and Networking. Tata McGraw." (2005</a:t>
            </a:r>
            <a:r>
              <a:rPr lang="en-US" dirty="0" smtClean="0">
                <a:solidFill>
                  <a:schemeClr val="bg2"/>
                </a:solidFill>
              </a:rPr>
              <a:t>).</a:t>
            </a:r>
          </a:p>
          <a:p>
            <a:pPr marL="342900" indent="-342900">
              <a:buFontTx/>
              <a:buAutoNum type="arabicPeriod"/>
            </a:pPr>
            <a:r>
              <a:rPr lang="en-US" dirty="0">
                <a:solidFill>
                  <a:schemeClr val="bg2"/>
                </a:solidFill>
              </a:rPr>
              <a:t>Prakash C. Gupta, “Data communications”, Prentice Hall India Pvt.</a:t>
            </a:r>
          </a:p>
          <a:p>
            <a:pPr marL="342900" lvl="0" indent="-342900">
              <a:buAutoNum type="arabicPeriod"/>
            </a:pPr>
            <a:endParaRPr lang="en-US" dirty="0">
              <a:solidFill>
                <a:schemeClr val="bg2"/>
              </a:solidFill>
            </a:endParaRPr>
          </a:p>
          <a:p>
            <a:endParaRPr lang="aa-ET" dirty="0">
              <a:solidFill>
                <a:schemeClr val="bg2"/>
              </a:solidFill>
            </a:endParaRP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t>1. Prakash C. Gupta, “Data communications”, Prentice Hall India Pvt.</a:t>
            </a:r>
          </a:p>
          <a:p>
            <a:pPr lvl="0"/>
            <a:r>
              <a:rPr lang="en-US" dirty="0"/>
              <a:t>2. William Stallings, "Data and Computer Communications”, Pearson</a:t>
            </a:r>
          </a:p>
          <a:p>
            <a:pPr lvl="0"/>
            <a:r>
              <a:rPr lang="en-US" dirty="0"/>
              <a:t>3. </a:t>
            </a:r>
            <a:r>
              <a:rPr lang="en-US" dirty="0" err="1"/>
              <a:t>Forouzan</a:t>
            </a:r>
            <a:r>
              <a:rPr lang="en-US" dirty="0"/>
              <a:t>, B. A. "Data Communication and Networking. Tata McGraw." (2005).</a:t>
            </a:r>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Characteristics of </a:t>
            </a:r>
            <a:r>
              <a:rPr lang="en-US" sz="3400" dirty="0" smtClean="0"/>
              <a:t>Data Communication</a:t>
            </a:r>
            <a:endParaRPr lang="en-US" sz="3400" dirty="0"/>
          </a:p>
        </p:txBody>
      </p:sp>
      <p:sp>
        <p:nvSpPr>
          <p:cNvPr id="7" name="Content Placeholder 2"/>
          <p:cNvSpPr txBox="1">
            <a:spLocks/>
          </p:cNvSpPr>
          <p:nvPr/>
        </p:nvSpPr>
        <p:spPr>
          <a:xfrm>
            <a:off x="231649" y="2057400"/>
            <a:ext cx="8619744" cy="403860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b="1" dirty="0" smtClean="0">
                <a:solidFill>
                  <a:schemeClr val="bg2">
                    <a:lumMod val="10000"/>
                  </a:schemeClr>
                </a:solidFill>
              </a:rPr>
              <a:t>Data communications </a:t>
            </a:r>
            <a:r>
              <a:rPr lang="en-US" dirty="0" smtClean="0">
                <a:solidFill>
                  <a:schemeClr val="bg2">
                    <a:lumMod val="10000"/>
                  </a:schemeClr>
                </a:solidFill>
              </a:rPr>
              <a:t>are the exchange of data between two devices via some form of transmission medium such as a wire cable. </a:t>
            </a:r>
          </a:p>
          <a:p>
            <a:pPr algn="just"/>
            <a:r>
              <a:rPr lang="en-US" dirty="0" smtClean="0">
                <a:solidFill>
                  <a:schemeClr val="bg2">
                    <a:lumMod val="10000"/>
                  </a:schemeClr>
                </a:solidFill>
              </a:rPr>
              <a:t>For data communications to occur, the communicating devices must be part of a communication system made up of a com­bination of hardware (physical equipment) and software (programs). </a:t>
            </a:r>
          </a:p>
          <a:p>
            <a:pPr algn="just"/>
            <a:r>
              <a:rPr lang="en-US" dirty="0" smtClean="0">
                <a:solidFill>
                  <a:schemeClr val="bg2">
                    <a:lumMod val="10000"/>
                  </a:schemeClr>
                </a:solidFill>
              </a:rPr>
              <a:t>The effectiveness of a data communications system depends on four fundamental characteristics: </a:t>
            </a:r>
          </a:p>
          <a:p>
            <a:pPr marL="502920" indent="-457200">
              <a:buFont typeface="+mj-lt"/>
              <a:buAutoNum type="arabicPeriod"/>
            </a:pPr>
            <a:r>
              <a:rPr lang="en-US" b="1" dirty="0" smtClean="0">
                <a:solidFill>
                  <a:schemeClr val="bg2">
                    <a:lumMod val="10000"/>
                  </a:schemeClr>
                </a:solidFill>
              </a:rPr>
              <a:t>delivery</a:t>
            </a:r>
          </a:p>
          <a:p>
            <a:pPr marL="502920" indent="-457200">
              <a:buFont typeface="+mj-lt"/>
              <a:buAutoNum type="arabicPeriod"/>
            </a:pPr>
            <a:r>
              <a:rPr lang="en-US" b="1" dirty="0" smtClean="0">
                <a:solidFill>
                  <a:schemeClr val="bg2">
                    <a:lumMod val="10000"/>
                  </a:schemeClr>
                </a:solidFill>
              </a:rPr>
              <a:t>accuracy</a:t>
            </a:r>
          </a:p>
          <a:p>
            <a:pPr marL="502920" indent="-457200">
              <a:buFont typeface="+mj-lt"/>
              <a:buAutoNum type="arabicPeriod"/>
            </a:pPr>
            <a:r>
              <a:rPr lang="en-US" b="1" dirty="0" smtClean="0">
                <a:solidFill>
                  <a:schemeClr val="bg2">
                    <a:lumMod val="10000"/>
                  </a:schemeClr>
                </a:solidFill>
              </a:rPr>
              <a:t>timeliness and </a:t>
            </a:r>
          </a:p>
          <a:p>
            <a:pPr marL="502920" indent="-457200">
              <a:buFont typeface="+mj-lt"/>
              <a:buAutoNum type="arabicPeriod"/>
            </a:pPr>
            <a:r>
              <a:rPr lang="en-US" b="1" dirty="0" smtClean="0">
                <a:solidFill>
                  <a:schemeClr val="bg2">
                    <a:lumMod val="10000"/>
                  </a:schemeClr>
                </a:solidFill>
              </a:rPr>
              <a:t>jitter</a:t>
            </a:r>
          </a:p>
          <a:p>
            <a:endParaRPr lang="en-US" dirty="0">
              <a:solidFill>
                <a:schemeClr val="bg2">
                  <a:lumMod val="10000"/>
                </a:schemeClr>
              </a:solidFill>
            </a:endParaRPr>
          </a:p>
        </p:txBody>
      </p:sp>
      <p:pic>
        <p:nvPicPr>
          <p:cNvPr id="8" name="Picture 4" descr="Image result for data communications cartoon"/>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43202" y="4076700"/>
            <a:ext cx="2908191" cy="1812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500" dirty="0" smtClean="0"/>
              <a:t>Key Elements of </a:t>
            </a:r>
            <a:r>
              <a:rPr lang="en-US" sz="3500" dirty="0"/>
              <a:t>Data Communication</a:t>
            </a:r>
          </a:p>
        </p:txBody>
      </p:sp>
      <p:sp>
        <p:nvSpPr>
          <p:cNvPr id="3" name="Content Placeholder 2"/>
          <p:cNvSpPr>
            <a:spLocks noGrp="1"/>
          </p:cNvSpPr>
          <p:nvPr>
            <p:ph type="subTitle" idx="1"/>
          </p:nvPr>
        </p:nvSpPr>
        <p:spPr>
          <a:xfrm>
            <a:off x="1752600" y="2190794"/>
            <a:ext cx="7086600" cy="3966166"/>
          </a:xfrm>
        </p:spPr>
        <p:txBody>
          <a:bodyPr>
            <a:normAutofit/>
          </a:bodyPr>
          <a:lstStyle/>
          <a:p>
            <a:pPr algn="just"/>
            <a:r>
              <a:rPr lang="en-US" b="1" dirty="0" smtClean="0">
                <a:solidFill>
                  <a:schemeClr val="bg2"/>
                </a:solidFill>
              </a:rPr>
              <a:t>Source</a:t>
            </a:r>
            <a:r>
              <a:rPr lang="en-US" dirty="0">
                <a:solidFill>
                  <a:schemeClr val="bg2"/>
                </a:solidFill>
              </a:rPr>
              <a:t>: Generates (binary) data to be transmitted. examples are </a:t>
            </a:r>
            <a:r>
              <a:rPr lang="en-US" dirty="0" smtClean="0">
                <a:solidFill>
                  <a:schemeClr val="bg2"/>
                </a:solidFill>
              </a:rPr>
              <a:t>telephones and </a:t>
            </a:r>
            <a:r>
              <a:rPr lang="en-US" dirty="0">
                <a:solidFill>
                  <a:schemeClr val="bg2"/>
                </a:solidFill>
              </a:rPr>
              <a:t>personal computers.</a:t>
            </a:r>
          </a:p>
          <a:p>
            <a:pPr algn="just"/>
            <a:r>
              <a:rPr lang="en-US" b="1" dirty="0" smtClean="0">
                <a:solidFill>
                  <a:schemeClr val="bg2"/>
                </a:solidFill>
              </a:rPr>
              <a:t>Transmitter</a:t>
            </a:r>
            <a:r>
              <a:rPr lang="en-US" dirty="0">
                <a:solidFill>
                  <a:schemeClr val="bg2"/>
                </a:solidFill>
              </a:rPr>
              <a:t>: Converts data into transmittable electromagnetic signals. For example, a modem takes a digital bit stream from an attached </a:t>
            </a:r>
            <a:r>
              <a:rPr lang="en-US" dirty="0" smtClean="0">
                <a:solidFill>
                  <a:schemeClr val="bg2"/>
                </a:solidFill>
              </a:rPr>
              <a:t>device such </a:t>
            </a:r>
            <a:r>
              <a:rPr lang="en-US" dirty="0">
                <a:solidFill>
                  <a:schemeClr val="bg2"/>
                </a:solidFill>
              </a:rPr>
              <a:t>as a personal computer and transforms that bit stream into an analog </a:t>
            </a:r>
            <a:r>
              <a:rPr lang="en-US" dirty="0" smtClean="0">
                <a:solidFill>
                  <a:schemeClr val="bg2"/>
                </a:solidFill>
              </a:rPr>
              <a:t>signal that </a:t>
            </a:r>
            <a:r>
              <a:rPr lang="en-US" dirty="0">
                <a:solidFill>
                  <a:schemeClr val="bg2"/>
                </a:solidFill>
              </a:rPr>
              <a:t>can be handled by the telephone network.</a:t>
            </a:r>
          </a:p>
          <a:p>
            <a:pPr algn="just"/>
            <a:r>
              <a:rPr lang="en-US" b="1" dirty="0" smtClean="0">
                <a:solidFill>
                  <a:schemeClr val="bg2"/>
                </a:solidFill>
              </a:rPr>
              <a:t>Transmission system</a:t>
            </a:r>
            <a:r>
              <a:rPr lang="en-US" dirty="0">
                <a:solidFill>
                  <a:schemeClr val="bg2"/>
                </a:solidFill>
              </a:rPr>
              <a:t>: This can be a single transmission line or a complex </a:t>
            </a:r>
            <a:r>
              <a:rPr lang="en-US" dirty="0" smtClean="0">
                <a:solidFill>
                  <a:schemeClr val="bg2"/>
                </a:solidFill>
              </a:rPr>
              <a:t>network connecting </a:t>
            </a:r>
            <a:r>
              <a:rPr lang="en-US" dirty="0">
                <a:solidFill>
                  <a:schemeClr val="bg2"/>
                </a:solidFill>
              </a:rPr>
              <a:t>source and destination</a:t>
            </a:r>
            <a:r>
              <a:rPr lang="en-US" dirty="0" smtClean="0">
                <a:solidFill>
                  <a:schemeClr val="bg2"/>
                </a:solidFill>
              </a:rPr>
              <a:t>.</a:t>
            </a:r>
          </a:p>
          <a:p>
            <a:pPr algn="just"/>
            <a:r>
              <a:rPr lang="en-US" b="1" dirty="0" smtClean="0">
                <a:solidFill>
                  <a:schemeClr val="bg2"/>
                </a:solidFill>
              </a:rPr>
              <a:t>Receiver</a:t>
            </a:r>
            <a:r>
              <a:rPr lang="en-US" dirty="0">
                <a:solidFill>
                  <a:schemeClr val="bg2"/>
                </a:solidFill>
              </a:rPr>
              <a:t>: Converts received signal into data. </a:t>
            </a:r>
            <a:r>
              <a:rPr lang="en-US" dirty="0" smtClean="0">
                <a:solidFill>
                  <a:schemeClr val="bg2"/>
                </a:solidFill>
              </a:rPr>
              <a:t>For example</a:t>
            </a:r>
            <a:r>
              <a:rPr lang="en-US" dirty="0">
                <a:solidFill>
                  <a:schemeClr val="bg2"/>
                </a:solidFill>
              </a:rPr>
              <a:t>, a modem will accept an analog signal coming from a network </a:t>
            </a:r>
            <a:r>
              <a:rPr lang="en-US" dirty="0" smtClean="0">
                <a:solidFill>
                  <a:schemeClr val="bg2"/>
                </a:solidFill>
              </a:rPr>
              <a:t>or transmission </a:t>
            </a:r>
            <a:r>
              <a:rPr lang="en-US" dirty="0">
                <a:solidFill>
                  <a:schemeClr val="bg2"/>
                </a:solidFill>
              </a:rPr>
              <a:t>line and convert it into a digital bit stream.</a:t>
            </a:r>
          </a:p>
          <a:p>
            <a:pPr algn="just"/>
            <a:r>
              <a:rPr lang="en-US" b="1" dirty="0" smtClean="0">
                <a:solidFill>
                  <a:schemeClr val="bg2"/>
                </a:solidFill>
              </a:rPr>
              <a:t>Destination</a:t>
            </a:r>
            <a:r>
              <a:rPr lang="en-US" dirty="0">
                <a:solidFill>
                  <a:schemeClr val="bg2"/>
                </a:solidFill>
              </a:rPr>
              <a:t>: Takes incoming data from the receiver.</a:t>
            </a:r>
          </a:p>
          <a:p>
            <a:pPr algn="just"/>
            <a:endParaRPr lang="en-US" dirty="0" smtClean="0">
              <a:solidFill>
                <a:schemeClr val="bg2"/>
              </a:solidFill>
            </a:endParaRPr>
          </a:p>
          <a:p>
            <a:pPr algn="just"/>
            <a:endParaRPr lang="en-US" dirty="0">
              <a:solidFill>
                <a:schemeClr val="bg2"/>
              </a:solidFill>
            </a:endParaRPr>
          </a:p>
        </p:txBody>
      </p:sp>
    </p:spTree>
    <p:extLst>
      <p:ext uri="{BB962C8B-B14F-4D97-AF65-F5344CB8AC3E}">
        <p14:creationId xmlns:p14="http://schemas.microsoft.com/office/powerpoint/2010/main" val="3693152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b="13564"/>
          <a:stretch>
            <a:fillRect/>
          </a:stretch>
        </p:blipFill>
        <p:spPr bwMode="auto">
          <a:xfrm>
            <a:off x="646176" y="1164472"/>
            <a:ext cx="7095744" cy="443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377440" y="5900928"/>
            <a:ext cx="4528291" cy="369332"/>
          </a:xfrm>
          <a:prstGeom prst="rect">
            <a:avLst/>
          </a:prstGeom>
          <a:noFill/>
        </p:spPr>
        <p:txBody>
          <a:bodyPr wrap="none" rtlCol="0">
            <a:spAutoFit/>
          </a:bodyPr>
          <a:lstStyle/>
          <a:p>
            <a:r>
              <a:rPr lang="en-US" dirty="0" smtClean="0">
                <a:solidFill>
                  <a:schemeClr val="bg2"/>
                </a:solidFill>
              </a:rPr>
              <a:t>Figure: Key </a:t>
            </a:r>
            <a:r>
              <a:rPr lang="en-US" dirty="0">
                <a:solidFill>
                  <a:schemeClr val="bg2"/>
                </a:solidFill>
              </a:rPr>
              <a:t>Elements of Data Communication</a:t>
            </a:r>
          </a:p>
        </p:txBody>
      </p:sp>
    </p:spTree>
    <p:extLst>
      <p:ext uri="{BB962C8B-B14F-4D97-AF65-F5344CB8AC3E}">
        <p14:creationId xmlns:p14="http://schemas.microsoft.com/office/powerpoint/2010/main" val="923328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A Data Communications Model</a:t>
            </a:r>
          </a:p>
        </p:txBody>
      </p:sp>
      <p:sp>
        <p:nvSpPr>
          <p:cNvPr id="4" name="Content Placeholder 3"/>
          <p:cNvSpPr>
            <a:spLocks noGrp="1"/>
          </p:cNvSpPr>
          <p:nvPr>
            <p:ph type="subTitle" idx="1"/>
          </p:nvPr>
        </p:nvSpPr>
        <p:spPr>
          <a:xfrm>
            <a:off x="317709" y="2279994"/>
            <a:ext cx="7754112" cy="484632"/>
          </a:xfrm>
        </p:spPr>
        <p:txBody>
          <a:bodyPr>
            <a:noAutofit/>
          </a:bodyPr>
          <a:lstStyle/>
          <a:p>
            <a:pPr algn="just"/>
            <a:r>
              <a:rPr lang="en-US" dirty="0">
                <a:solidFill>
                  <a:schemeClr val="bg2"/>
                </a:solidFill>
              </a:rPr>
              <a:t>Suppose that the input device and transmitter are components of a </a:t>
            </a:r>
            <a:r>
              <a:rPr lang="en-US" dirty="0" smtClean="0">
                <a:solidFill>
                  <a:schemeClr val="bg2"/>
                </a:solidFill>
              </a:rPr>
              <a:t>personal computer</a:t>
            </a:r>
            <a:r>
              <a:rPr lang="en-US" dirty="0">
                <a:solidFill>
                  <a:schemeClr val="bg2"/>
                </a:solidFill>
              </a:rPr>
              <a:t>. The user of the PC wishes to send a message </a:t>
            </a:r>
            <a:r>
              <a:rPr lang="en-US" b="1" i="1" dirty="0">
                <a:solidFill>
                  <a:schemeClr val="bg2"/>
                </a:solidFill>
              </a:rPr>
              <a:t>m</a:t>
            </a:r>
            <a:r>
              <a:rPr lang="en-US" dirty="0">
                <a:solidFill>
                  <a:schemeClr val="bg2"/>
                </a:solidFill>
              </a:rPr>
              <a:t> to another user. </a:t>
            </a:r>
            <a:endParaRPr lang="en-US" dirty="0" smtClean="0">
              <a:solidFill>
                <a:schemeClr val="bg2"/>
              </a:solidFill>
            </a:endParaRPr>
          </a:p>
          <a:p>
            <a:pPr marL="377190" indent="-342900" algn="just">
              <a:buClr>
                <a:schemeClr val="tx1"/>
              </a:buClr>
              <a:buSzPct val="100000"/>
              <a:buFont typeface="+mj-lt"/>
              <a:buAutoNum type="arabicPeriod"/>
            </a:pPr>
            <a:r>
              <a:rPr lang="en-US" dirty="0" smtClean="0">
                <a:solidFill>
                  <a:schemeClr val="bg2"/>
                </a:solidFill>
              </a:rPr>
              <a:t>The user activates </a:t>
            </a:r>
            <a:r>
              <a:rPr lang="en-US" dirty="0">
                <a:solidFill>
                  <a:schemeClr val="bg2"/>
                </a:solidFill>
              </a:rPr>
              <a:t>the electronic mail package on the PC and enters the message via the </a:t>
            </a:r>
            <a:r>
              <a:rPr lang="en-US" dirty="0" smtClean="0">
                <a:solidFill>
                  <a:schemeClr val="bg2"/>
                </a:solidFill>
              </a:rPr>
              <a:t>keyboard (input </a:t>
            </a:r>
            <a:r>
              <a:rPr lang="en-US" dirty="0">
                <a:solidFill>
                  <a:schemeClr val="bg2"/>
                </a:solidFill>
              </a:rPr>
              <a:t>device).</a:t>
            </a:r>
          </a:p>
          <a:p>
            <a:pPr marL="377190" indent="-342900" algn="just">
              <a:buClr>
                <a:schemeClr val="tx1"/>
              </a:buClr>
              <a:buSzPct val="101000"/>
              <a:buFont typeface="+mj-lt"/>
              <a:buAutoNum type="arabicPeriod"/>
            </a:pPr>
            <a:r>
              <a:rPr lang="en-US" dirty="0">
                <a:solidFill>
                  <a:schemeClr val="bg2"/>
                </a:solidFill>
              </a:rPr>
              <a:t>The character string is briefly buffered in main </a:t>
            </a:r>
            <a:r>
              <a:rPr lang="en-US" dirty="0" smtClean="0">
                <a:solidFill>
                  <a:schemeClr val="bg2"/>
                </a:solidFill>
              </a:rPr>
              <a:t>memory, which can be view </a:t>
            </a:r>
            <a:r>
              <a:rPr lang="en-US" dirty="0">
                <a:solidFill>
                  <a:schemeClr val="bg2"/>
                </a:solidFill>
              </a:rPr>
              <a:t>as a sequence of bits (g) in memory. </a:t>
            </a:r>
            <a:endParaRPr lang="en-US" dirty="0" smtClean="0">
              <a:solidFill>
                <a:schemeClr val="bg2"/>
              </a:solidFill>
            </a:endParaRPr>
          </a:p>
          <a:p>
            <a:pPr marL="377190" indent="-342900" algn="just">
              <a:buClr>
                <a:schemeClr val="tx1"/>
              </a:buClr>
              <a:buSzPct val="101000"/>
              <a:buFont typeface="+mj-lt"/>
              <a:buAutoNum type="arabicPeriod"/>
            </a:pPr>
            <a:r>
              <a:rPr lang="en-US" dirty="0" smtClean="0">
                <a:solidFill>
                  <a:schemeClr val="bg2"/>
                </a:solidFill>
              </a:rPr>
              <a:t>The </a:t>
            </a:r>
            <a:r>
              <a:rPr lang="en-US" dirty="0">
                <a:solidFill>
                  <a:schemeClr val="bg2"/>
                </a:solidFill>
              </a:rPr>
              <a:t>personal computer is </a:t>
            </a:r>
            <a:r>
              <a:rPr lang="en-US" dirty="0" smtClean="0">
                <a:solidFill>
                  <a:schemeClr val="bg2"/>
                </a:solidFill>
              </a:rPr>
              <a:t>connected to </a:t>
            </a:r>
            <a:r>
              <a:rPr lang="en-US" dirty="0">
                <a:solidFill>
                  <a:schemeClr val="bg2"/>
                </a:solidFill>
              </a:rPr>
              <a:t>some transmission medium, such as a local network or a telephone line, by an </a:t>
            </a:r>
            <a:r>
              <a:rPr lang="en-US" dirty="0" smtClean="0">
                <a:solidFill>
                  <a:schemeClr val="bg2"/>
                </a:solidFill>
              </a:rPr>
              <a:t>I/O device </a:t>
            </a:r>
            <a:r>
              <a:rPr lang="en-US" dirty="0">
                <a:solidFill>
                  <a:schemeClr val="bg2"/>
                </a:solidFill>
              </a:rPr>
              <a:t>(transmitter), such as a local network transceiver or a </a:t>
            </a:r>
            <a:r>
              <a:rPr lang="en-US" dirty="0" smtClean="0">
                <a:solidFill>
                  <a:schemeClr val="bg2"/>
                </a:solidFill>
              </a:rPr>
              <a:t>modem.</a:t>
            </a:r>
          </a:p>
          <a:p>
            <a:pPr marL="377190" indent="-342900" algn="just">
              <a:buClr>
                <a:schemeClr val="tx1"/>
              </a:buClr>
              <a:buSzPct val="101000"/>
              <a:buFont typeface="+mj-lt"/>
              <a:buAutoNum type="arabicPeriod"/>
            </a:pPr>
            <a:r>
              <a:rPr lang="en-US" dirty="0" smtClean="0">
                <a:solidFill>
                  <a:schemeClr val="bg2"/>
                </a:solidFill>
              </a:rPr>
              <a:t>The </a:t>
            </a:r>
            <a:r>
              <a:rPr lang="en-US" dirty="0">
                <a:solidFill>
                  <a:schemeClr val="bg2"/>
                </a:solidFill>
              </a:rPr>
              <a:t>input </a:t>
            </a:r>
            <a:r>
              <a:rPr lang="en-US" dirty="0" smtClean="0">
                <a:solidFill>
                  <a:schemeClr val="bg2"/>
                </a:solidFill>
              </a:rPr>
              <a:t>data are </a:t>
            </a:r>
            <a:r>
              <a:rPr lang="en-US" dirty="0">
                <a:solidFill>
                  <a:schemeClr val="bg2"/>
                </a:solidFill>
              </a:rPr>
              <a:t>transferred to the transmitter as a sequence of voltage shifts [g(t</a:t>
            </a:r>
            <a:r>
              <a:rPr lang="en-US" dirty="0" smtClean="0">
                <a:solidFill>
                  <a:schemeClr val="bg2"/>
                </a:solidFill>
              </a:rPr>
              <a:t>)].</a:t>
            </a:r>
          </a:p>
          <a:p>
            <a:pPr marL="377190" indent="-342900" algn="just">
              <a:buClr>
                <a:schemeClr val="tx1"/>
              </a:buClr>
              <a:buSzPct val="101000"/>
              <a:buFont typeface="+mj-lt"/>
              <a:buAutoNum type="arabicPeriod"/>
            </a:pPr>
            <a:r>
              <a:rPr lang="en-US" dirty="0" smtClean="0">
                <a:solidFill>
                  <a:schemeClr val="bg2"/>
                </a:solidFill>
              </a:rPr>
              <a:t>The </a:t>
            </a:r>
            <a:r>
              <a:rPr lang="en-US" dirty="0">
                <a:solidFill>
                  <a:schemeClr val="bg2"/>
                </a:solidFill>
              </a:rPr>
              <a:t>transmitter is connected directly </a:t>
            </a:r>
            <a:r>
              <a:rPr lang="en-US" dirty="0" smtClean="0">
                <a:solidFill>
                  <a:schemeClr val="bg2"/>
                </a:solidFill>
              </a:rPr>
              <a:t>to the </a:t>
            </a:r>
            <a:r>
              <a:rPr lang="en-US" dirty="0">
                <a:solidFill>
                  <a:schemeClr val="bg2"/>
                </a:solidFill>
              </a:rPr>
              <a:t>medium and converts the incoming stream [g(t)] into a signal [s(t)] suitable </a:t>
            </a:r>
            <a:r>
              <a:rPr lang="en-US" dirty="0" smtClean="0">
                <a:solidFill>
                  <a:schemeClr val="bg2"/>
                </a:solidFill>
              </a:rPr>
              <a:t>for transmission. </a:t>
            </a:r>
            <a:endParaRPr lang="en-US" dirty="0">
              <a:solidFill>
                <a:schemeClr val="bg2"/>
              </a:solidFill>
            </a:endParaRPr>
          </a:p>
        </p:txBody>
      </p:sp>
    </p:spTree>
    <p:extLst>
      <p:ext uri="{BB962C8B-B14F-4D97-AF65-F5344CB8AC3E}">
        <p14:creationId xmlns:p14="http://schemas.microsoft.com/office/powerpoint/2010/main" val="2666130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subTitle" idx="4294967295"/>
          </p:nvPr>
        </p:nvSpPr>
        <p:spPr>
          <a:xfrm>
            <a:off x="0" y="1471613"/>
            <a:ext cx="8259763" cy="3954462"/>
          </a:xfrm>
        </p:spPr>
        <p:txBody>
          <a:bodyPr>
            <a:normAutofit fontScale="70000" lnSpcReduction="20000"/>
          </a:bodyPr>
          <a:lstStyle/>
          <a:p>
            <a:pPr marL="377190" indent="-342900" algn="just">
              <a:buClr>
                <a:schemeClr val="tx1"/>
              </a:buClr>
              <a:buSzPct val="100000"/>
              <a:buFont typeface="+mj-lt"/>
              <a:buAutoNum type="arabicPeriod" startAt="6"/>
            </a:pPr>
            <a:r>
              <a:rPr lang="en-US" dirty="0">
                <a:solidFill>
                  <a:schemeClr val="bg2"/>
                </a:solidFill>
              </a:rPr>
              <a:t>The transmitted signal s(t) presented to the medium is subject to a </a:t>
            </a:r>
            <a:r>
              <a:rPr lang="en-US" dirty="0" smtClean="0">
                <a:solidFill>
                  <a:schemeClr val="bg2"/>
                </a:solidFill>
              </a:rPr>
              <a:t>number of impairments, before </a:t>
            </a:r>
            <a:r>
              <a:rPr lang="en-US" dirty="0">
                <a:solidFill>
                  <a:schemeClr val="bg2"/>
                </a:solidFill>
              </a:rPr>
              <a:t>it reaches the receiver. </a:t>
            </a:r>
          </a:p>
          <a:p>
            <a:pPr marL="377190" indent="-342900" algn="just">
              <a:buClr>
                <a:schemeClr val="tx1"/>
              </a:buClr>
              <a:buSzPct val="100000"/>
              <a:buFont typeface="+mj-lt"/>
              <a:buAutoNum type="arabicPeriod" startAt="6"/>
            </a:pPr>
            <a:r>
              <a:rPr lang="en-US" dirty="0" smtClean="0">
                <a:solidFill>
                  <a:schemeClr val="bg2"/>
                </a:solidFill>
              </a:rPr>
              <a:t>Thus</a:t>
            </a:r>
            <a:r>
              <a:rPr lang="en-US" dirty="0">
                <a:solidFill>
                  <a:schemeClr val="bg2"/>
                </a:solidFill>
              </a:rPr>
              <a:t>, </a:t>
            </a:r>
            <a:r>
              <a:rPr lang="en-US" dirty="0" smtClean="0">
                <a:solidFill>
                  <a:schemeClr val="bg2"/>
                </a:solidFill>
              </a:rPr>
              <a:t>the received </a:t>
            </a:r>
            <a:r>
              <a:rPr lang="en-US" dirty="0">
                <a:solidFill>
                  <a:schemeClr val="bg2"/>
                </a:solidFill>
              </a:rPr>
              <a:t>signal r(t) may differ from s(t). </a:t>
            </a:r>
          </a:p>
          <a:p>
            <a:pPr marL="377190" indent="-342900" algn="just">
              <a:buClr>
                <a:schemeClr val="tx1"/>
              </a:buClr>
              <a:buSzPct val="100000"/>
              <a:buFont typeface="+mj-lt"/>
              <a:buAutoNum type="arabicPeriod" startAt="6"/>
            </a:pPr>
            <a:r>
              <a:rPr lang="en-US" dirty="0" smtClean="0">
                <a:solidFill>
                  <a:schemeClr val="bg2"/>
                </a:solidFill>
              </a:rPr>
              <a:t>The </a:t>
            </a:r>
            <a:r>
              <a:rPr lang="en-US" dirty="0">
                <a:solidFill>
                  <a:schemeClr val="bg2"/>
                </a:solidFill>
              </a:rPr>
              <a:t>receiver will attempt to </a:t>
            </a:r>
            <a:r>
              <a:rPr lang="en-US" dirty="0" smtClean="0">
                <a:solidFill>
                  <a:schemeClr val="bg2"/>
                </a:solidFill>
              </a:rPr>
              <a:t>estimate the </a:t>
            </a:r>
            <a:r>
              <a:rPr lang="en-US" dirty="0">
                <a:solidFill>
                  <a:schemeClr val="bg2"/>
                </a:solidFill>
              </a:rPr>
              <a:t>original s(t), based on r(t) and its knowledge of the medium, producing </a:t>
            </a:r>
            <a:r>
              <a:rPr lang="en-US" dirty="0" smtClean="0">
                <a:solidFill>
                  <a:schemeClr val="bg2"/>
                </a:solidFill>
              </a:rPr>
              <a:t>a sequence </a:t>
            </a:r>
            <a:r>
              <a:rPr lang="en-US" dirty="0">
                <a:solidFill>
                  <a:schemeClr val="bg2"/>
                </a:solidFill>
              </a:rPr>
              <a:t>of </a:t>
            </a:r>
            <a:r>
              <a:rPr lang="en-US" dirty="0" smtClean="0">
                <a:solidFill>
                  <a:schemeClr val="bg2"/>
                </a:solidFill>
              </a:rPr>
              <a:t>bits </a:t>
            </a:r>
            <a:r>
              <a:rPr lang="en-US" dirty="0">
                <a:solidFill>
                  <a:schemeClr val="bg2"/>
                </a:solidFill>
              </a:rPr>
              <a:t>g’(t</a:t>
            </a:r>
            <a:r>
              <a:rPr lang="en-US" dirty="0" smtClean="0">
                <a:solidFill>
                  <a:schemeClr val="bg2"/>
                </a:solidFill>
              </a:rPr>
              <a:t>). </a:t>
            </a:r>
          </a:p>
          <a:p>
            <a:pPr marL="377190" indent="-342900" algn="just">
              <a:buClr>
                <a:schemeClr val="tx1"/>
              </a:buClr>
              <a:buSzPct val="100000"/>
              <a:buFont typeface="+mj-lt"/>
              <a:buAutoNum type="arabicPeriod" startAt="6"/>
            </a:pPr>
            <a:r>
              <a:rPr lang="en-US" dirty="0" smtClean="0">
                <a:solidFill>
                  <a:schemeClr val="bg2"/>
                </a:solidFill>
              </a:rPr>
              <a:t>These </a:t>
            </a:r>
            <a:r>
              <a:rPr lang="en-US" dirty="0">
                <a:solidFill>
                  <a:schemeClr val="bg2"/>
                </a:solidFill>
              </a:rPr>
              <a:t>bits are sent to the output personal </a:t>
            </a:r>
            <a:r>
              <a:rPr lang="en-US" dirty="0" smtClean="0">
                <a:solidFill>
                  <a:schemeClr val="bg2"/>
                </a:solidFill>
              </a:rPr>
              <a:t>computer (as </a:t>
            </a:r>
            <a:r>
              <a:rPr lang="en-US" dirty="0">
                <a:solidFill>
                  <a:schemeClr val="bg2"/>
                </a:solidFill>
              </a:rPr>
              <a:t>a block of </a:t>
            </a:r>
            <a:r>
              <a:rPr lang="en-US" dirty="0" smtClean="0">
                <a:solidFill>
                  <a:schemeClr val="bg2"/>
                </a:solidFill>
              </a:rPr>
              <a:t>bits)</a:t>
            </a:r>
          </a:p>
          <a:p>
            <a:pPr marL="377190" indent="-342900" algn="just">
              <a:buClr>
                <a:schemeClr val="tx1"/>
              </a:buClr>
              <a:buSzPct val="100000"/>
              <a:buFont typeface="+mj-lt"/>
              <a:buAutoNum type="arabicPeriod" startAt="6"/>
            </a:pPr>
            <a:r>
              <a:rPr lang="en-US" dirty="0" smtClean="0">
                <a:solidFill>
                  <a:schemeClr val="bg2"/>
                </a:solidFill>
              </a:rPr>
              <a:t>The destination </a:t>
            </a:r>
            <a:r>
              <a:rPr lang="en-US" dirty="0">
                <a:solidFill>
                  <a:schemeClr val="bg2"/>
                </a:solidFill>
              </a:rPr>
              <a:t>system will attempt to determine if an error has occurred and, if </a:t>
            </a:r>
            <a:r>
              <a:rPr lang="en-US" dirty="0" smtClean="0">
                <a:solidFill>
                  <a:schemeClr val="bg2"/>
                </a:solidFill>
              </a:rPr>
              <a:t>so, cooperate </a:t>
            </a:r>
            <a:r>
              <a:rPr lang="en-US" dirty="0">
                <a:solidFill>
                  <a:schemeClr val="bg2"/>
                </a:solidFill>
              </a:rPr>
              <a:t>with the source system to eventually obtain a complete, error-free </a:t>
            </a:r>
            <a:r>
              <a:rPr lang="en-US" dirty="0" smtClean="0">
                <a:solidFill>
                  <a:schemeClr val="bg2"/>
                </a:solidFill>
              </a:rPr>
              <a:t>block of </a:t>
            </a:r>
            <a:r>
              <a:rPr lang="en-US" dirty="0">
                <a:solidFill>
                  <a:schemeClr val="bg2"/>
                </a:solidFill>
              </a:rPr>
              <a:t>data. </a:t>
            </a:r>
          </a:p>
          <a:p>
            <a:pPr marL="377190" indent="-342900" algn="just">
              <a:buClr>
                <a:schemeClr val="tx1"/>
              </a:buClr>
              <a:buSzPct val="100000"/>
              <a:buFont typeface="+mj-lt"/>
              <a:buAutoNum type="arabicPeriod" startAt="6"/>
            </a:pPr>
            <a:r>
              <a:rPr lang="en-US" dirty="0" smtClean="0">
                <a:solidFill>
                  <a:schemeClr val="bg2"/>
                </a:solidFill>
              </a:rPr>
              <a:t>These </a:t>
            </a:r>
            <a:r>
              <a:rPr lang="en-US" dirty="0">
                <a:solidFill>
                  <a:schemeClr val="bg2"/>
                </a:solidFill>
              </a:rPr>
              <a:t>data are then presented to the user via an output device, such as a printer or screen. The message </a:t>
            </a:r>
            <a:r>
              <a:rPr lang="en-US" dirty="0" smtClean="0">
                <a:solidFill>
                  <a:schemeClr val="bg2"/>
                </a:solidFill>
              </a:rPr>
              <a:t>(m’) as </a:t>
            </a:r>
            <a:r>
              <a:rPr lang="en-US" dirty="0">
                <a:solidFill>
                  <a:schemeClr val="bg2"/>
                </a:solidFill>
              </a:rPr>
              <a:t>viewed by the user will usually be an </a:t>
            </a:r>
            <a:r>
              <a:rPr lang="en-US" dirty="0" smtClean="0">
                <a:solidFill>
                  <a:schemeClr val="bg2"/>
                </a:solidFill>
              </a:rPr>
              <a:t>exact copy </a:t>
            </a:r>
            <a:r>
              <a:rPr lang="en-US" dirty="0">
                <a:solidFill>
                  <a:schemeClr val="bg2"/>
                </a:solidFill>
              </a:rPr>
              <a:t>of the original message (m)</a:t>
            </a:r>
          </a:p>
        </p:txBody>
      </p:sp>
    </p:spTree>
    <p:extLst>
      <p:ext uri="{BB962C8B-B14F-4D97-AF65-F5344CB8AC3E}">
        <p14:creationId xmlns:p14="http://schemas.microsoft.com/office/powerpoint/2010/main" val="1499001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cstate="email">
            <a:extLst>
              <a:ext uri="{28A0092B-C50C-407E-A947-70E740481C1C}">
                <a14:useLocalDpi xmlns:a14="http://schemas.microsoft.com/office/drawing/2010/main" val="0"/>
              </a:ext>
            </a:extLst>
          </a:blip>
          <a:srcRect b="37755"/>
          <a:stretch>
            <a:fillRect/>
          </a:stretch>
        </p:blipFill>
        <p:spPr bwMode="auto">
          <a:xfrm>
            <a:off x="319659" y="1906068"/>
            <a:ext cx="7984509" cy="2946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133600" y="5388864"/>
            <a:ext cx="4169664" cy="369332"/>
          </a:xfrm>
          <a:prstGeom prst="rect">
            <a:avLst/>
          </a:prstGeom>
          <a:noFill/>
        </p:spPr>
        <p:txBody>
          <a:bodyPr wrap="square" rtlCol="0">
            <a:spAutoFit/>
          </a:bodyPr>
          <a:lstStyle/>
          <a:p>
            <a:r>
              <a:rPr lang="en-US" dirty="0" smtClean="0"/>
              <a:t>Figure: A </a:t>
            </a:r>
            <a:r>
              <a:rPr lang="en-US" dirty="0"/>
              <a:t>Data Communications Model</a:t>
            </a:r>
          </a:p>
        </p:txBody>
      </p:sp>
    </p:spTree>
    <p:extLst>
      <p:ext uri="{BB962C8B-B14F-4D97-AF65-F5344CB8AC3E}">
        <p14:creationId xmlns:p14="http://schemas.microsoft.com/office/powerpoint/2010/main" val="89727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Representation</a:t>
            </a:r>
            <a:endParaRPr lang="en-US" dirty="0"/>
          </a:p>
        </p:txBody>
      </p:sp>
      <p:sp>
        <p:nvSpPr>
          <p:cNvPr id="3" name="Content Placeholder 2"/>
          <p:cNvSpPr>
            <a:spLocks noGrp="1"/>
          </p:cNvSpPr>
          <p:nvPr>
            <p:ph type="subTitle" idx="1"/>
          </p:nvPr>
        </p:nvSpPr>
        <p:spPr>
          <a:xfrm>
            <a:off x="421341" y="2227370"/>
            <a:ext cx="7754112" cy="3636981"/>
          </a:xfrm>
        </p:spPr>
        <p:txBody>
          <a:bodyPr>
            <a:normAutofit/>
          </a:bodyPr>
          <a:lstStyle/>
          <a:p>
            <a:r>
              <a:rPr lang="en-US" dirty="0">
                <a:solidFill>
                  <a:schemeClr val="bg2"/>
                </a:solidFill>
              </a:rPr>
              <a:t>A binary digit or bit has only two states, </a:t>
            </a:r>
            <a:r>
              <a:rPr lang="en-US" dirty="0" smtClean="0">
                <a:solidFill>
                  <a:schemeClr val="bg2"/>
                </a:solidFill>
              </a:rPr>
              <a:t>“0" </a:t>
            </a:r>
            <a:r>
              <a:rPr lang="en-US" dirty="0">
                <a:solidFill>
                  <a:schemeClr val="bg2"/>
                </a:solidFill>
              </a:rPr>
              <a:t>and "I" and can represent only two symbols, but even </a:t>
            </a:r>
            <a:r>
              <a:rPr lang="en-US" dirty="0" smtClean="0">
                <a:solidFill>
                  <a:schemeClr val="bg2"/>
                </a:solidFill>
              </a:rPr>
              <a:t> the </a:t>
            </a:r>
            <a:r>
              <a:rPr lang="en-US" dirty="0">
                <a:solidFill>
                  <a:schemeClr val="bg2"/>
                </a:solidFill>
              </a:rPr>
              <a:t>simplest form of communication between computers requires a much larger set of symbols, e.g.</a:t>
            </a:r>
          </a:p>
          <a:p>
            <a:pPr marL="377190" indent="-342900">
              <a:buFont typeface="+mj-lt"/>
              <a:buAutoNum type="arabicPeriod"/>
            </a:pPr>
            <a:r>
              <a:rPr lang="en-US" sz="1800" dirty="0">
                <a:solidFill>
                  <a:schemeClr val="bg2"/>
                </a:solidFill>
              </a:rPr>
              <a:t>52 capital and small letters, </a:t>
            </a:r>
          </a:p>
          <a:p>
            <a:pPr marL="377190" indent="-342900">
              <a:buFont typeface="+mj-lt"/>
              <a:buAutoNum type="arabicPeriod"/>
            </a:pPr>
            <a:r>
              <a:rPr lang="en-US" sz="1800" dirty="0">
                <a:solidFill>
                  <a:schemeClr val="bg2"/>
                </a:solidFill>
              </a:rPr>
              <a:t>10 numerals from 0 to 9</a:t>
            </a:r>
          </a:p>
          <a:p>
            <a:pPr marL="377190" indent="-342900">
              <a:buFont typeface="+mj-lt"/>
              <a:buAutoNum type="arabicPeriod"/>
            </a:pPr>
            <a:r>
              <a:rPr lang="en-US" sz="1800" dirty="0">
                <a:solidFill>
                  <a:schemeClr val="bg2"/>
                </a:solidFill>
              </a:rPr>
              <a:t>punctuation marks and other special symbols, and</a:t>
            </a:r>
          </a:p>
          <a:p>
            <a:pPr marL="377190" indent="-342900">
              <a:buFont typeface="+mj-lt"/>
              <a:buAutoNum type="arabicPeriod"/>
            </a:pPr>
            <a:r>
              <a:rPr lang="en-US" sz="1800" dirty="0">
                <a:solidFill>
                  <a:schemeClr val="bg2"/>
                </a:solidFill>
              </a:rPr>
              <a:t>terminal control characters-Carriage Return (CR), Lane Feed (</a:t>
            </a:r>
            <a:r>
              <a:rPr lang="en-US" sz="1800" dirty="0" err="1">
                <a:solidFill>
                  <a:schemeClr val="bg2"/>
                </a:solidFill>
              </a:rPr>
              <a:t>Lr</a:t>
            </a:r>
            <a:r>
              <a:rPr lang="en-US" sz="1800" dirty="0">
                <a:solidFill>
                  <a:schemeClr val="bg2"/>
                </a:solidFill>
              </a:rPr>
              <a:t>). </a:t>
            </a:r>
          </a:p>
        </p:txBody>
      </p:sp>
    </p:spTree>
    <p:extLst>
      <p:ext uri="{BB962C8B-B14F-4D97-AF65-F5344CB8AC3E}">
        <p14:creationId xmlns:p14="http://schemas.microsoft.com/office/powerpoint/2010/main" val="1597152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B419B30-D58D-4D70-90A3-FC559FD23CD2}" vid="{F18B9BEC-71BC-47CF-8AB3-D67D9D2A8DD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F518C3D7A8364DA733FDF9E814B61D" ma:contentTypeVersion="0" ma:contentTypeDescription="Create a new document." ma:contentTypeScope="" ma:versionID="e37d8fe5e1939c2beac6e7496780080b">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756CC5-2005-4033-A305-8D30F0293594}"/>
</file>

<file path=customXml/itemProps2.xml><?xml version="1.0" encoding="utf-8"?>
<ds:datastoreItem xmlns:ds="http://schemas.openxmlformats.org/officeDocument/2006/customXml" ds:itemID="{DE177BBC-7EB9-4E7F-B56B-1086BA7DA9C7}"/>
</file>

<file path=customXml/itemProps3.xml><?xml version="1.0" encoding="utf-8"?>
<ds:datastoreItem xmlns:ds="http://schemas.openxmlformats.org/officeDocument/2006/customXml" ds:itemID="{9FD6D6FB-0EC1-4EC3-846A-921A52E05220}"/>
</file>

<file path=docProps/app.xml><?xml version="1.0" encoding="utf-8"?>
<Properties xmlns="http://schemas.openxmlformats.org/officeDocument/2006/extended-properties" xmlns:vt="http://schemas.openxmlformats.org/officeDocument/2006/docPropsVTypes">
  <Template>ThemeEEE</Template>
  <TotalTime>579</TotalTime>
  <Words>1525</Words>
  <Application>Microsoft Office PowerPoint</Application>
  <PresentationFormat>On-screen Show (4:3)</PresentationFormat>
  <Paragraphs>124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Cambria Math</vt:lpstr>
      <vt:lpstr>Corbel</vt:lpstr>
      <vt:lpstr>Times New Roman</vt:lpstr>
      <vt:lpstr>Vrinda</vt:lpstr>
      <vt:lpstr>Wingdings</vt:lpstr>
      <vt:lpstr>ThemeEEE</vt:lpstr>
      <vt:lpstr>Introduction to Data Communication</vt:lpstr>
      <vt:lpstr>Lecture Outline</vt:lpstr>
      <vt:lpstr>Characteristics of Data Communication</vt:lpstr>
      <vt:lpstr>Key Elements of Data Communication</vt:lpstr>
      <vt:lpstr>PowerPoint Presentation</vt:lpstr>
      <vt:lpstr>A Data Communications Model</vt:lpstr>
      <vt:lpstr>PowerPoint Presentation</vt:lpstr>
      <vt:lpstr>PowerPoint Presentation</vt:lpstr>
      <vt:lpstr>Data Representation</vt:lpstr>
      <vt:lpstr>PowerPoint Presentation</vt:lpstr>
      <vt:lpstr>PowerPoint Presentation</vt:lpstr>
      <vt:lpstr>PowerPoint Presentation</vt:lpstr>
      <vt:lpstr>PowerPoint Presentation</vt:lpstr>
      <vt:lpstr>Data Transmission</vt:lpstr>
      <vt:lpstr>PowerPoint Presentation</vt:lpstr>
      <vt:lpstr>PowerPoint Presentation</vt:lpstr>
      <vt:lpstr>PowerPoint Presentation</vt:lpstr>
      <vt:lpstr>PowerPoint Presentation</vt:lpstr>
      <vt:lpstr>Mode of Serial transmission </vt:lpstr>
      <vt:lpstr>PowerPoint Presentation</vt:lpstr>
      <vt:lpstr>PowerPoint Presentation</vt:lpstr>
      <vt:lpstr>PowerPoint Presentation</vt:lpstr>
      <vt:lpstr>PowerPoint Presentation</vt:lpstr>
      <vt:lpstr>Bit Rate</vt:lpstr>
      <vt:lpstr>Types of Networks</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user</cp:lastModifiedBy>
  <cp:revision>77</cp:revision>
  <dcterms:created xsi:type="dcterms:W3CDTF">2018-12-10T17:20:29Z</dcterms:created>
  <dcterms:modified xsi:type="dcterms:W3CDTF">2021-09-12T19:46:35Z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0x010100E7F518C3D7A8364DA733FDF9E814B61D</vt:lpwstr>
  </property>
</Properties>
</file>