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68" r:id="rId5"/>
    <p:sldId id="270" r:id="rId6"/>
    <p:sldId id="274" r:id="rId7"/>
    <p:sldId id="276" r:id="rId8"/>
    <p:sldId id="277" r:id="rId9"/>
    <p:sldId id="275" r:id="rId10"/>
    <p:sldId id="269" r:id="rId11"/>
    <p:sldId id="278" r:id="rId12"/>
    <p:sldId id="280" r:id="rId13"/>
    <p:sldId id="281" r:id="rId14"/>
    <p:sldId id="279" r:id="rId15"/>
    <p:sldId id="282" r:id="rId16"/>
    <p:sldId id="283" r:id="rId17"/>
    <p:sldId id="271" r:id="rId18"/>
    <p:sldId id="292" r:id="rId19"/>
    <p:sldId id="284" r:id="rId20"/>
    <p:sldId id="295" r:id="rId21"/>
    <p:sldId id="297" r:id="rId22"/>
    <p:sldId id="285" r:id="rId23"/>
    <p:sldId id="287" r:id="rId24"/>
    <p:sldId id="298" r:id="rId25"/>
    <p:sldId id="293" r:id="rId26"/>
    <p:sldId id="299" r:id="rId27"/>
    <p:sldId id="300" r:id="rId28"/>
    <p:sldId id="301" r:id="rId29"/>
    <p:sldId id="302" r:id="rId30"/>
    <p:sldId id="303" r:id="rId31"/>
    <p:sldId id="294" r:id="rId32"/>
    <p:sldId id="304" r:id="rId33"/>
    <p:sldId id="305" r:id="rId34"/>
    <p:sldId id="288" r:id="rId35"/>
    <p:sldId id="264"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724"/>
  </p:normalViewPr>
  <p:slideViewPr>
    <p:cSldViewPr snapToGrid="0" snapToObjects="1">
      <p:cViewPr varScale="1">
        <p:scale>
          <a:sx n="86" d="100"/>
          <a:sy n="86" d="100"/>
        </p:scale>
        <p:origin x="155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8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709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2607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8572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90486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147205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25753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827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2274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330370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0011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9028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534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403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0721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8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26335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1)</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95025036"/>
              </p:ext>
            </p:extLst>
          </p:nvPr>
        </p:nvGraphicFramePr>
        <p:xfrm>
          <a:off x="476205" y="5186042"/>
          <a:ext cx="8335798" cy="3787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9531">
                  <a:extLst>
                    <a:ext uri="{9D8B030D-6E8A-4147-A177-3AD203B41FA5}">
                      <a16:colId xmlns:a16="http://schemas.microsoft.com/office/drawing/2014/main" val="1762131981"/>
                    </a:ext>
                  </a:extLst>
                </a:gridCol>
                <a:gridCol w="1175657">
                  <a:extLst>
                    <a:ext uri="{9D8B030D-6E8A-4147-A177-3AD203B41FA5}">
                      <a16:colId xmlns:a16="http://schemas.microsoft.com/office/drawing/2014/main" val="445458238"/>
                    </a:ext>
                  </a:extLst>
                </a:gridCol>
                <a:gridCol w="19017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5</a:t>
                      </a:r>
                    </a:p>
                  </a:txBody>
                  <a:tcPr/>
                </a:tc>
                <a:tc>
                  <a:txBody>
                    <a:bodyPr/>
                    <a:lstStyle/>
                    <a:p>
                      <a:r>
                        <a:rPr lang="en-US" dirty="0">
                          <a:solidFill>
                            <a:schemeClr val="bg2"/>
                          </a:solidFill>
                        </a:rPr>
                        <a:t>Week No:</a:t>
                      </a:r>
                    </a:p>
                  </a:txBody>
                  <a:tcPr/>
                </a:tc>
                <a:tc>
                  <a:txBody>
                    <a:bodyPr/>
                    <a:lstStyle/>
                    <a:p>
                      <a:r>
                        <a:rPr lang="en-US" dirty="0">
                          <a:solidFill>
                            <a:schemeClr val="bg2"/>
                          </a:solidFill>
                        </a:rPr>
                        <a:t>5</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 Component</a:t>
            </a:r>
          </a:p>
        </p:txBody>
      </p:sp>
      <p:sp>
        <p:nvSpPr>
          <p:cNvPr id="7" name="Rectangle 3">
            <a:extLst>
              <a:ext uri="{FF2B5EF4-FFF2-40B4-BE49-F238E27FC236}">
                <a16:creationId xmlns:a16="http://schemas.microsoft.com/office/drawing/2014/main" id="{E89D308F-F4C5-4B59-BA7D-5824D691597D}"/>
              </a:ext>
            </a:extLst>
          </p:cNvPr>
          <p:cNvSpPr txBox="1">
            <a:spLocks noChangeArrowheads="1"/>
          </p:cNvSpPr>
          <p:nvPr/>
        </p:nvSpPr>
        <p:spPr bwMode="auto">
          <a:xfrm>
            <a:off x="92125" y="1795817"/>
            <a:ext cx="8610600" cy="420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When the voltage level in a digital signal is constant for a while, the spectrum creates very low frequencies (results of Fourier analysis).</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These frequencies around zero, call DC (direct-current) components, present problems for a system that cannot pass low frequencies or a system that uses electrical coupling (via a transformer).</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For example, a telephone line cannot pass frequencies below 200 Hz.</a:t>
            </a:r>
          </a:p>
        </p:txBody>
      </p:sp>
    </p:spTree>
    <p:extLst>
      <p:ext uri="{BB962C8B-B14F-4D97-AF65-F5344CB8AC3E}">
        <p14:creationId xmlns:p14="http://schemas.microsoft.com/office/powerpoint/2010/main" val="70856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Synchronization</a:t>
            </a:r>
          </a:p>
        </p:txBody>
      </p:sp>
      <p:sp>
        <p:nvSpPr>
          <p:cNvPr id="7" name="Rectangle 3">
            <a:extLst>
              <a:ext uri="{FF2B5EF4-FFF2-40B4-BE49-F238E27FC236}">
                <a16:creationId xmlns:a16="http://schemas.microsoft.com/office/drawing/2014/main" id="{8C2D7933-785A-4807-8E87-6DE1030D536E}"/>
              </a:ext>
            </a:extLst>
          </p:cNvPr>
          <p:cNvSpPr txBox="1">
            <a:spLocks noChangeArrowheads="1"/>
          </p:cNvSpPr>
          <p:nvPr/>
        </p:nvSpPr>
        <p:spPr bwMode="auto">
          <a:xfrm>
            <a:off x="228600" y="2096076"/>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To correctly interpret the signals received from the sender, the receiver’s bit intervals must correspond exactly to the sender’s bit intervals. If the receiver clock is faster or slower, the bit intervals are not matched, and the receiver might misinterpret the signals.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Self-synchronization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Digital signal includes timing information in the data being transmitted.</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This can be achieved </a:t>
            </a:r>
            <a:r>
              <a:rPr kumimoji="1" lang="en-US" altLang="zh-TW" sz="2200" b="0" i="0" u="sng" strike="noStrike" kern="1200" cap="none" spc="0" normalizeH="0" baseline="0" noProof="0" dirty="0">
                <a:ln>
                  <a:noFill/>
                </a:ln>
                <a:effectLst/>
                <a:uLnTx/>
                <a:uFillTx/>
                <a:ea typeface="新細明體"/>
                <a:cs typeface="Times New Roman" panose="02020603050405020304" pitchFamily="18" charset="0"/>
              </a:rPr>
              <a:t>if there are transitions in the signal that alert the receiver to the beginning, middle, or end of the pulse</a:t>
            </a: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134180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pic>
        <p:nvPicPr>
          <p:cNvPr id="6" name="Picture 6">
            <a:extLst>
              <a:ext uri="{FF2B5EF4-FFF2-40B4-BE49-F238E27FC236}">
                <a16:creationId xmlns:a16="http://schemas.microsoft.com/office/drawing/2014/main" id="{AFF3DC08-89BE-483E-8062-2C4932C8CAB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9641" y="1403144"/>
            <a:ext cx="7584739" cy="48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sp>
        <p:nvSpPr>
          <p:cNvPr id="5" name="Rectangle 9">
            <a:extLst>
              <a:ext uri="{FF2B5EF4-FFF2-40B4-BE49-F238E27FC236}">
                <a16:creationId xmlns:a16="http://schemas.microsoft.com/office/drawing/2014/main" id="{18ACCC90-A0C4-47C7-B66E-43A906A0A566}"/>
              </a:ext>
            </a:extLst>
          </p:cNvPr>
          <p:cNvSpPr>
            <a:spLocks noChangeArrowheads="1"/>
          </p:cNvSpPr>
          <p:nvPr/>
        </p:nvSpPr>
        <p:spPr bwMode="auto">
          <a:xfrm>
            <a:off x="368487" y="1528551"/>
            <a:ext cx="828760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cs typeface="Times New Roman" panose="02020603050405020304" pitchFamily="18" charset="0"/>
              </a:rPr>
              <a:t>Problem:</a:t>
            </a:r>
          </a:p>
          <a:p>
            <a:pPr algn="just"/>
            <a:r>
              <a:rPr lang="en-US" altLang="zh-TW" sz="2200" dirty="0">
                <a:solidFill>
                  <a:schemeClr val="bg2"/>
                </a:solidFill>
                <a:ea typeface="新細明體" panose="02020500000000000000" pitchFamily="18" charset="-120"/>
                <a:cs typeface="Times New Roman" panose="02020603050405020304" pitchFamily="18" charset="0"/>
              </a:rPr>
              <a:t>In a digital transmission, the receiver clock is 0.1 percent faster than the sender clock. How many extra bits per second does the receiver receive if the data rate is 1 kbps? How many if the data rate is 1 Mbps?</a:t>
            </a:r>
          </a:p>
        </p:txBody>
      </p:sp>
      <p:sp>
        <p:nvSpPr>
          <p:cNvPr id="7" name="Rectangle 10">
            <a:extLst>
              <a:ext uri="{FF2B5EF4-FFF2-40B4-BE49-F238E27FC236}">
                <a16:creationId xmlns:a16="http://schemas.microsoft.com/office/drawing/2014/main" id="{64E913DA-1D1E-4205-A59A-4DA81212D746}"/>
              </a:ext>
            </a:extLst>
          </p:cNvPr>
          <p:cNvSpPr>
            <a:spLocks noChangeArrowheads="1"/>
          </p:cNvSpPr>
          <p:nvPr/>
        </p:nvSpPr>
        <p:spPr bwMode="auto">
          <a:xfrm>
            <a:off x="368487" y="3138983"/>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ea typeface="新細明體" panose="02020500000000000000" pitchFamily="18" charset="-120"/>
                <a:cs typeface="Times New Roman" panose="02020603050405020304" pitchFamily="18" charset="0"/>
              </a:rPr>
              <a:t>Solution:</a:t>
            </a:r>
          </a:p>
          <a:p>
            <a:pPr algn="just"/>
            <a:r>
              <a:rPr lang="en-US" altLang="zh-TW" sz="2200" dirty="0">
                <a:solidFill>
                  <a:schemeClr val="bg2"/>
                </a:solidFill>
                <a:ea typeface="新細明體" panose="02020500000000000000" pitchFamily="18" charset="-120"/>
                <a:cs typeface="Times New Roman" panose="02020603050405020304" pitchFamily="18" charset="0"/>
              </a:rPr>
              <a:t>At 1 kbps, the receiver receives 1001 bps instead of 1000 bps.</a:t>
            </a:r>
          </a:p>
        </p:txBody>
      </p:sp>
      <p:sp>
        <p:nvSpPr>
          <p:cNvPr id="8" name="Rectangle 14">
            <a:extLst>
              <a:ext uri="{FF2B5EF4-FFF2-40B4-BE49-F238E27FC236}">
                <a16:creationId xmlns:a16="http://schemas.microsoft.com/office/drawing/2014/main" id="{3FD3060C-C230-4B08-AFCE-6D52B468BEC9}"/>
              </a:ext>
            </a:extLst>
          </p:cNvPr>
          <p:cNvSpPr>
            <a:spLocks noChangeArrowheads="1"/>
          </p:cNvSpPr>
          <p:nvPr/>
        </p:nvSpPr>
        <p:spPr bwMode="auto">
          <a:xfrm>
            <a:off x="390095" y="4588874"/>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dirty="0">
                <a:solidFill>
                  <a:schemeClr val="bg2"/>
                </a:solidFill>
                <a:ea typeface="新細明體" panose="02020500000000000000" pitchFamily="18" charset="-120"/>
                <a:cs typeface="Times New Roman" panose="02020603050405020304" pitchFamily="18" charset="0"/>
              </a:rPr>
              <a:t>At 1 Mbps, the receiver receives 1,001,000 bps instead of 1,000,000 bps.</a:t>
            </a:r>
          </a:p>
        </p:txBody>
      </p:sp>
      <p:pic>
        <p:nvPicPr>
          <p:cNvPr id="9" name="Picture 8">
            <a:extLst>
              <a:ext uri="{FF2B5EF4-FFF2-40B4-BE49-F238E27FC236}">
                <a16:creationId xmlns:a16="http://schemas.microsoft.com/office/drawing/2014/main" id="{97711AD7-CF8D-4E6C-B182-FF21C076BF4F}"/>
              </a:ext>
            </a:extLst>
          </p:cNvPr>
          <p:cNvPicPr>
            <a:picLocks noChangeAspect="1"/>
          </p:cNvPicPr>
          <p:nvPr/>
        </p:nvPicPr>
        <p:blipFill>
          <a:blip r:embed="rId2"/>
          <a:stretch>
            <a:fillRect/>
          </a:stretch>
        </p:blipFill>
        <p:spPr>
          <a:xfrm>
            <a:off x="770852" y="4009343"/>
            <a:ext cx="7602295" cy="413761"/>
          </a:xfrm>
          <a:prstGeom prst="rect">
            <a:avLst/>
          </a:prstGeom>
        </p:spPr>
      </p:pic>
      <p:pic>
        <p:nvPicPr>
          <p:cNvPr id="10" name="Picture 9">
            <a:extLst>
              <a:ext uri="{FF2B5EF4-FFF2-40B4-BE49-F238E27FC236}">
                <a16:creationId xmlns:a16="http://schemas.microsoft.com/office/drawing/2014/main" id="{6A11F21D-38C0-468F-9062-E521CBCB4D01}"/>
              </a:ext>
            </a:extLst>
          </p:cNvPr>
          <p:cNvPicPr>
            <a:picLocks/>
          </p:cNvPicPr>
          <p:nvPr/>
        </p:nvPicPr>
        <p:blipFill>
          <a:blip r:embed="rId3"/>
          <a:stretch>
            <a:fillRect/>
          </a:stretch>
        </p:blipFill>
        <p:spPr>
          <a:xfrm>
            <a:off x="420247" y="5422715"/>
            <a:ext cx="8370368" cy="365760"/>
          </a:xfrm>
          <a:prstGeom prst="rect">
            <a:avLst/>
          </a:prstGeom>
        </p:spPr>
      </p:pic>
    </p:spTree>
    <p:extLst>
      <p:ext uri="{BB962C8B-B14F-4D97-AF65-F5344CB8AC3E}">
        <p14:creationId xmlns:p14="http://schemas.microsoft.com/office/powerpoint/2010/main" val="66540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 Coding</a:t>
            </a:r>
          </a:p>
        </p:txBody>
      </p:sp>
      <p:sp>
        <p:nvSpPr>
          <p:cNvPr id="7" name="Rectangle 2">
            <a:extLst>
              <a:ext uri="{FF2B5EF4-FFF2-40B4-BE49-F238E27FC236}">
                <a16:creationId xmlns:a16="http://schemas.microsoft.com/office/drawing/2014/main" id="{E6F17C2B-312D-4333-9997-6CA5F710D114}"/>
              </a:ext>
            </a:extLst>
          </p:cNvPr>
          <p:cNvSpPr txBox="1">
            <a:spLocks noChangeArrowheads="1"/>
          </p:cNvSpPr>
          <p:nvPr/>
        </p:nvSpPr>
        <p:spPr>
          <a:xfrm>
            <a:off x="280359" y="1790314"/>
            <a:ext cx="8610600" cy="639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400" dirty="0">
                <a:latin typeface="+mn-lt"/>
                <a:cs typeface="Times New Roman" panose="02020603050405020304" pitchFamily="18" charset="0"/>
              </a:rPr>
              <a:t>Line coding schemes</a:t>
            </a:r>
          </a:p>
        </p:txBody>
      </p:sp>
      <p:pic>
        <p:nvPicPr>
          <p:cNvPr id="8" name="Picture 6">
            <a:extLst>
              <a:ext uri="{FF2B5EF4-FFF2-40B4-BE49-F238E27FC236}">
                <a16:creationId xmlns:a16="http://schemas.microsoft.com/office/drawing/2014/main" id="{D70324C7-BFAF-4062-9EF8-80904A4C1E7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512" y="2619751"/>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8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Non-Return to Zero</a:t>
            </a:r>
            <a:endParaRPr lang="en-FI" dirty="0"/>
          </a:p>
        </p:txBody>
      </p:sp>
      <p:pic>
        <p:nvPicPr>
          <p:cNvPr id="6" name="Picture 6">
            <a:extLst>
              <a:ext uri="{FF2B5EF4-FFF2-40B4-BE49-F238E27FC236}">
                <a16:creationId xmlns:a16="http://schemas.microsoft.com/office/drawing/2014/main" id="{52314FD4-6B68-466F-B0CC-531FAFC4A43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8124" y="2077429"/>
            <a:ext cx="8267752" cy="21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a:extLst>
              <a:ext uri="{FF2B5EF4-FFF2-40B4-BE49-F238E27FC236}">
                <a16:creationId xmlns:a16="http://schemas.microsoft.com/office/drawing/2014/main" id="{2C06A22B-AB0A-4053-B9AA-DAEA9E8FEBE6}"/>
              </a:ext>
            </a:extLst>
          </p:cNvPr>
          <p:cNvSpPr txBox="1">
            <a:spLocks noChangeArrowheads="1"/>
          </p:cNvSpPr>
          <p:nvPr/>
        </p:nvSpPr>
        <p:spPr bwMode="auto">
          <a:xfrm>
            <a:off x="534375" y="4749879"/>
            <a:ext cx="76959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0" dirty="0">
                <a:solidFill>
                  <a:schemeClr val="bg2"/>
                </a:solidFill>
                <a:ea typeface="新細明體" panose="02020500000000000000" pitchFamily="18" charset="-120"/>
                <a:cs typeface="Times New Roman" panose="02020603050405020304" pitchFamily="18" charset="0"/>
              </a:rPr>
              <a:t>It is called NRZ because the signal does not return to zero at the middle of the bit.</a:t>
            </a:r>
          </a:p>
        </p:txBody>
      </p:sp>
    </p:spTree>
    <p:extLst>
      <p:ext uri="{BB962C8B-B14F-4D97-AF65-F5344CB8AC3E}">
        <p14:creationId xmlns:p14="http://schemas.microsoft.com/office/powerpoint/2010/main" val="424965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NRZ-L (NRZ-Level), NRZ-I (NRZ-Invert)</a:t>
            </a:r>
            <a:endParaRPr lang="en-FI" dirty="0"/>
          </a:p>
        </p:txBody>
      </p:sp>
      <p:pic>
        <p:nvPicPr>
          <p:cNvPr id="6" name="Picture 6">
            <a:extLst>
              <a:ext uri="{FF2B5EF4-FFF2-40B4-BE49-F238E27FC236}">
                <a16:creationId xmlns:a16="http://schemas.microsoft.com/office/drawing/2014/main" id="{68D7AC71-6145-418A-BB30-9971BF97177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906" y="2530415"/>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75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4" name="Rectangle 3">
            <a:extLst>
              <a:ext uri="{FF2B5EF4-FFF2-40B4-BE49-F238E27FC236}">
                <a16:creationId xmlns:a16="http://schemas.microsoft.com/office/drawing/2014/main" id="{57B8A0EA-B23E-42C6-866C-31B6C332D4A2}"/>
              </a:ext>
            </a:extLst>
          </p:cNvPr>
          <p:cNvSpPr/>
          <p:nvPr/>
        </p:nvSpPr>
        <p:spPr>
          <a:xfrm>
            <a:off x="754811" y="1500225"/>
            <a:ext cx="7634377" cy="4524315"/>
          </a:xfrm>
          <a:prstGeom prst="rect">
            <a:avLst/>
          </a:prstGeom>
        </p:spPr>
        <p:txBody>
          <a:bodyPr wrap="square">
            <a:spAutoFit/>
          </a:bodyPr>
          <a:lstStyle/>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NRZ-L the level of the voltage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NRZ-I the inversion or the lack of inversion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an average signal rate of N/2 Baud.</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 DC component problem.</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38343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6" name="Rectangle 9">
            <a:extLst>
              <a:ext uri="{FF2B5EF4-FFF2-40B4-BE49-F238E27FC236}">
                <a16:creationId xmlns:a16="http://schemas.microsoft.com/office/drawing/2014/main" id="{6C7C8482-C46D-4641-A992-8F356F5313A1}"/>
              </a:ext>
            </a:extLst>
          </p:cNvPr>
          <p:cNvSpPr>
            <a:spLocks noChangeArrowheads="1"/>
          </p:cNvSpPr>
          <p:nvPr/>
        </p:nvSpPr>
        <p:spPr bwMode="auto">
          <a:xfrm>
            <a:off x="723330" y="1528225"/>
            <a:ext cx="76973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system is using NRZ-I to transfer 10-Mbps data. What are the average signal rate and minimum bandwidth?</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b="1" dirty="0">
                <a:solidFill>
                  <a:schemeClr val="bg2"/>
                </a:solidFill>
                <a:cs typeface="Times New Roman" panose="02020603050405020304" pitchFamily="18" charset="0"/>
              </a:rPr>
              <a:t>Solution:</a:t>
            </a:r>
          </a:p>
          <a:p>
            <a:pPr algn="just"/>
            <a:r>
              <a:rPr lang="en-US" altLang="zh-TW" sz="2400" dirty="0">
                <a:solidFill>
                  <a:schemeClr val="bg2"/>
                </a:solidFill>
                <a:cs typeface="Times New Roman" panose="02020603050405020304" pitchFamily="18" charset="0"/>
              </a:rPr>
              <a:t>The average signal rate,</a:t>
            </a:r>
          </a:p>
          <a:p>
            <a:pPr algn="just"/>
            <a:r>
              <a:rPr lang="en-US" altLang="zh-TW" sz="2400" dirty="0">
                <a:solidFill>
                  <a:schemeClr val="bg2"/>
                </a:solidFill>
                <a:cs typeface="Times New Roman" panose="02020603050405020304" pitchFamily="18" charset="0"/>
              </a:rPr>
              <a:t>S = N/2 = 5000 </a:t>
            </a:r>
            <a:r>
              <a:rPr lang="en-US" altLang="zh-TW" sz="2400" dirty="0" err="1">
                <a:solidFill>
                  <a:schemeClr val="bg2"/>
                </a:solidFill>
                <a:cs typeface="Times New Roman" panose="02020603050405020304" pitchFamily="18" charset="0"/>
              </a:rPr>
              <a:t>kbaud</a:t>
            </a:r>
            <a:endParaRPr lang="en-US" altLang="zh-TW" sz="2400" dirty="0">
              <a:solidFill>
                <a:schemeClr val="bg2"/>
              </a:solidFill>
              <a:cs typeface="Times New Roman" panose="02020603050405020304" pitchFamily="18" charset="0"/>
            </a:endParaRPr>
          </a:p>
          <a:p>
            <a:pPr algn="just"/>
            <a:r>
              <a:rPr lang="en-US" altLang="zh-TW" sz="2400" dirty="0">
                <a:solidFill>
                  <a:schemeClr val="bg2"/>
                </a:solidFill>
                <a:cs typeface="Times New Roman" panose="02020603050405020304" pitchFamily="18" charset="0"/>
              </a:rPr>
              <a:t>The minimum bandwidth for this average baud rate,</a:t>
            </a:r>
          </a:p>
          <a:p>
            <a:pPr algn="just"/>
            <a:r>
              <a:rPr lang="en-US" altLang="zh-TW" sz="2400" dirty="0" err="1">
                <a:solidFill>
                  <a:schemeClr val="bg2"/>
                </a:solidFill>
                <a:cs typeface="Times New Roman" panose="02020603050405020304" pitchFamily="18" charset="0"/>
              </a:rPr>
              <a:t>B</a:t>
            </a:r>
            <a:r>
              <a:rPr lang="en-US" altLang="zh-TW" sz="2400" baseline="-14000" dirty="0" err="1">
                <a:solidFill>
                  <a:schemeClr val="bg2"/>
                </a:solidFill>
                <a:cs typeface="Times New Roman" panose="02020603050405020304" pitchFamily="18" charset="0"/>
              </a:rPr>
              <a:t>min</a:t>
            </a:r>
            <a:r>
              <a:rPr lang="en-US" altLang="zh-TW" sz="2400" dirty="0">
                <a:solidFill>
                  <a:schemeClr val="bg2"/>
                </a:solidFill>
                <a:cs typeface="Times New Roman" panose="02020603050405020304" pitchFamily="18" charset="0"/>
              </a:rPr>
              <a:t> = S = 5000 kHz.</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63172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RZ: Return-to-Zero Scheme</a:t>
            </a:r>
            <a:endParaRPr lang="en-FI" dirty="0"/>
          </a:p>
        </p:txBody>
      </p:sp>
      <p:pic>
        <p:nvPicPr>
          <p:cNvPr id="7" name="Picture 6">
            <a:extLst>
              <a:ext uri="{FF2B5EF4-FFF2-40B4-BE49-F238E27FC236}">
                <a16:creationId xmlns:a16="http://schemas.microsoft.com/office/drawing/2014/main" id="{331B52EE-C4F9-4B39-BB79-6B368FAD1B7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5542" y="2734146"/>
            <a:ext cx="8192916" cy="248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5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1293672"/>
          </a:xfrm>
        </p:spPr>
        <p:txBody>
          <a:bodyPr>
            <a:noAutofit/>
          </a:bodyPr>
          <a:lstStyle/>
          <a:p>
            <a:pPr marL="342900" indent="-342900">
              <a:buClr>
                <a:schemeClr val="accent3"/>
              </a:buClr>
              <a:buAutoNum type="arabicPeriod"/>
            </a:pPr>
            <a:r>
              <a:rPr lang="en-US" sz="2400" dirty="0">
                <a:solidFill>
                  <a:schemeClr val="bg2"/>
                </a:solidFill>
              </a:rPr>
              <a:t>Digital to Digital Conversion</a:t>
            </a:r>
          </a:p>
          <a:p>
            <a:pPr marL="342900" indent="-342900">
              <a:buClr>
                <a:schemeClr val="accent3"/>
              </a:buClr>
              <a:buAutoNum type="arabicPeriod"/>
            </a:pPr>
            <a:r>
              <a:rPr lang="en-US" sz="2400" dirty="0">
                <a:solidFill>
                  <a:schemeClr val="bg2"/>
                </a:solidFill>
              </a:rPr>
              <a:t>Signal Element vs Data Element</a:t>
            </a:r>
          </a:p>
          <a:p>
            <a:pPr marL="342900" indent="-342900">
              <a:buClr>
                <a:schemeClr val="accent3"/>
              </a:buClr>
              <a:buAutoNum type="arabicPeriod"/>
            </a:pPr>
            <a:r>
              <a:rPr lang="en-US" sz="2400" dirty="0">
                <a:solidFill>
                  <a:schemeClr val="bg2"/>
                </a:solidFill>
              </a:rPr>
              <a:t>Signal Rate vs Data Rate</a:t>
            </a:r>
          </a:p>
          <a:p>
            <a:pPr marL="342900" indent="-342900">
              <a:buClr>
                <a:schemeClr val="accent3"/>
              </a:buClr>
              <a:buAutoNum type="arabicPeriod"/>
            </a:pPr>
            <a:r>
              <a:rPr lang="en-US" sz="2400" dirty="0">
                <a:solidFill>
                  <a:schemeClr val="bg2"/>
                </a:solidFill>
              </a:rPr>
              <a:t>Baseline Wandering</a:t>
            </a:r>
          </a:p>
          <a:p>
            <a:pPr marL="342900" indent="-342900">
              <a:buClr>
                <a:schemeClr val="accent3"/>
              </a:buClr>
              <a:buAutoNum type="arabicPeriod"/>
            </a:pPr>
            <a:r>
              <a:rPr lang="en-US" sz="2400" dirty="0">
                <a:solidFill>
                  <a:schemeClr val="bg2"/>
                </a:solidFill>
              </a:rPr>
              <a:t>DC Component</a:t>
            </a:r>
          </a:p>
          <a:p>
            <a:pPr marL="342900" indent="-342900">
              <a:buClr>
                <a:schemeClr val="accent3"/>
              </a:buClr>
              <a:buAutoNum type="arabicPeriod"/>
            </a:pPr>
            <a:r>
              <a:rPr lang="en-US" sz="2400" dirty="0">
                <a:solidFill>
                  <a:schemeClr val="bg2"/>
                </a:solidFill>
              </a:rPr>
              <a:t>Synchronization</a:t>
            </a:r>
          </a:p>
          <a:p>
            <a:pPr marL="342900" indent="-342900">
              <a:buClr>
                <a:schemeClr val="accent3"/>
              </a:buClr>
              <a:buAutoNum type="arabicPeriod"/>
            </a:pPr>
            <a:r>
              <a:rPr lang="en-US" sz="2400" dirty="0">
                <a:solidFill>
                  <a:schemeClr val="bg2"/>
                </a:solidFill>
              </a:rPr>
              <a:t>Line Coding:	</a:t>
            </a: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p:txBody>
      </p:sp>
      <p:sp>
        <p:nvSpPr>
          <p:cNvPr id="4" name="Subtitle 2">
            <a:extLst>
              <a:ext uri="{FF2B5EF4-FFF2-40B4-BE49-F238E27FC236}">
                <a16:creationId xmlns:a16="http://schemas.microsoft.com/office/drawing/2014/main" id="{8F3DF1FC-7EC3-4758-ACB0-BA41898E61F1}"/>
              </a:ext>
            </a:extLst>
          </p:cNvPr>
          <p:cNvSpPr txBox="1">
            <a:spLocks/>
          </p:cNvSpPr>
          <p:nvPr/>
        </p:nvSpPr>
        <p:spPr>
          <a:xfrm>
            <a:off x="2781376" y="4689112"/>
            <a:ext cx="3564833" cy="1293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buClr>
                <a:schemeClr val="accent3"/>
              </a:buClr>
              <a:buFont typeface="+mj-lt"/>
              <a:buAutoNum type="alphaLcParenR"/>
            </a:pPr>
            <a:r>
              <a:rPr lang="en-US" dirty="0">
                <a:solidFill>
                  <a:schemeClr val="bg2"/>
                </a:solidFill>
              </a:rPr>
              <a:t>Unipolar</a:t>
            </a:r>
          </a:p>
          <a:p>
            <a:pPr marL="457200" indent="-457200">
              <a:buClr>
                <a:schemeClr val="accent3"/>
              </a:buClr>
              <a:buFont typeface="+mj-lt"/>
              <a:buAutoNum type="alphaLcParenR"/>
            </a:pPr>
            <a:r>
              <a:rPr lang="en-US" dirty="0">
                <a:solidFill>
                  <a:schemeClr val="bg2"/>
                </a:solidFill>
              </a:rPr>
              <a:t>Polar</a:t>
            </a:r>
          </a:p>
          <a:p>
            <a:pPr marL="457200" indent="-457200">
              <a:buClr>
                <a:schemeClr val="accent3"/>
              </a:buClr>
              <a:buFont typeface="+mj-lt"/>
              <a:buAutoNum type="alphaLcParenR"/>
            </a:pPr>
            <a:r>
              <a:rPr lang="en-US" dirty="0">
                <a:solidFill>
                  <a:schemeClr val="bg2"/>
                </a:solidFill>
              </a:rPr>
              <a:t>Bipolar</a:t>
            </a:r>
          </a:p>
          <a:p>
            <a:pPr marL="457200" indent="-457200">
              <a:buClr>
                <a:schemeClr val="accent3"/>
              </a:buClr>
              <a:buFont typeface="+mj-lt"/>
              <a:buAutoNum type="alphaLcParenR"/>
            </a:pPr>
            <a:r>
              <a:rPr lang="en-US" dirty="0">
                <a:solidFill>
                  <a:schemeClr val="bg2"/>
                </a:solidFill>
              </a:rPr>
              <a:t>Multilevel</a:t>
            </a:r>
          </a:p>
          <a:p>
            <a:pPr marL="457200" indent="-457200">
              <a:buClr>
                <a:schemeClr val="accent3"/>
              </a:buClr>
              <a:buFont typeface="+mj-lt"/>
              <a:buAutoNum type="alphaLcParenR"/>
            </a:pPr>
            <a:r>
              <a:rPr lang="en-US" dirty="0">
                <a:solidFill>
                  <a:schemeClr val="bg2"/>
                </a:solidFill>
              </a:rPr>
              <a:t>Multitransition</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 Biphase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Manchester and Differential Manchester Schemes</a:t>
            </a:r>
            <a:endParaRPr lang="en-FI" dirty="0"/>
          </a:p>
        </p:txBody>
      </p:sp>
      <p:pic>
        <p:nvPicPr>
          <p:cNvPr id="6" name="Picture 7">
            <a:extLst>
              <a:ext uri="{FF2B5EF4-FFF2-40B4-BE49-F238E27FC236}">
                <a16:creationId xmlns:a16="http://schemas.microsoft.com/office/drawing/2014/main" id="{0D8AFAC3-60EF-4917-A160-56E81502D6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8613" y="2079132"/>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Manchester and differential Manchester schemes</a:t>
            </a:r>
          </a:p>
        </p:txBody>
      </p:sp>
      <p:sp>
        <p:nvSpPr>
          <p:cNvPr id="4" name="Rectangle 3">
            <a:extLst>
              <a:ext uri="{FF2B5EF4-FFF2-40B4-BE49-F238E27FC236}">
                <a16:creationId xmlns:a16="http://schemas.microsoft.com/office/drawing/2014/main" id="{1E105FF4-0CE0-4277-B1BD-642FAFF4D780}"/>
              </a:ext>
            </a:extLst>
          </p:cNvPr>
          <p:cNvSpPr/>
          <p:nvPr/>
        </p:nvSpPr>
        <p:spPr>
          <a:xfrm>
            <a:off x="421341" y="1790420"/>
            <a:ext cx="8231340" cy="2308324"/>
          </a:xfrm>
          <a:prstGeom prst="rect">
            <a:avLst/>
          </a:prstGeom>
        </p:spPr>
        <p:txBody>
          <a:bodyPr wrap="square">
            <a:spAutoFit/>
          </a:bodyPr>
          <a:lstStyle/>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Manchester and differential Manchester encoding, the transition at the middle of the bit is used for synchronization.</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The minimum bandwidth of Manchester and differential Manchester is 2 times that of NRZ.</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87985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Bipolar Schemes</a:t>
            </a:r>
          </a:p>
        </p:txBody>
      </p:sp>
      <p:sp>
        <p:nvSpPr>
          <p:cNvPr id="6" name="Subtitle 5">
            <a:extLst>
              <a:ext uri="{FF2B5EF4-FFF2-40B4-BE49-F238E27FC236}">
                <a16:creationId xmlns:a16="http://schemas.microsoft.com/office/drawing/2014/main" id="{1FDB827D-69D3-42DB-9863-04277BCD5690}"/>
              </a:ext>
            </a:extLst>
          </p:cNvPr>
          <p:cNvSpPr>
            <a:spLocks noGrp="1"/>
          </p:cNvSpPr>
          <p:nvPr>
            <p:ph type="subTitle" idx="1"/>
          </p:nvPr>
        </p:nvSpPr>
        <p:spPr/>
        <p:txBody>
          <a:bodyPr/>
          <a:lstStyle/>
          <a:p>
            <a:r>
              <a:rPr lang="en-US" dirty="0"/>
              <a:t>AMI and Pseudoternary</a:t>
            </a:r>
          </a:p>
        </p:txBody>
      </p:sp>
      <p:sp>
        <p:nvSpPr>
          <p:cNvPr id="7" name="Rectangle 3">
            <a:extLst>
              <a:ext uri="{FF2B5EF4-FFF2-40B4-BE49-F238E27FC236}">
                <a16:creationId xmlns:a16="http://schemas.microsoft.com/office/drawing/2014/main" id="{D1F1BCD6-49DB-4AA2-9AFD-F4EB73B41D86}"/>
              </a:ext>
            </a:extLst>
          </p:cNvPr>
          <p:cNvSpPr txBox="1">
            <a:spLocks noChangeArrowheads="1"/>
          </p:cNvSpPr>
          <p:nvPr/>
        </p:nvSpPr>
        <p:spPr bwMode="auto">
          <a:xfrm>
            <a:off x="719920" y="2082428"/>
            <a:ext cx="8610600" cy="404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encoding (sometimes called multilevel binary)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voltage levels: positive, negative, and zero</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Two variations of bipolar encoding</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AMI (alternate mark inversion)</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alternating positive and negative voltages</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Pseudoternary</a:t>
            </a:r>
            <a:endPar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alternating positive and negative voltages</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schemes have </a:t>
            </a:r>
            <a:r>
              <a:rPr kumimoji="1" lang="en-US" altLang="zh-TW" sz="20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no</a:t>
            </a: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t>
            </a:r>
            <a:r>
              <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DC component problem</a:t>
            </a:r>
          </a:p>
          <a:p>
            <a:pPr lvl="0" defTabSz="914400">
              <a:buClr>
                <a:schemeClr val="accent3"/>
              </a:buClr>
              <a:buFont typeface="Wingdings" panose="05000000000000000000" pitchFamily="2" charset="2"/>
              <a:buChar char="v"/>
            </a:pPr>
            <a:r>
              <a:rPr lang="en-US" altLang="zh-TW" sz="2000" dirty="0">
                <a:solidFill>
                  <a:schemeClr val="bg2"/>
                </a:solidFill>
                <a:ea typeface="新細明體"/>
                <a:cs typeface="Times New Roman" panose="02020603050405020304" pitchFamily="18" charset="0"/>
              </a:rPr>
              <a:t>In bipolar encoding, we use three levels: positive, zero, and negative.</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endParaRPr>
          </a:p>
        </p:txBody>
      </p:sp>
    </p:spTree>
    <p:extLst>
      <p:ext uri="{BB962C8B-B14F-4D97-AF65-F5344CB8AC3E}">
        <p14:creationId xmlns:p14="http://schemas.microsoft.com/office/powerpoint/2010/main" val="190564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sp>
        <p:nvSpPr>
          <p:cNvPr id="6" name="Rectangle 3">
            <a:extLst>
              <a:ext uri="{FF2B5EF4-FFF2-40B4-BE49-F238E27FC236}">
                <a16:creationId xmlns:a16="http://schemas.microsoft.com/office/drawing/2014/main" id="{CF80A0C3-6F57-4A79-9F70-F5BA774E8E88}"/>
              </a:ext>
            </a:extLst>
          </p:cNvPr>
          <p:cNvSpPr txBox="1">
            <a:spLocks noChangeArrowheads="1"/>
          </p:cNvSpPr>
          <p:nvPr/>
        </p:nvSpPr>
        <p:spPr bwMode="auto">
          <a:xfrm>
            <a:off x="651684" y="1509212"/>
            <a:ext cx="779628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AMI</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(alternate mark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a:t>
            </a: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word mark comes from telegraphy and means 1</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AMI means alternate 1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neutral zero voltage represents binary 0</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Binary 1s are represented by alternating positive and negative voltages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Pesudoternary</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Same as AMI, but 1 bit is encoded as a zero voltage and the 0 bit is encoded as alternating positive and negative voltages.</a:t>
            </a:r>
          </a:p>
        </p:txBody>
      </p:sp>
    </p:spTree>
    <p:extLst>
      <p:ext uri="{BB962C8B-B14F-4D97-AF65-F5344CB8AC3E}">
        <p14:creationId xmlns:p14="http://schemas.microsoft.com/office/powerpoint/2010/main" val="218150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pic>
        <p:nvPicPr>
          <p:cNvPr id="4" name="Picture 7">
            <a:extLst>
              <a:ext uri="{FF2B5EF4-FFF2-40B4-BE49-F238E27FC236}">
                <a16:creationId xmlns:a16="http://schemas.microsoft.com/office/drawing/2014/main" id="{FAAD1339-BBDE-4E88-AC80-C2469918276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53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Multilevel Schemes</a:t>
            </a:r>
          </a:p>
        </p:txBody>
      </p:sp>
      <p:sp>
        <p:nvSpPr>
          <p:cNvPr id="8" name="Rectangle 3">
            <a:extLst>
              <a:ext uri="{FF2B5EF4-FFF2-40B4-BE49-F238E27FC236}">
                <a16:creationId xmlns:a16="http://schemas.microsoft.com/office/drawing/2014/main" id="{607D29C2-F999-47E9-A80A-1F6E7E652C09}"/>
              </a:ext>
            </a:extLst>
          </p:cNvPr>
          <p:cNvSpPr txBox="1">
            <a:spLocks noChangeArrowheads="1"/>
          </p:cNvSpPr>
          <p:nvPr/>
        </p:nvSpPr>
        <p:spPr bwMode="auto">
          <a:xfrm>
            <a:off x="510575" y="2299646"/>
            <a:ext cx="8128455" cy="333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desire to increase the data speed or decrease the required bandwidth has resulted in the creation of many schemes.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goal is to increase the number of bits per baud by encoding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m</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data elements into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signal elements.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Different types of signal elements can be allowed for different signal levels.</a:t>
            </a:r>
          </a:p>
        </p:txBody>
      </p:sp>
    </p:spTree>
    <p:extLst>
      <p:ext uri="{BB962C8B-B14F-4D97-AF65-F5344CB8AC3E}">
        <p14:creationId xmlns:p14="http://schemas.microsoft.com/office/powerpoint/2010/main" val="11821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Schemes</a:t>
            </a:r>
          </a:p>
        </p:txBody>
      </p:sp>
      <p:sp>
        <p:nvSpPr>
          <p:cNvPr id="4" name="Rectangle 3">
            <a:extLst>
              <a:ext uri="{FF2B5EF4-FFF2-40B4-BE49-F238E27FC236}">
                <a16:creationId xmlns:a16="http://schemas.microsoft.com/office/drawing/2014/main" id="{3DA79671-7919-4437-9946-A865861BC06B}"/>
              </a:ext>
            </a:extLst>
          </p:cNvPr>
          <p:cNvSpPr txBox="1">
            <a:spLocks noChangeArrowheads="1"/>
          </p:cNvSpPr>
          <p:nvPr/>
        </p:nvSpPr>
        <p:spPr bwMode="auto">
          <a:xfrm>
            <a:off x="645565" y="1509248"/>
            <a:ext cx="7927800" cy="425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If we have L different levels, then we can produce L</a:t>
            </a:r>
            <a:r>
              <a:rPr kumimoji="1" lang="en-US" altLang="zh-TW" sz="2400" b="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n</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combinations of signal patterns.</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data element and signal element relation is </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mBnL</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coding, where m is the length of the binary pattern, B means binary data, n is the length of the signal pattern, and L is the number of levels in the signaling.</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 (binary, L=2), T (</a:t>
            </a: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tenary</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L=3), and Q (quaternary, L=4).</a:t>
            </a:r>
          </a:p>
        </p:txBody>
      </p:sp>
    </p:spTree>
    <p:extLst>
      <p:ext uri="{BB962C8B-B14F-4D97-AF65-F5344CB8AC3E}">
        <p14:creationId xmlns:p14="http://schemas.microsoft.com/office/powerpoint/2010/main" val="146312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
        <p:nvSpPr>
          <p:cNvPr id="5" name="Rectangle 3">
            <a:extLst>
              <a:ext uri="{FF2B5EF4-FFF2-40B4-BE49-F238E27FC236}">
                <a16:creationId xmlns:a16="http://schemas.microsoft.com/office/drawing/2014/main" id="{F0E96BEB-02F3-4009-8D99-B20A6371FFAB}"/>
              </a:ext>
            </a:extLst>
          </p:cNvPr>
          <p:cNvSpPr txBox="1">
            <a:spLocks noChangeArrowheads="1"/>
          </p:cNvSpPr>
          <p:nvPr/>
        </p:nvSpPr>
        <p:spPr bwMode="auto">
          <a:xfrm>
            <a:off x="690113" y="1618400"/>
            <a:ext cx="7712016" cy="438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2B1Q (two binary, one quaternary)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m=2, n=1, and L=4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(baud rate)</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2B1Q</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is used in </a:t>
            </a: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DSL (digital subscriber line)</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technology to provide a high-speed connection to the Internet by using subscriber telephone lines.</a:t>
            </a:r>
          </a:p>
        </p:txBody>
      </p:sp>
      <p:graphicFrame>
        <p:nvGraphicFramePr>
          <p:cNvPr id="6" name="Object 4">
            <a:extLst>
              <a:ext uri="{FF2B5EF4-FFF2-40B4-BE49-F238E27FC236}">
                <a16:creationId xmlns:a16="http://schemas.microsoft.com/office/drawing/2014/main" id="{E2CF69BC-CABC-48C7-8805-4DA1E342E470}"/>
              </a:ext>
            </a:extLst>
          </p:cNvPr>
          <p:cNvGraphicFramePr>
            <a:graphicFrameLocks noChangeAspect="1"/>
          </p:cNvGraphicFramePr>
          <p:nvPr>
            <p:extLst>
              <p:ext uri="{D42A27DB-BD31-4B8C-83A1-F6EECF244321}">
                <p14:modId xmlns:p14="http://schemas.microsoft.com/office/powerpoint/2010/main" val="3452776631"/>
              </p:ext>
            </p:extLst>
          </p:nvPr>
        </p:nvGraphicFramePr>
        <p:xfrm>
          <a:off x="2805208" y="2994418"/>
          <a:ext cx="2864168" cy="786012"/>
        </p:xfrm>
        <a:graphic>
          <a:graphicData uri="http://schemas.openxmlformats.org/presentationml/2006/ole">
            <mc:AlternateContent xmlns:mc="http://schemas.openxmlformats.org/markup-compatibility/2006">
              <mc:Choice xmlns:v="urn:schemas-microsoft-com:vml" Requires="v">
                <p:oleObj spid="_x0000_s45058" name="方程式" r:id="rId3" imgW="1612800" imgH="393480" progId="Equation.3">
                  <p:embed/>
                </p:oleObj>
              </mc:Choice>
              <mc:Fallback>
                <p:oleObj name="方程式" r:id="rId3" imgW="1612800" imgH="393480" progId="Equation.3">
                  <p:embed/>
                  <p:pic>
                    <p:nvPicPr>
                      <p:cNvPr id="6" name="Object 4">
                        <a:extLst>
                          <a:ext uri="{FF2B5EF4-FFF2-40B4-BE49-F238E27FC236}">
                            <a16:creationId xmlns:a16="http://schemas.microsoft.com/office/drawing/2014/main" id="{E2CF69BC-CABC-48C7-8805-4DA1E342E470}"/>
                          </a:ext>
                        </a:extLst>
                      </p:cNvPr>
                      <p:cNvPicPr>
                        <a:picLocks noChangeAspect="1" noChangeArrowheads="1"/>
                      </p:cNvPicPr>
                      <p:nvPr/>
                    </p:nvPicPr>
                    <p:blipFill>
                      <a:blip r:embed="rId4">
                        <a:lum bright="-100000" contrast="66000"/>
                        <a:extLst>
                          <a:ext uri="{28A0092B-C50C-407E-A947-70E740481C1C}">
                            <a14:useLocalDpi xmlns:a14="http://schemas.microsoft.com/office/drawing/2010/main" val="0"/>
                          </a:ext>
                        </a:extLst>
                      </a:blip>
                      <a:srcRect/>
                      <a:stretch>
                        <a:fillRect/>
                      </a:stretch>
                    </p:blipFill>
                    <p:spPr bwMode="auto">
                      <a:xfrm>
                        <a:off x="2805208" y="2994418"/>
                        <a:ext cx="2864168" cy="7860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4105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5C1F44F-5323-4A9E-92AA-C8A5EF57342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6114" y="1323833"/>
            <a:ext cx="7425430" cy="50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Tree>
    <p:extLst>
      <p:ext uri="{BB962C8B-B14F-4D97-AF65-F5344CB8AC3E}">
        <p14:creationId xmlns:p14="http://schemas.microsoft.com/office/powerpoint/2010/main" val="3124622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4" name="Rectangle 3">
            <a:extLst>
              <a:ext uri="{FF2B5EF4-FFF2-40B4-BE49-F238E27FC236}">
                <a16:creationId xmlns:a16="http://schemas.microsoft.com/office/drawing/2014/main" id="{EF90B74F-90CF-4301-835A-A046CB2C60B2}"/>
              </a:ext>
            </a:extLst>
          </p:cNvPr>
          <p:cNvSpPr txBox="1">
            <a:spLocks noChangeArrowheads="1"/>
          </p:cNvSpPr>
          <p:nvPr/>
        </p:nvSpPr>
        <p:spPr bwMode="auto">
          <a:xfrm>
            <a:off x="133066" y="1686643"/>
            <a:ext cx="8610600" cy="455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code is used with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100BASE-4T cable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Encode a pattern of 8 bits as a pattern of 6 signal elements, where the signal has three levels (ternary).</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8</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=256 different data patterns and 3</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6</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=729 different signal patterns. (The mapping is shown in Appendix D.)</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There are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729-256=473</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redundant signal elements that provide synchronization and error detection.</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Part of the redundancy is also used to provide </a:t>
            </a:r>
            <a:r>
              <a:rPr kumimoji="1" lang="en-US" altLang="zh-TW" b="1" i="0" u="none" strike="noStrike" kern="1200" cap="none" spc="0" normalizeH="0" baseline="0" noProof="0" dirty="0">
                <a:ln>
                  <a:noFill/>
                </a:ln>
                <a:solidFill>
                  <a:schemeClr val="bg2"/>
                </a:solidFill>
                <a:effectLst/>
                <a:uLnTx/>
                <a:uFillTx/>
                <a:ea typeface="新細明體"/>
                <a:cs typeface="Times New Roman" panose="02020603050405020304" pitchFamily="18" charset="0"/>
              </a:rPr>
              <a:t>DC (direct-current) balance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30572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Digital to Digital Conversion</a:t>
            </a:r>
          </a:p>
        </p:txBody>
      </p:sp>
      <p:sp>
        <p:nvSpPr>
          <p:cNvPr id="7" name="Rectangle 5">
            <a:extLst>
              <a:ext uri="{FF2B5EF4-FFF2-40B4-BE49-F238E27FC236}">
                <a16:creationId xmlns:a16="http://schemas.microsoft.com/office/drawing/2014/main" id="{25946914-F870-48A7-8585-634CD2AA9FF9}"/>
              </a:ext>
            </a:extLst>
          </p:cNvPr>
          <p:cNvSpPr>
            <a:spLocks noChangeArrowheads="1"/>
          </p:cNvSpPr>
          <p:nvPr/>
        </p:nvSpPr>
        <p:spPr bwMode="auto">
          <a:xfrm>
            <a:off x="421341" y="2260344"/>
            <a:ext cx="82859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Digital to digital conversion is the way of representing digital data by using digital signals. The conversion involves three techniques: line coding, block coding, and scrambling.</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Line coding is always needed. We will mainly discuss line coding in this lecture.</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Block coding and scrambling may or may not be needed.</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6" name="Rectangle 3">
            <a:extLst>
              <a:ext uri="{FF2B5EF4-FFF2-40B4-BE49-F238E27FC236}">
                <a16:creationId xmlns:a16="http://schemas.microsoft.com/office/drawing/2014/main" id="{331A0B6C-E45B-44A4-AAFC-8F4CEFD8C719}"/>
              </a:ext>
            </a:extLst>
          </p:cNvPr>
          <p:cNvSpPr txBox="1">
            <a:spLocks noChangeArrowheads="1"/>
          </p:cNvSpPr>
          <p:nvPr/>
        </p:nvSpPr>
        <p:spPr bwMode="auto">
          <a:xfrm>
            <a:off x="507027" y="1480374"/>
            <a:ext cx="7924800" cy="178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(positive signal), - (negative signal), and 0 (lack of signal) notation.</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To make whole stream DC-balanced, the sender keeps track of the weight</a:t>
            </a:r>
          </a:p>
        </p:txBody>
      </p:sp>
      <p:grpSp>
        <p:nvGrpSpPr>
          <p:cNvPr id="7" name="Group 6">
            <a:extLst>
              <a:ext uri="{FF2B5EF4-FFF2-40B4-BE49-F238E27FC236}">
                <a16:creationId xmlns:a16="http://schemas.microsoft.com/office/drawing/2014/main" id="{665E0CD6-AC9C-4A6C-962F-5E4F7C595D19}"/>
              </a:ext>
            </a:extLst>
          </p:cNvPr>
          <p:cNvGrpSpPr/>
          <p:nvPr/>
        </p:nvGrpSpPr>
        <p:grpSpPr>
          <a:xfrm>
            <a:off x="69850" y="2762474"/>
            <a:ext cx="8921750" cy="3121025"/>
            <a:chOff x="69850" y="1524000"/>
            <a:chExt cx="8921750" cy="3121025"/>
          </a:xfrm>
        </p:grpSpPr>
        <p:pic>
          <p:nvPicPr>
            <p:cNvPr id="8" name="Picture 6">
              <a:extLst>
                <a:ext uri="{FF2B5EF4-FFF2-40B4-BE49-F238E27FC236}">
                  <a16:creationId xmlns:a16="http://schemas.microsoft.com/office/drawing/2014/main" id="{02A1A4CD-14B1-4A8E-99D5-5E8F753319D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850" y="2843213"/>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a:extLst>
                <a:ext uri="{FF2B5EF4-FFF2-40B4-BE49-F238E27FC236}">
                  <a16:creationId xmlns:a16="http://schemas.microsoft.com/office/drawing/2014/main" id="{DA49ADCA-D8DD-4AB5-8E74-58867016D591}"/>
                </a:ext>
              </a:extLst>
            </p:cNvPr>
            <p:cNvSpPr txBox="1">
              <a:spLocks noChangeArrowheads="1"/>
            </p:cNvSpPr>
            <p:nvPr/>
          </p:nvSpPr>
          <p:spPr bwMode="auto">
            <a:xfrm>
              <a:off x="5486400" y="1524000"/>
              <a:ext cx="1801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CC3300"/>
                  </a:solidFill>
                  <a:ea typeface="新細明體" panose="02020500000000000000" pitchFamily="18" charset="-120"/>
                </a:rPr>
                <a:t>Invert - + + - 0 - = -1</a:t>
              </a:r>
            </a:p>
          </p:txBody>
        </p:sp>
        <p:sp>
          <p:nvSpPr>
            <p:cNvPr id="10" name="Line 8">
              <a:extLst>
                <a:ext uri="{FF2B5EF4-FFF2-40B4-BE49-F238E27FC236}">
                  <a16:creationId xmlns:a16="http://schemas.microsoft.com/office/drawing/2014/main" id="{DC4369C1-1C28-4DC9-9973-1F2A7A9B8CC7}"/>
                </a:ext>
              </a:extLst>
            </p:cNvPr>
            <p:cNvSpPr>
              <a:spLocks noChangeShapeType="1"/>
            </p:cNvSpPr>
            <p:nvPr/>
          </p:nvSpPr>
          <p:spPr bwMode="auto">
            <a:xfrm>
              <a:off x="5867400" y="1828800"/>
              <a:ext cx="457200" cy="137160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675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Multiline Transmission: MLT-</a:t>
            </a:r>
            <a:r>
              <a:rPr lang="en-US" dirty="0">
                <a:latin typeface="+mn-lt"/>
              </a:rPr>
              <a:t>3</a:t>
            </a:r>
          </a:p>
        </p:txBody>
      </p:sp>
      <p:sp>
        <p:nvSpPr>
          <p:cNvPr id="7" name="Rectangle 3">
            <a:extLst>
              <a:ext uri="{FF2B5EF4-FFF2-40B4-BE49-F238E27FC236}">
                <a16:creationId xmlns:a16="http://schemas.microsoft.com/office/drawing/2014/main" id="{79EF5D9B-90B0-46F8-B78B-1A6C9FC6A18B}"/>
              </a:ext>
            </a:extLst>
          </p:cNvPr>
          <p:cNvSpPr txBox="1">
            <a:spLocks noChangeArrowheads="1"/>
          </p:cNvSpPr>
          <p:nvPr/>
        </p:nvSpPr>
        <p:spPr bwMode="auto">
          <a:xfrm>
            <a:off x="675006" y="2355773"/>
            <a:ext cx="7821283" cy="315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levels (+V, 0, and –V) and three transition rules to move the levels</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0, there is no transition</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not 0, the next level is 0.</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0, the next level is the opposite of the last nonzero level.</a:t>
            </a:r>
          </a:p>
        </p:txBody>
      </p:sp>
    </p:spTree>
    <p:extLst>
      <p:ext uri="{BB962C8B-B14F-4D97-AF65-F5344CB8AC3E}">
        <p14:creationId xmlns:p14="http://schemas.microsoft.com/office/powerpoint/2010/main" val="119549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0956328D-8BA2-45FF-82F7-2A4CAEDA8BAA}"/>
              </a:ext>
            </a:extLst>
          </p:cNvPr>
          <p:cNvSpPr txBox="1">
            <a:spLocks noChangeArrowheads="1"/>
          </p:cNvSpPr>
          <p:nvPr/>
        </p:nvSpPr>
        <p:spPr bwMode="auto">
          <a:xfrm>
            <a:off x="661358" y="1798856"/>
            <a:ext cx="7821283" cy="34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Why do we need to use MLT-3?</a:t>
            </a:r>
          </a:p>
          <a:p>
            <a:pPr marL="0" marR="0" lvl="0" indent="0" algn="l" defTabSz="914400" rtl="0" eaLnBrk="1" fontAlgn="base" latinLnBrk="0" hangingPunct="1">
              <a:lnSpc>
                <a:spcPct val="100000"/>
              </a:lnSpc>
              <a:spcBef>
                <a:spcPct val="20000"/>
              </a:spcBef>
              <a:spcAft>
                <a:spcPct val="0"/>
              </a:spcAft>
              <a:buClr>
                <a:schemeClr val="accent3"/>
              </a:buClr>
              <a:buSzTx/>
              <a:buNone/>
              <a:tabLst/>
              <a:defRPr/>
            </a:pPr>
            <a:endPar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for MLT-3 is one-fourth the bit rate (N/4).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makes MLT-3 a suitable choice when we need to send 100 Mbps on a copper wire that cannot support more than 32 MHz (frequencies above this level create electromagnetic emission).</a:t>
            </a:r>
          </a:p>
        </p:txBody>
      </p:sp>
    </p:spTree>
    <p:extLst>
      <p:ext uri="{BB962C8B-B14F-4D97-AF65-F5344CB8AC3E}">
        <p14:creationId xmlns:p14="http://schemas.microsoft.com/office/powerpoint/2010/main" val="3166660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pic>
        <p:nvPicPr>
          <p:cNvPr id="5" name="Picture 6">
            <a:extLst>
              <a:ext uri="{FF2B5EF4-FFF2-40B4-BE49-F238E27FC236}">
                <a16:creationId xmlns:a16="http://schemas.microsoft.com/office/drawing/2014/main" id="{AE2773C2-FD2D-4838-AB7A-D80996E7FB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925" y="1773238"/>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44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Summary</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6B7D12D4-BE0F-48B3-8970-48D575905C28}"/>
              </a:ext>
            </a:extLst>
          </p:cNvPr>
          <p:cNvPicPr>
            <a:picLocks noChangeAspect="1"/>
          </p:cNvPicPr>
          <p:nvPr/>
        </p:nvPicPr>
        <p:blipFill>
          <a:blip r:embed="rId2"/>
          <a:stretch>
            <a:fillRect/>
          </a:stretch>
        </p:blipFill>
        <p:spPr>
          <a:xfrm>
            <a:off x="330560" y="1801504"/>
            <a:ext cx="8482880" cy="3767759"/>
          </a:xfrm>
          <a:prstGeom prst="rect">
            <a:avLst/>
          </a:prstGeom>
        </p:spPr>
      </p:pic>
    </p:spTree>
    <p:extLst>
      <p:ext uri="{BB962C8B-B14F-4D97-AF65-F5344CB8AC3E}">
        <p14:creationId xmlns:p14="http://schemas.microsoft.com/office/powerpoint/2010/main" val="1674033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Signal Element vs Data Element</a:t>
            </a:r>
          </a:p>
        </p:txBody>
      </p:sp>
      <p:sp>
        <p:nvSpPr>
          <p:cNvPr id="7" name="Rectangle 3">
            <a:extLst>
              <a:ext uri="{FF2B5EF4-FFF2-40B4-BE49-F238E27FC236}">
                <a16:creationId xmlns:a16="http://schemas.microsoft.com/office/drawing/2014/main" id="{1BBD986F-2FB4-4E44-B108-7FC785924D5E}"/>
              </a:ext>
            </a:extLst>
          </p:cNvPr>
          <p:cNvSpPr txBox="1">
            <a:spLocks noChangeArrowheads="1"/>
          </p:cNvSpPr>
          <p:nvPr/>
        </p:nvSpPr>
        <p:spPr>
          <a:xfrm>
            <a:off x="554216" y="2272488"/>
            <a:ext cx="8071168" cy="3705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Signal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shortest unit (timewise) of a </a:t>
            </a:r>
            <a:r>
              <a:rPr lang="en-US" altLang="zh-TW" sz="2400" b="1" dirty="0">
                <a:solidFill>
                  <a:schemeClr val="bg2"/>
                </a:solidFill>
                <a:cs typeface="Times" panose="02020603050405020304" pitchFamily="18" charset="0"/>
              </a:rPr>
              <a:t>digital signal</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Data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smallest entity that can represent a piece of information: this is </a:t>
            </a:r>
            <a:r>
              <a:rPr lang="en-US" altLang="zh-TW" sz="2400" b="1" dirty="0">
                <a:solidFill>
                  <a:schemeClr val="bg2"/>
                </a:solidFill>
                <a:cs typeface="Times" panose="02020603050405020304" pitchFamily="18" charset="0"/>
              </a:rPr>
              <a:t>bit</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dirty="0">
                <a:solidFill>
                  <a:schemeClr val="bg2"/>
                </a:solidFill>
                <a:cs typeface="Times" panose="02020603050405020304" pitchFamily="18" charset="0"/>
              </a:rPr>
              <a:t>In other words</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Data elements are what we need to send.</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Signal elements are what we can send.</a:t>
            </a:r>
          </a:p>
        </p:txBody>
      </p:sp>
    </p:spTree>
    <p:extLst>
      <p:ext uri="{BB962C8B-B14F-4D97-AF65-F5344CB8AC3E}">
        <p14:creationId xmlns:p14="http://schemas.microsoft.com/office/powerpoint/2010/main" val="164928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Element vs Data Element</a:t>
            </a:r>
          </a:p>
        </p:txBody>
      </p:sp>
      <p:pic>
        <p:nvPicPr>
          <p:cNvPr id="4" name="Picture 6">
            <a:extLst>
              <a:ext uri="{FF2B5EF4-FFF2-40B4-BE49-F238E27FC236}">
                <a16:creationId xmlns:a16="http://schemas.microsoft.com/office/drawing/2014/main" id="{95E16195-3D47-4D36-9CFB-4E3083C0F1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0196" y="1459173"/>
            <a:ext cx="6543608" cy="523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35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Signal Rate vs Data Rate</a:t>
            </a:r>
          </a:p>
        </p:txBody>
      </p:sp>
      <p:sp>
        <p:nvSpPr>
          <p:cNvPr id="6" name="TextBox 5">
            <a:extLst>
              <a:ext uri="{FF2B5EF4-FFF2-40B4-BE49-F238E27FC236}">
                <a16:creationId xmlns:a16="http://schemas.microsoft.com/office/drawing/2014/main" id="{37C26D19-85DA-834B-9600-C9820C508897}"/>
              </a:ext>
            </a:extLst>
          </p:cNvPr>
          <p:cNvSpPr txBox="1"/>
          <p:nvPr/>
        </p:nvSpPr>
        <p:spPr>
          <a:xfrm>
            <a:off x="339457" y="2108351"/>
            <a:ext cx="8490646" cy="3693319"/>
          </a:xfrm>
          <a:prstGeom prst="rect">
            <a:avLst/>
          </a:prstGeom>
          <a:noFill/>
        </p:spPr>
        <p:txBody>
          <a:bodyPr wrap="square" rtlCol="0">
            <a:spAutoFit/>
          </a:bodyPr>
          <a:lstStyle/>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Signal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signal elements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a:t>
            </a:r>
            <a:r>
              <a:rPr kumimoji="1" lang="en-US" altLang="zh-TW" sz="2000" b="1" dirty="0">
                <a:solidFill>
                  <a:schemeClr val="bg2"/>
                </a:solidFill>
                <a:ea typeface="新細明體"/>
                <a:cs typeface="Times New Roman" panose="02020603050405020304" pitchFamily="18" charset="0"/>
              </a:rPr>
              <a:t>baud</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Data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data elements (bits)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bits per second (</a:t>
            </a:r>
            <a:r>
              <a:rPr kumimoji="1" lang="en-US" altLang="zh-TW" sz="2000" b="1" dirty="0">
                <a:solidFill>
                  <a:schemeClr val="bg2"/>
                </a:solidFill>
                <a:ea typeface="新細明體"/>
                <a:cs typeface="Times New Roman" panose="02020603050405020304" pitchFamily="18" charset="0"/>
              </a:rPr>
              <a:t>bps</a:t>
            </a:r>
            <a:r>
              <a:rPr kumimoji="1" lang="en-US" altLang="zh-TW" sz="2000" dirty="0">
                <a:solidFill>
                  <a:schemeClr val="bg2"/>
                </a:solidFill>
                <a:ea typeface="新細明體"/>
                <a:cs typeface="Times New Roman" panose="02020603050405020304" pitchFamily="18" charset="0"/>
              </a:rPr>
              <a:t>)</a:t>
            </a:r>
            <a:endParaRPr kumimoji="1" lang="en-US" altLang="zh-TW" sz="2000" b="1"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Relationship between data rate and signal rate</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S: signal rate (baud), c: case factor, N: data rate (bps), r: data elements per signal elements</a:t>
            </a:r>
          </a:p>
        </p:txBody>
      </p:sp>
      <p:graphicFrame>
        <p:nvGraphicFramePr>
          <p:cNvPr id="7" name="Object 4">
            <a:extLst>
              <a:ext uri="{FF2B5EF4-FFF2-40B4-BE49-F238E27FC236}">
                <a16:creationId xmlns:a16="http://schemas.microsoft.com/office/drawing/2014/main" id="{E7C807C1-8CA1-4915-BBB4-59E5C4EB1A13}"/>
              </a:ext>
            </a:extLst>
          </p:cNvPr>
          <p:cNvGraphicFramePr>
            <a:graphicFrameLocks noChangeAspect="1"/>
          </p:cNvGraphicFramePr>
          <p:nvPr>
            <p:extLst>
              <p:ext uri="{D42A27DB-BD31-4B8C-83A1-F6EECF244321}">
                <p14:modId xmlns:p14="http://schemas.microsoft.com/office/powerpoint/2010/main" val="158411108"/>
              </p:ext>
            </p:extLst>
          </p:nvPr>
        </p:nvGraphicFramePr>
        <p:xfrm>
          <a:off x="2700089" y="4419817"/>
          <a:ext cx="2209800" cy="736600"/>
        </p:xfrm>
        <a:graphic>
          <a:graphicData uri="http://schemas.openxmlformats.org/presentationml/2006/ole">
            <mc:AlternateContent xmlns:mc="http://schemas.openxmlformats.org/markup-compatibility/2006">
              <mc:Choice xmlns:v="urn:schemas-microsoft-com:vml" Requires="v">
                <p:oleObj spid="_x0000_s23554" name="方程式" r:id="rId3" imgW="825480" imgH="393480" progId="Equation.3">
                  <p:embed/>
                </p:oleObj>
              </mc:Choice>
              <mc:Fallback>
                <p:oleObj name="方程式" r:id="rId3" imgW="825480" imgH="393480" progId="Equation.3">
                  <p:embed/>
                  <p:pic>
                    <p:nvPicPr>
                      <p:cNvPr id="7" name="Object 4">
                        <a:extLst>
                          <a:ext uri="{FF2B5EF4-FFF2-40B4-BE49-F238E27FC236}">
                            <a16:creationId xmlns:a16="http://schemas.microsoft.com/office/drawing/2014/main" id="{E7C807C1-8CA1-4915-BBB4-59E5C4EB1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089" y="4419817"/>
                        <a:ext cx="2209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A06CB3D3-7E60-47AE-935A-5004D2A84B15}"/>
              </a:ext>
            </a:extLst>
          </p:cNvPr>
          <p:cNvSpPr txBox="1">
            <a:spLocks noChangeArrowheads="1"/>
          </p:cNvSpPr>
          <p:nvPr/>
        </p:nvSpPr>
        <p:spPr bwMode="auto">
          <a:xfrm>
            <a:off x="5062289" y="4572217"/>
            <a:ext cx="8322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chemeClr val="bg2"/>
                </a:solidFill>
                <a:ea typeface="新細明體" panose="02020500000000000000" pitchFamily="18" charset="-120"/>
              </a:rPr>
              <a:t>baud</a:t>
            </a:r>
            <a:endParaRPr lang="en-US" altLang="zh-TW" sz="2000" b="1" dirty="0">
              <a:solidFill>
                <a:schemeClr val="bg2"/>
              </a:solidFill>
              <a:ea typeface="新細明體" panose="02020500000000000000" pitchFamily="18" charset="-120"/>
            </a:endParaRPr>
          </a:p>
        </p:txBody>
      </p:sp>
    </p:spTree>
    <p:extLst>
      <p:ext uri="{BB962C8B-B14F-4D97-AF65-F5344CB8AC3E}">
        <p14:creationId xmlns:p14="http://schemas.microsoft.com/office/powerpoint/2010/main" val="162726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sp>
        <p:nvSpPr>
          <p:cNvPr id="4" name="Rectangle 9">
            <a:extLst>
              <a:ext uri="{FF2B5EF4-FFF2-40B4-BE49-F238E27FC236}">
                <a16:creationId xmlns:a16="http://schemas.microsoft.com/office/drawing/2014/main" id="{3EACA6AC-F6F9-4590-B229-38220AEABB30}"/>
              </a:ext>
            </a:extLst>
          </p:cNvPr>
          <p:cNvSpPr>
            <a:spLocks noChangeArrowheads="1"/>
          </p:cNvSpPr>
          <p:nvPr/>
        </p:nvSpPr>
        <p:spPr bwMode="auto">
          <a:xfrm>
            <a:off x="555018" y="1666766"/>
            <a:ext cx="78974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signal is carrying data in which one data element is encoded as one signal element (r = 1). If the bit rate is 100 kbps, what is the average value of the baud rate if c is assumed to vary between 0 and 1?</a:t>
            </a:r>
          </a:p>
        </p:txBody>
      </p:sp>
      <p:sp>
        <p:nvSpPr>
          <p:cNvPr id="6" name="Rectangle 10">
            <a:extLst>
              <a:ext uri="{FF2B5EF4-FFF2-40B4-BE49-F238E27FC236}">
                <a16:creationId xmlns:a16="http://schemas.microsoft.com/office/drawing/2014/main" id="{329ED596-D2D0-40B3-AAB9-E6E9188B0716}"/>
              </a:ext>
            </a:extLst>
          </p:cNvPr>
          <p:cNvSpPr>
            <a:spLocks noChangeArrowheads="1"/>
          </p:cNvSpPr>
          <p:nvPr/>
        </p:nvSpPr>
        <p:spPr bwMode="auto">
          <a:xfrm>
            <a:off x="555018" y="3706704"/>
            <a:ext cx="7897483" cy="120032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We assume that the average value of c is 1/2 . The baud rate is then</a:t>
            </a:r>
          </a:p>
        </p:txBody>
      </p:sp>
      <p:pic>
        <p:nvPicPr>
          <p:cNvPr id="7" name="Picture 11">
            <a:extLst>
              <a:ext uri="{FF2B5EF4-FFF2-40B4-BE49-F238E27FC236}">
                <a16:creationId xmlns:a16="http://schemas.microsoft.com/office/drawing/2014/main" id="{CB028B5D-5E7E-4C65-9A8A-9D65E0CE375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7010" y="4958188"/>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22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pic>
        <p:nvPicPr>
          <p:cNvPr id="8" name="Picture 7">
            <a:extLst>
              <a:ext uri="{FF2B5EF4-FFF2-40B4-BE49-F238E27FC236}">
                <a16:creationId xmlns:a16="http://schemas.microsoft.com/office/drawing/2014/main" id="{0ACC9F87-3339-4A05-AE28-E50B45733224}"/>
              </a:ext>
            </a:extLst>
          </p:cNvPr>
          <p:cNvPicPr>
            <a:picLocks noChangeAspect="1"/>
          </p:cNvPicPr>
          <p:nvPr/>
        </p:nvPicPr>
        <p:blipFill>
          <a:blip r:embed="rId2"/>
          <a:stretch>
            <a:fillRect/>
          </a:stretch>
        </p:blipFill>
        <p:spPr>
          <a:xfrm>
            <a:off x="1978923" y="5120782"/>
            <a:ext cx="5280843" cy="443148"/>
          </a:xfrm>
          <a:prstGeom prst="rect">
            <a:avLst/>
          </a:prstGeom>
        </p:spPr>
      </p:pic>
      <p:sp>
        <p:nvSpPr>
          <p:cNvPr id="9" name="Rectangle 9">
            <a:extLst>
              <a:ext uri="{FF2B5EF4-FFF2-40B4-BE49-F238E27FC236}">
                <a16:creationId xmlns:a16="http://schemas.microsoft.com/office/drawing/2014/main" id="{D58A1981-AEEB-452A-A823-673179749204}"/>
              </a:ext>
            </a:extLst>
          </p:cNvPr>
          <p:cNvSpPr>
            <a:spLocks noChangeArrowheads="1"/>
          </p:cNvSpPr>
          <p:nvPr/>
        </p:nvSpPr>
        <p:spPr bwMode="auto">
          <a:xfrm>
            <a:off x="666390" y="1556623"/>
            <a:ext cx="781121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The maximum data rate of a channel is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14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 = 2 × B × log</a:t>
            </a:r>
            <a:r>
              <a:rPr lang="en-US" altLang="zh-TW" sz="2400" baseline="-25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 L (defined by the Nyquist formula). Does this agree with the previous formula for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25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a:t>
            </a:r>
          </a:p>
        </p:txBody>
      </p:sp>
      <p:sp>
        <p:nvSpPr>
          <p:cNvPr id="10" name="Rectangle 10">
            <a:extLst>
              <a:ext uri="{FF2B5EF4-FFF2-40B4-BE49-F238E27FC236}">
                <a16:creationId xmlns:a16="http://schemas.microsoft.com/office/drawing/2014/main" id="{6DD89DBF-548E-4B2D-9964-BD701B20663A}"/>
              </a:ext>
            </a:extLst>
          </p:cNvPr>
          <p:cNvSpPr>
            <a:spLocks noChangeArrowheads="1"/>
          </p:cNvSpPr>
          <p:nvPr/>
        </p:nvSpPr>
        <p:spPr bwMode="auto">
          <a:xfrm>
            <a:off x="666390" y="3385423"/>
            <a:ext cx="7811219" cy="15696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A signal with L levels can carry log</a:t>
            </a:r>
            <a:r>
              <a:rPr lang="en-US" altLang="zh-TW" sz="2400" baseline="-16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L bits per level. If each level corresponds to one signal element and we assume the average case (c = 1/2), then we have</a:t>
            </a:r>
          </a:p>
        </p:txBody>
      </p:sp>
    </p:spTree>
    <p:extLst>
      <p:ext uri="{BB962C8B-B14F-4D97-AF65-F5344CB8AC3E}">
        <p14:creationId xmlns:p14="http://schemas.microsoft.com/office/powerpoint/2010/main" val="169039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Baseline Wandering</a:t>
            </a:r>
          </a:p>
        </p:txBody>
      </p:sp>
      <p:sp>
        <p:nvSpPr>
          <p:cNvPr id="9" name="Rectangle 3">
            <a:extLst>
              <a:ext uri="{FF2B5EF4-FFF2-40B4-BE49-F238E27FC236}">
                <a16:creationId xmlns:a16="http://schemas.microsoft.com/office/drawing/2014/main" id="{12FD0C85-B9F4-4A5A-97D5-088653755931}"/>
              </a:ext>
            </a:extLst>
          </p:cNvPr>
          <p:cNvSpPr txBox="1">
            <a:spLocks noChangeArrowheads="1"/>
          </p:cNvSpPr>
          <p:nvPr/>
        </p:nvSpPr>
        <p:spPr bwMode="auto">
          <a:xfrm>
            <a:off x="460616" y="2195985"/>
            <a:ext cx="8273954" cy="337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In decoding a digital signal, the receiver calculates a running average of the received signal power.</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average is called the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incoming signal power is evaluated against this baseline to determine the value of the data element.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long string of 0s or 1s can cause a drift in the baseline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 wandering</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and make it difficult for the receiver to decode correctly.</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good line coding scheme needs to prevent baseline wandering.</a:t>
            </a:r>
          </a:p>
        </p:txBody>
      </p:sp>
    </p:spTree>
    <p:extLst>
      <p:ext uri="{BB962C8B-B14F-4D97-AF65-F5344CB8AC3E}">
        <p14:creationId xmlns:p14="http://schemas.microsoft.com/office/powerpoint/2010/main" val="60947748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0" ma:contentTypeDescription="Create a new document." ma:contentTypeScope="" ma:versionID="ae4dd32bb073c58b3b7409448a075228">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C6730F-1C55-442A-B1EE-167294E1608D}"/>
</file>

<file path=customXml/itemProps2.xml><?xml version="1.0" encoding="utf-8"?>
<ds:datastoreItem xmlns:ds="http://schemas.openxmlformats.org/officeDocument/2006/customXml" ds:itemID="{FC4BD753-2BD6-4AD2-9DAE-923DE21EE4BE}"/>
</file>

<file path=customXml/itemProps3.xml><?xml version="1.0" encoding="utf-8"?>
<ds:datastoreItem xmlns:ds="http://schemas.openxmlformats.org/officeDocument/2006/customXml" ds:itemID="{995E30C9-4116-4D24-A144-5C0F06CE3E45}"/>
</file>

<file path=docProps/app.xml><?xml version="1.0" encoding="utf-8"?>
<Properties xmlns="http://schemas.openxmlformats.org/officeDocument/2006/extended-properties" xmlns:vt="http://schemas.openxmlformats.org/officeDocument/2006/docPropsVTypes">
  <Template>ThemeEEE</Template>
  <TotalTime>419</TotalTime>
  <Words>1670</Words>
  <Application>Microsoft Office PowerPoint</Application>
  <PresentationFormat>On-screen Show (4:3)</PresentationFormat>
  <Paragraphs>188</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Corbel</vt:lpstr>
      <vt:lpstr>Courier New</vt:lpstr>
      <vt:lpstr>Wingdings</vt:lpstr>
      <vt:lpstr>ThemeEEE</vt:lpstr>
      <vt:lpstr>方程式</vt:lpstr>
      <vt:lpstr>Data &amp; Signals (Part 1)</vt:lpstr>
      <vt:lpstr>Lecture Outline</vt:lpstr>
      <vt:lpstr>Digital to Digital Conversion</vt:lpstr>
      <vt:lpstr>Signal Element vs Data Element</vt:lpstr>
      <vt:lpstr>PowerPoint Presentation</vt:lpstr>
      <vt:lpstr>Signal Rate vs Data Rate</vt:lpstr>
      <vt:lpstr>PowerPoint Presentation</vt:lpstr>
      <vt:lpstr>PowerPoint Presentation</vt:lpstr>
      <vt:lpstr>Baseline Wandering</vt:lpstr>
      <vt:lpstr>DC Component</vt:lpstr>
      <vt:lpstr>Synchronization</vt:lpstr>
      <vt:lpstr>PowerPoint Presentation</vt:lpstr>
      <vt:lpstr>PowerPoint Presentation</vt:lpstr>
      <vt:lpstr>Line Coding</vt:lpstr>
      <vt:lpstr>Unipolar</vt:lpstr>
      <vt:lpstr>Polar</vt:lpstr>
      <vt:lpstr>PowerPoint Presentation</vt:lpstr>
      <vt:lpstr>PowerPoint Presentation</vt:lpstr>
      <vt:lpstr>Polar</vt:lpstr>
      <vt:lpstr>Polar Biphase</vt:lpstr>
      <vt:lpstr>PowerPoint Presentation</vt:lpstr>
      <vt:lpstr>Bipolar Schemes</vt:lpstr>
      <vt:lpstr>PowerPoint Presentation</vt:lpstr>
      <vt:lpstr>PowerPoint Presentation</vt:lpstr>
      <vt:lpstr>Multilevel Schemes</vt:lpstr>
      <vt:lpstr>PowerPoint Presentation</vt:lpstr>
      <vt:lpstr>PowerPoint Presentation</vt:lpstr>
      <vt:lpstr>PowerPoint Presentation</vt:lpstr>
      <vt:lpstr>PowerPoint Presentation</vt:lpstr>
      <vt:lpstr>PowerPoint Presentation</vt:lpstr>
      <vt:lpstr>Multiline Transmission: MLT-3</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Afsah Sharmin</cp:lastModifiedBy>
  <cp:revision>64</cp:revision>
  <dcterms:created xsi:type="dcterms:W3CDTF">2018-12-10T17:20:29Z</dcterms:created>
  <dcterms:modified xsi:type="dcterms:W3CDTF">2022-02-27T09:01:08Z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